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3" r:id="rId1"/>
  </p:sldMasterIdLst>
  <p:notesMasterIdLst>
    <p:notesMasterId r:id="rId100"/>
  </p:notesMasterIdLst>
  <p:sldIdLst>
    <p:sldId id="986" r:id="rId2"/>
    <p:sldId id="984" r:id="rId3"/>
    <p:sldId id="985" r:id="rId4"/>
    <p:sldId id="791" r:id="rId5"/>
    <p:sldId id="794" r:id="rId6"/>
    <p:sldId id="796" r:id="rId7"/>
    <p:sldId id="964" r:id="rId8"/>
    <p:sldId id="965" r:id="rId9"/>
    <p:sldId id="966" r:id="rId10"/>
    <p:sldId id="801" r:id="rId11"/>
    <p:sldId id="803" r:id="rId12"/>
    <p:sldId id="804" r:id="rId13"/>
    <p:sldId id="805" r:id="rId14"/>
    <p:sldId id="810" r:id="rId15"/>
    <p:sldId id="578" r:id="rId16"/>
    <p:sldId id="580" r:id="rId17"/>
    <p:sldId id="581" r:id="rId18"/>
    <p:sldId id="590" r:id="rId19"/>
    <p:sldId id="591" r:id="rId20"/>
    <p:sldId id="595" r:id="rId21"/>
    <p:sldId id="596" r:id="rId22"/>
    <p:sldId id="597" r:id="rId23"/>
    <p:sldId id="598" r:id="rId24"/>
    <p:sldId id="991" r:id="rId25"/>
    <p:sldId id="968" r:id="rId26"/>
    <p:sldId id="969" r:id="rId27"/>
    <p:sldId id="970" r:id="rId28"/>
    <p:sldId id="971" r:id="rId29"/>
    <p:sldId id="972" r:id="rId30"/>
    <p:sldId id="992" r:id="rId31"/>
    <p:sldId id="814" r:id="rId32"/>
    <p:sldId id="815" r:id="rId33"/>
    <p:sldId id="618" r:id="rId34"/>
    <p:sldId id="619" r:id="rId35"/>
    <p:sldId id="620" r:id="rId36"/>
    <p:sldId id="628" r:id="rId37"/>
    <p:sldId id="629" r:id="rId38"/>
    <p:sldId id="630" r:id="rId39"/>
    <p:sldId id="354" r:id="rId40"/>
    <p:sldId id="993" r:id="rId41"/>
    <p:sldId id="637" r:id="rId42"/>
    <p:sldId id="639" r:id="rId43"/>
    <p:sldId id="821" r:id="rId44"/>
    <p:sldId id="822" r:id="rId45"/>
    <p:sldId id="827" r:id="rId46"/>
    <p:sldId id="828" r:id="rId47"/>
    <p:sldId id="994" r:id="rId48"/>
    <p:sldId id="833" r:id="rId49"/>
    <p:sldId id="835" r:id="rId50"/>
    <p:sldId id="837" r:id="rId51"/>
    <p:sldId id="840" r:id="rId52"/>
    <p:sldId id="841" r:id="rId53"/>
    <p:sldId id="843" r:id="rId54"/>
    <p:sldId id="652" r:id="rId55"/>
    <p:sldId id="995" r:id="rId56"/>
    <p:sldId id="878" r:id="rId57"/>
    <p:sldId id="661" r:id="rId58"/>
    <p:sldId id="662" r:id="rId59"/>
    <p:sldId id="663" r:id="rId60"/>
    <p:sldId id="664" r:id="rId61"/>
    <p:sldId id="665" r:id="rId62"/>
    <p:sldId id="666" r:id="rId63"/>
    <p:sldId id="667" r:id="rId64"/>
    <p:sldId id="669" r:id="rId65"/>
    <p:sldId id="670" r:id="rId66"/>
    <p:sldId id="996" r:id="rId67"/>
    <p:sldId id="887" r:id="rId68"/>
    <p:sldId id="684" r:id="rId69"/>
    <p:sldId id="889" r:id="rId70"/>
    <p:sldId id="688" r:id="rId71"/>
    <p:sldId id="690" r:id="rId72"/>
    <p:sldId id="997" r:id="rId73"/>
    <p:sldId id="900" r:id="rId74"/>
    <p:sldId id="902" r:id="rId75"/>
    <p:sldId id="694" r:id="rId76"/>
    <p:sldId id="998" r:id="rId77"/>
    <p:sldId id="724" r:id="rId78"/>
    <p:sldId id="725" r:id="rId79"/>
    <p:sldId id="1002" r:id="rId80"/>
    <p:sldId id="978" r:id="rId81"/>
    <p:sldId id="979" r:id="rId82"/>
    <p:sldId id="980" r:id="rId83"/>
    <p:sldId id="981" r:id="rId84"/>
    <p:sldId id="1003" r:id="rId85"/>
    <p:sldId id="982" r:id="rId86"/>
    <p:sldId id="999" r:id="rId87"/>
    <p:sldId id="987" r:id="rId88"/>
    <p:sldId id="1000" r:id="rId89"/>
    <p:sldId id="1001" r:id="rId90"/>
    <p:sldId id="1004" r:id="rId91"/>
    <p:sldId id="959" r:id="rId92"/>
    <p:sldId id="557" r:id="rId93"/>
    <p:sldId id="751" r:id="rId94"/>
    <p:sldId id="752" r:id="rId95"/>
    <p:sldId id="753" r:id="rId96"/>
    <p:sldId id="754" r:id="rId97"/>
    <p:sldId id="988" r:id="rId98"/>
    <p:sldId id="990" r:id="rId99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EB81"/>
    <a:srgbClr val="BFE389"/>
    <a:srgbClr val="97DD63"/>
    <a:srgbClr val="FFF5E7"/>
    <a:srgbClr val="F5FFE7"/>
    <a:srgbClr val="99CCFF"/>
    <a:srgbClr val="FF99CC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6" autoAdjust="0"/>
    <p:restoredTop sz="91897" autoAdjust="0"/>
  </p:normalViewPr>
  <p:slideViewPr>
    <p:cSldViewPr>
      <p:cViewPr>
        <p:scale>
          <a:sx n="91" d="100"/>
          <a:sy n="91" d="100"/>
        </p:scale>
        <p:origin x="-1254" y="222"/>
      </p:cViewPr>
      <p:guideLst>
        <p:guide orient="horz" pos="2160"/>
        <p:guide pos="2880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37050"/>
    </p:cViewPr>
  </p:sorterViewPr>
  <p:notesViewPr>
    <p:cSldViewPr>
      <p:cViewPr varScale="1">
        <p:scale>
          <a:sx n="67" d="100"/>
          <a:sy n="67" d="100"/>
        </p:scale>
        <p:origin x="-2328" y="-12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23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691063"/>
            <a:ext cx="4984750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E89203B-4B7E-42FA-945B-8FB30742EE2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59603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Management_information_system" TargetMode="External"/><Relationship Id="rId13" Type="http://schemas.openxmlformats.org/officeDocument/2006/relationships/hyperlink" Target="http://en.wikipedia.org/wiki/Edgar_F._Codd" TargetMode="External"/><Relationship Id="rId18" Type="http://schemas.openxmlformats.org/officeDocument/2006/relationships/hyperlink" Target="http://en.wikipedia.org/wiki/Information_system" TargetMode="External"/><Relationship Id="rId26" Type="http://schemas.openxmlformats.org/officeDocument/2006/relationships/hyperlink" Target="http://en.wikipedia.org/wiki/Object-Role_Modeling" TargetMode="External"/><Relationship Id="rId3" Type="http://schemas.openxmlformats.org/officeDocument/2006/relationships/hyperlink" Target="http://en.wikipedia.org/wiki/Data_processing" TargetMode="External"/><Relationship Id="rId21" Type="http://schemas.openxmlformats.org/officeDocument/2006/relationships/hyperlink" Target="http://en.wikipedia.org/wiki/Database" TargetMode="External"/><Relationship Id="rId7" Type="http://schemas.openxmlformats.org/officeDocument/2006/relationships/hyperlink" Target="http://en.wikipedia.org/wiki/Information_algebra" TargetMode="External"/><Relationship Id="rId12" Type="http://schemas.openxmlformats.org/officeDocument/2006/relationships/hyperlink" Target="http://en.wikipedia.org/wiki/Hierarchical_data_model" TargetMode="External"/><Relationship Id="rId17" Type="http://schemas.openxmlformats.org/officeDocument/2006/relationships/hyperlink" Target="http://en.wikipedia.org/wiki/Peter_Chen" TargetMode="External"/><Relationship Id="rId25" Type="http://schemas.openxmlformats.org/officeDocument/2006/relationships/hyperlink" Target="http://en.wikipedia.org/wiki/Terry_Halpin" TargetMode="External"/><Relationship Id="rId2" Type="http://schemas.openxmlformats.org/officeDocument/2006/relationships/slide" Target="../slides/slide4.xml"/><Relationship Id="rId16" Type="http://schemas.openxmlformats.org/officeDocument/2006/relationships/hyperlink" Target="http://en.wikipedia.org/wiki/Entity_relationship_model" TargetMode="External"/><Relationship Id="rId20" Type="http://schemas.openxmlformats.org/officeDocument/2006/relationships/hyperlink" Target="http://en.wikipedia.org/wiki/Information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CODASYL" TargetMode="External"/><Relationship Id="rId11" Type="http://schemas.openxmlformats.org/officeDocument/2006/relationships/hyperlink" Target="http://en.wikipedia.org/wiki/Network_data_model" TargetMode="External"/><Relationship Id="rId24" Type="http://schemas.openxmlformats.org/officeDocument/2006/relationships/hyperlink" Target="http://en.wikipedia.org/wiki/G.M._Nijssen" TargetMode="External"/><Relationship Id="rId5" Type="http://schemas.openxmlformats.org/officeDocument/2006/relationships/hyperlink" Target="http://en.wikipedia.org/wiki/Hardware" TargetMode="External"/><Relationship Id="rId15" Type="http://schemas.openxmlformats.org/officeDocument/2006/relationships/hyperlink" Target="http://en.wikipedia.org/wiki/First-order_logic" TargetMode="External"/><Relationship Id="rId23" Type="http://schemas.openxmlformats.org/officeDocument/2006/relationships/hyperlink" Target="http://en.wikipedia.org/wiki/Universe_of_discourse" TargetMode="External"/><Relationship Id="rId28" Type="http://schemas.openxmlformats.org/officeDocument/2006/relationships/hyperlink" Target="http://en.wikipedia.org/wiki/John_Krogstie" TargetMode="External"/><Relationship Id="rId10" Type="http://schemas.openxmlformats.org/officeDocument/2006/relationships/hyperlink" Target="http://en.wikipedia.org/wiki/Charles_Bachman" TargetMode="External"/><Relationship Id="rId19" Type="http://schemas.openxmlformats.org/officeDocument/2006/relationships/hyperlink" Target="http://en.wikipedia.org/wiki/Requirements_analysis" TargetMode="External"/><Relationship Id="rId4" Type="http://schemas.openxmlformats.org/officeDocument/2006/relationships/hyperlink" Target="http://en.wikipedia.org/wiki/Systems_analyst" TargetMode="External"/><Relationship Id="rId9" Type="http://schemas.openxmlformats.org/officeDocument/2006/relationships/hyperlink" Target="http://en.wikipedia.org/wiki/Integrated_Data_Store" TargetMode="External"/><Relationship Id="rId14" Type="http://schemas.openxmlformats.org/officeDocument/2006/relationships/hyperlink" Target="http://en.wikipedia.org/wiki/Relational_model" TargetMode="External"/><Relationship Id="rId22" Type="http://schemas.openxmlformats.org/officeDocument/2006/relationships/hyperlink" Target="http://en.wikipedia.org/wiki/Ontology_(computer_science)" TargetMode="External"/><Relationship Id="rId27" Type="http://schemas.openxmlformats.org/officeDocument/2006/relationships/hyperlink" Target="http://en.wikipedia.org/wiki/Object-oriented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pecial:BookSources/1403916012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0AA2E940-05EA-4746-8CB5-96301BEA236F}" type="slidenum">
              <a:rPr lang="en-US" altLang="ko-KR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ko-KR" smtClean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9A0664-E629-430D-B1CA-824D1BC3975D}" type="slidenum">
              <a:rPr lang="en-US" altLang="ko-KR" smtClean="0"/>
              <a:pPr/>
              <a:t>16</a:t>
            </a:fld>
            <a:endParaRPr lang="en-US" altLang="ko-KR" smtClean="0"/>
          </a:p>
        </p:txBody>
      </p:sp>
      <p:sp>
        <p:nvSpPr>
          <p:cNvPr id="353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3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E85ACE-5E9E-4E24-828E-84DCF02F659E}" type="slidenum">
              <a:rPr lang="en-US" altLang="ko-KR" smtClean="0"/>
              <a:pPr/>
              <a:t>17</a:t>
            </a:fld>
            <a:endParaRPr lang="en-US" altLang="ko-KR" smtClean="0"/>
          </a:p>
        </p:txBody>
      </p:sp>
      <p:sp>
        <p:nvSpPr>
          <p:cNvPr id="354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E6619A-75F7-4289-A560-47B6D1B678B0}" type="slidenum">
              <a:rPr lang="en-US" altLang="ko-KR" smtClean="0"/>
              <a:pPr/>
              <a:t>18</a:t>
            </a:fld>
            <a:endParaRPr lang="en-US" altLang="ko-KR" smtClean="0"/>
          </a:p>
        </p:txBody>
      </p:sp>
      <p:sp>
        <p:nvSpPr>
          <p:cNvPr id="363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3D1865-0DED-4DBE-AF3C-D283BEB90B62}" type="slidenum">
              <a:rPr lang="en-US" altLang="ko-KR" smtClean="0"/>
              <a:pPr/>
              <a:t>19</a:t>
            </a:fld>
            <a:endParaRPr lang="en-US" altLang="ko-KR" smtClean="0"/>
          </a:p>
        </p:txBody>
      </p:sp>
      <p:sp>
        <p:nvSpPr>
          <p:cNvPr id="364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4270EC-F1BE-4DCD-9E24-33E7FD2E1FC8}" type="slidenum">
              <a:rPr lang="en-US" altLang="ko-KR" smtClean="0"/>
              <a:pPr/>
              <a:t>20</a:t>
            </a:fld>
            <a:endParaRPr lang="en-US" altLang="ko-KR" smtClean="0"/>
          </a:p>
        </p:txBody>
      </p:sp>
      <p:sp>
        <p:nvSpPr>
          <p:cNvPr id="368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A06F91-ED15-411A-BD4F-69213EEF3A13}" type="slidenum">
              <a:rPr lang="en-US" altLang="ko-KR" smtClean="0"/>
              <a:pPr/>
              <a:t>21</a:t>
            </a:fld>
            <a:endParaRPr lang="en-US" altLang="ko-KR" smtClean="0"/>
          </a:p>
        </p:txBody>
      </p:sp>
      <p:sp>
        <p:nvSpPr>
          <p:cNvPr id="369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9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17E771-96D3-43BA-8167-AAF69EE63E1C}" type="slidenum">
              <a:rPr lang="en-US" altLang="ko-KR" smtClean="0"/>
              <a:pPr/>
              <a:t>22</a:t>
            </a:fld>
            <a:endParaRPr lang="en-US" altLang="ko-KR" smtClean="0"/>
          </a:p>
        </p:txBody>
      </p:sp>
      <p:sp>
        <p:nvSpPr>
          <p:cNvPr id="370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0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0C6E83-7670-42C7-9792-FDB07828F0B7}" type="slidenum">
              <a:rPr lang="en-US" altLang="ko-KR" smtClean="0"/>
              <a:pPr/>
              <a:t>23</a:t>
            </a:fld>
            <a:endParaRPr lang="en-US" altLang="ko-KR" smtClean="0"/>
          </a:p>
        </p:txBody>
      </p:sp>
      <p:sp>
        <p:nvSpPr>
          <p:cNvPr id="371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1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946F1B14-3874-42F2-A6FC-884751852506}" type="slidenum">
              <a:rPr lang="en-US" altLang="ko-KR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ko-KR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5FCE7961-64F2-451F-A64F-8B40B57E52D3}" type="slidenum">
              <a:rPr lang="en-US" altLang="ko-KR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ko-KR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2A43BC-8DFE-42C8-B410-4E708EBA10E9}" type="slidenum">
              <a:rPr lang="en-US" altLang="ko-KR" smtClean="0"/>
              <a:pPr/>
              <a:t>4</a:t>
            </a:fld>
            <a:endParaRPr lang="en-US" altLang="ko-KR" smtClean="0"/>
          </a:p>
        </p:txBody>
      </p:sp>
      <p:sp>
        <p:nvSpPr>
          <p:cNvPr id="333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Wikipedia :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One of the earliest pioneering works in modelling information systems has been done by Young and Kent (1958)</a:t>
            </a:r>
            <a:r>
              <a:rPr lang="en-US" altLang="ko-KR" sz="800" smtClean="0">
                <a:hlinkClick r:id="" action="ppaction://noaction"/>
              </a:rPr>
              <a:t>[7][8]</a:t>
            </a:r>
            <a:r>
              <a:rPr lang="en-US" altLang="ko-KR" sz="800" smtClean="0"/>
              <a:t>, who argued for "a precise and abstract way of specifying the informational and time charateristics of a </a:t>
            </a:r>
            <a:r>
              <a:rPr lang="en-US" altLang="ko-KR" sz="800" smtClean="0">
                <a:hlinkClick r:id="rId3" tooltip="Data processing"/>
              </a:rPr>
              <a:t>data processing</a:t>
            </a:r>
            <a:r>
              <a:rPr lang="en-US" altLang="ko-KR" sz="800" smtClean="0"/>
              <a:t> problem". They wanted to create "a notation that should enable the </a:t>
            </a:r>
            <a:r>
              <a:rPr lang="en-US" altLang="ko-KR" sz="800" smtClean="0">
                <a:hlinkClick r:id="rId4" tooltip="Systems analyst"/>
              </a:rPr>
              <a:t>analyst</a:t>
            </a:r>
            <a:r>
              <a:rPr lang="en-US" altLang="ko-KR" sz="800" smtClean="0"/>
              <a:t> to organize the problem around any piece of </a:t>
            </a:r>
            <a:r>
              <a:rPr lang="en-US" altLang="ko-KR" sz="800" smtClean="0">
                <a:hlinkClick r:id="rId5" tooltip="Hardware"/>
              </a:rPr>
              <a:t>hardware</a:t>
            </a:r>
            <a:r>
              <a:rPr lang="en-US" altLang="ko-KR" sz="800" smtClean="0"/>
              <a:t>". Their work was a first effort to create an abstract specification and invariant basis for designing different alternative implementations using different hardware components. A next step in IS modelling was taken by </a:t>
            </a:r>
            <a:r>
              <a:rPr lang="en-US" altLang="ko-KR" sz="800" smtClean="0">
                <a:hlinkClick r:id="rId6" tooltip="CODASYL"/>
              </a:rPr>
              <a:t>CODASYL</a:t>
            </a:r>
            <a:r>
              <a:rPr lang="en-US" altLang="ko-KR" sz="800" smtClean="0"/>
              <a:t>, an IT industry consortium formed in 1959, who essentially aimed at the same thing as Young and Kent: the development of "a proper structure for machine independent problem definition language, at the system level of data processing". This led to the development of a specific IS </a:t>
            </a:r>
            <a:r>
              <a:rPr lang="en-US" altLang="ko-KR" sz="800" smtClean="0">
                <a:hlinkClick r:id="rId7" tooltip="Information algebra"/>
              </a:rPr>
              <a:t>information algebra</a:t>
            </a:r>
            <a:r>
              <a:rPr lang="en-US" altLang="ko-KR" sz="800" smtClean="0"/>
              <a:t>.</a:t>
            </a:r>
            <a:r>
              <a:rPr lang="en-US" altLang="ko-KR" sz="800" smtClean="0">
                <a:hlinkClick r:id="" action="ppaction://noaction"/>
              </a:rPr>
              <a:t>[8]</a:t>
            </a: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In the 1960s data modeling gained more significance with the initiation of the </a:t>
            </a:r>
            <a:r>
              <a:rPr lang="en-US" altLang="ko-KR" sz="800" smtClean="0">
                <a:hlinkClick r:id="rId8" tooltip="Management information system"/>
              </a:rPr>
              <a:t>management information system</a:t>
            </a:r>
            <a:r>
              <a:rPr lang="en-US" altLang="ko-KR" sz="800" smtClean="0"/>
              <a:t> (MIS) concept. According to Leondes (2002), "during that time, the information system provided the data and information for management purposes. The first generation database system, called </a:t>
            </a:r>
            <a:r>
              <a:rPr lang="en-US" altLang="ko-KR" sz="800" smtClean="0">
                <a:hlinkClick r:id="rId9" tooltip="Integrated Data Store"/>
              </a:rPr>
              <a:t>Integrated Data Store</a:t>
            </a:r>
            <a:r>
              <a:rPr lang="en-US" altLang="ko-KR" sz="800" smtClean="0"/>
              <a:t> (IDS), was designed by </a:t>
            </a:r>
            <a:r>
              <a:rPr lang="en-US" altLang="ko-KR" sz="800" smtClean="0">
                <a:hlinkClick r:id="rId10" tooltip="Charles Bachman"/>
              </a:rPr>
              <a:t>Charles Bachman</a:t>
            </a:r>
            <a:r>
              <a:rPr lang="en-US" altLang="ko-KR" sz="800" smtClean="0"/>
              <a:t> at General Electric. Two famous database models, the </a:t>
            </a:r>
            <a:r>
              <a:rPr lang="en-US" altLang="ko-KR" sz="800" smtClean="0">
                <a:hlinkClick r:id="rId11" tooltip="Network data model"/>
              </a:rPr>
              <a:t>network data model</a:t>
            </a:r>
            <a:r>
              <a:rPr lang="en-US" altLang="ko-KR" sz="800" smtClean="0"/>
              <a:t> and the </a:t>
            </a:r>
            <a:r>
              <a:rPr lang="en-US" altLang="ko-KR" sz="800" smtClean="0">
                <a:hlinkClick r:id="rId12" tooltip="Hierarchical data model"/>
              </a:rPr>
              <a:t>hierarchical data model</a:t>
            </a:r>
            <a:r>
              <a:rPr lang="en-US" altLang="ko-KR" sz="800" smtClean="0"/>
              <a:t>, were proposed during this period of time".</a:t>
            </a:r>
            <a:r>
              <a:rPr lang="en-US" altLang="ko-KR" sz="800" smtClean="0">
                <a:hlinkClick r:id="" action="ppaction://noaction"/>
              </a:rPr>
              <a:t>[9]</a:t>
            </a:r>
            <a:r>
              <a:rPr lang="en-US" altLang="ko-KR" sz="800" smtClean="0"/>
              <a:t> Towards the end of the 1960s </a:t>
            </a:r>
            <a:r>
              <a:rPr lang="en-US" altLang="ko-KR" sz="800" smtClean="0">
                <a:hlinkClick r:id="rId13" tooltip="Edgar F. Codd"/>
              </a:rPr>
              <a:t>Edgar F. Codd</a:t>
            </a:r>
            <a:r>
              <a:rPr lang="en-US" altLang="ko-KR" sz="800" smtClean="0"/>
              <a:t> worked out his theories of data arrangement, and proposed the </a:t>
            </a:r>
            <a:r>
              <a:rPr lang="en-US" altLang="ko-KR" sz="800" smtClean="0">
                <a:hlinkClick r:id="rId14" tooltip="Relational model"/>
              </a:rPr>
              <a:t>relational model</a:t>
            </a:r>
            <a:r>
              <a:rPr lang="en-US" altLang="ko-KR" sz="800" smtClean="0"/>
              <a:t> for database management based on </a:t>
            </a:r>
            <a:r>
              <a:rPr lang="en-US" altLang="ko-KR" sz="800" smtClean="0">
                <a:hlinkClick r:id="rId15" tooltip="First-order logic"/>
              </a:rPr>
              <a:t>first-order predicate logic</a:t>
            </a:r>
            <a:r>
              <a:rPr lang="en-US" altLang="ko-KR" sz="800" smtClean="0"/>
              <a:t>.</a:t>
            </a:r>
            <a:r>
              <a:rPr lang="en-US" altLang="ko-KR" sz="800" smtClean="0">
                <a:hlinkClick r:id="" action="ppaction://noaction"/>
              </a:rPr>
              <a:t>[10]</a:t>
            </a: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In the 1970s </a:t>
            </a:r>
            <a:r>
              <a:rPr lang="en-US" altLang="ko-KR" sz="800" smtClean="0">
                <a:hlinkClick r:id="rId16" tooltip="Entity relationship model"/>
              </a:rPr>
              <a:t>entity relationship modeling</a:t>
            </a:r>
            <a:r>
              <a:rPr lang="en-US" altLang="ko-KR" sz="800" smtClean="0"/>
              <a:t> emerged as a new type of conceptual data modeling, originally proposed in 1976 by </a:t>
            </a:r>
            <a:r>
              <a:rPr lang="en-US" altLang="ko-KR" sz="800" smtClean="0">
                <a:hlinkClick r:id="rId17" tooltip="Peter Chen"/>
              </a:rPr>
              <a:t>Peter Chen</a:t>
            </a:r>
            <a:r>
              <a:rPr lang="en-US" altLang="ko-KR" sz="800" smtClean="0"/>
              <a:t>. Entity relationship models were being used in the first stage of </a:t>
            </a:r>
            <a:r>
              <a:rPr lang="en-US" altLang="ko-KR" sz="800" smtClean="0">
                <a:hlinkClick r:id="rId18" tooltip="Information system"/>
              </a:rPr>
              <a:t>information system</a:t>
            </a:r>
            <a:r>
              <a:rPr lang="en-US" altLang="ko-KR" sz="800" smtClean="0"/>
              <a:t> design during the </a:t>
            </a:r>
            <a:r>
              <a:rPr lang="en-US" altLang="ko-KR" sz="800" smtClean="0">
                <a:hlinkClick r:id="rId19" tooltip="Requirements analysis"/>
              </a:rPr>
              <a:t>requirements analysis</a:t>
            </a:r>
            <a:r>
              <a:rPr lang="en-US" altLang="ko-KR" sz="800" smtClean="0"/>
              <a:t> to describe information needs or the type of </a:t>
            </a:r>
            <a:r>
              <a:rPr lang="en-US" altLang="ko-KR" sz="800" smtClean="0">
                <a:hlinkClick r:id="rId20" tooltip="Information"/>
              </a:rPr>
              <a:t>information</a:t>
            </a:r>
            <a:r>
              <a:rPr lang="en-US" altLang="ko-KR" sz="800" smtClean="0"/>
              <a:t> that is to be stored in a </a:t>
            </a:r>
            <a:r>
              <a:rPr lang="en-US" altLang="ko-KR" sz="800" smtClean="0">
                <a:hlinkClick r:id="rId21" tooltip="Database"/>
              </a:rPr>
              <a:t>database</a:t>
            </a:r>
            <a:r>
              <a:rPr lang="en-US" altLang="ko-KR" sz="800" smtClean="0"/>
              <a:t>. This technique can describe any </a:t>
            </a:r>
            <a:r>
              <a:rPr lang="en-US" altLang="ko-KR" sz="800" smtClean="0">
                <a:hlinkClick r:id="rId22" tooltip="Ontology (computer science)"/>
              </a:rPr>
              <a:t>ontology</a:t>
            </a:r>
            <a:r>
              <a:rPr lang="en-US" altLang="ko-KR" sz="800" smtClean="0"/>
              <a:t>, i.e., an overview and classification of concepts and their relationships, for a certain </a:t>
            </a:r>
            <a:r>
              <a:rPr lang="en-US" altLang="ko-KR" sz="800" smtClean="0">
                <a:hlinkClick r:id="rId23" tooltip="Universe of discourse"/>
              </a:rPr>
              <a:t>area of interest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In the 1970s </a:t>
            </a:r>
            <a:r>
              <a:rPr lang="en-US" altLang="ko-KR" sz="800" smtClean="0">
                <a:hlinkClick r:id="rId24" tooltip="G.M. Nijssen"/>
              </a:rPr>
              <a:t>G.M. Nijssen</a:t>
            </a:r>
            <a:r>
              <a:rPr lang="en-US" altLang="ko-KR" sz="800" smtClean="0"/>
              <a:t> developed "Natural Language Information Analysis Method" (NIAM) method, and developed this in the 1980s in cooperation with </a:t>
            </a:r>
            <a:r>
              <a:rPr lang="en-US" altLang="ko-KR" sz="800" smtClean="0">
                <a:hlinkClick r:id="rId25" tooltip="Terry Halpin"/>
              </a:rPr>
              <a:t>Terry Halpin</a:t>
            </a:r>
            <a:r>
              <a:rPr lang="en-US" altLang="ko-KR" sz="800" smtClean="0"/>
              <a:t> into </a:t>
            </a:r>
            <a:r>
              <a:rPr lang="en-US" altLang="ko-KR" sz="800" smtClean="0">
                <a:hlinkClick r:id="rId26" tooltip="Object-Role Modeling"/>
              </a:rPr>
              <a:t>Object-Role Modeling</a:t>
            </a:r>
            <a:r>
              <a:rPr lang="en-US" altLang="ko-KR" sz="800" smtClean="0"/>
              <a:t> (ORM).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Further in the 1980s according to Jan L. Harrington (2000) "the development of the </a:t>
            </a:r>
            <a:r>
              <a:rPr lang="en-US" altLang="ko-KR" sz="800" smtClean="0">
                <a:hlinkClick r:id="rId27" tooltip="Object-oriented"/>
              </a:rPr>
              <a:t>object-oriented</a:t>
            </a:r>
            <a:r>
              <a:rPr lang="en-US" altLang="ko-KR" sz="800" smtClean="0"/>
              <a:t> paradigm brought about a fundamental change in the way we look at data and the procedures that operate on data. Traditionally, data and procedures have been stored separately: the data and their relationship in a database, the procedures in an application program. Object orientation, however, combined an entity's procedure with its data."</a:t>
            </a:r>
            <a:r>
              <a:rPr lang="en-US" altLang="ko-KR" sz="800" smtClean="0">
                <a:hlinkClick r:id="" action="ppaction://noaction"/>
              </a:rPr>
              <a:t>[11]</a:t>
            </a: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[8]  (2007) "From Information Algebra to Enterprise Modelling and Ontologies - a Historical Perspective on Modelling for Information Systems". In: </a:t>
            </a:r>
            <a:r>
              <a:rPr lang="en-US" altLang="ko-KR" sz="800" i="1" smtClean="0"/>
              <a:t>Conceptual Modelling in Information Systems Engineering</a:t>
            </a:r>
            <a:r>
              <a:rPr lang="en-US" altLang="ko-KR" sz="800" smtClean="0"/>
              <a:t>. </a:t>
            </a:r>
            <a:r>
              <a:rPr lang="en-US" altLang="ko-KR" sz="800" smtClean="0">
                <a:hlinkClick r:id="rId28" tooltip="w:John Krogstie"/>
              </a:rPr>
              <a:t>John Krogstie</a:t>
            </a:r>
            <a:r>
              <a:rPr lang="en-US" altLang="ko-KR" sz="800" smtClean="0"/>
              <a:t> et al. eds. pp 1-18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[9] Cornelius T. Leondes (2002). </a:t>
            </a:r>
            <a:r>
              <a:rPr lang="en-US" altLang="ko-KR" sz="800" i="1" smtClean="0"/>
              <a:t>Database and Data Communication Network Systems: Techniques and Applications</a:t>
            </a:r>
            <a:r>
              <a:rPr lang="en-US" altLang="ko-KR" sz="800" smtClean="0"/>
              <a:t>. Page 7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[10] </a:t>
            </a:r>
            <a:r>
              <a:rPr lang="en-US" altLang="ko-KR" sz="800" i="1" smtClean="0"/>
              <a:t>"Derivability, Redundancy, and Consistency of Relations Stored in Large Data Banks"</a:t>
            </a:r>
            <a:r>
              <a:rPr lang="en-US" altLang="ko-KR" sz="800" smtClean="0"/>
              <a:t>, E.F. Codd, IBM Research Report, 1969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[11] Jan L. Harrington (2000). </a:t>
            </a:r>
            <a:r>
              <a:rPr lang="en-US" altLang="ko-KR" sz="800" i="1" smtClean="0"/>
              <a:t>Object-oriented Database Design Clearly Explained</a:t>
            </a:r>
            <a:r>
              <a:rPr lang="en-US" altLang="ko-KR" sz="800" smtClean="0"/>
              <a:t>. p.4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1C88579A-3E65-4CC7-A03A-A6AA8863B1CC}" type="slidenum">
              <a:rPr lang="en-US" altLang="ko-KR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ko-KR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EECA42A0-4AAE-45C7-A209-986BCABFF2C1}" type="slidenum">
              <a:rPr lang="en-US" altLang="ko-KR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ko-KR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E189283F-60C0-4D25-B690-1962AA1A2B04}" type="slidenum">
              <a:rPr lang="en-US" altLang="ko-KR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ko-KR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D4076F-1CA9-457D-BC25-DC62CAAFFB10}" type="slidenum">
              <a:rPr lang="en-US" altLang="ko-KR" smtClean="0"/>
              <a:pPr/>
              <a:t>33</a:t>
            </a:fld>
            <a:endParaRPr lang="en-US" altLang="ko-KR" smtClean="0"/>
          </a:p>
        </p:txBody>
      </p:sp>
      <p:sp>
        <p:nvSpPr>
          <p:cNvPr id="390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0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074BA8-A2CD-45FF-BBB5-D4F6CF2CD7E0}" type="slidenum">
              <a:rPr lang="en-US" altLang="ko-KR" smtClean="0"/>
              <a:pPr/>
              <a:t>34</a:t>
            </a:fld>
            <a:endParaRPr lang="en-US" altLang="ko-KR" smtClean="0"/>
          </a:p>
        </p:txBody>
      </p:sp>
      <p:sp>
        <p:nvSpPr>
          <p:cNvPr id="391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1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B2BA27-1E46-40E8-8129-C085C69A4A52}" type="slidenum">
              <a:rPr lang="en-US" altLang="ko-KR" smtClean="0"/>
              <a:pPr/>
              <a:t>35</a:t>
            </a:fld>
            <a:endParaRPr lang="en-US" altLang="ko-KR" smtClean="0"/>
          </a:p>
        </p:txBody>
      </p:sp>
      <p:sp>
        <p:nvSpPr>
          <p:cNvPr id="392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A136BD-6423-45F4-A73C-77C2ED6BBDC3}" type="slidenum">
              <a:rPr lang="en-US" altLang="ko-KR" smtClean="0"/>
              <a:pPr/>
              <a:t>36</a:t>
            </a:fld>
            <a:endParaRPr lang="en-US" altLang="ko-KR" smtClean="0"/>
          </a:p>
        </p:txBody>
      </p:sp>
      <p:sp>
        <p:nvSpPr>
          <p:cNvPr id="400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6CC9BA-5750-43B8-BD6D-A253147FF476}" type="slidenum">
              <a:rPr lang="en-US" altLang="ko-KR" smtClean="0"/>
              <a:pPr/>
              <a:t>37</a:t>
            </a:fld>
            <a:endParaRPr lang="en-US" altLang="ko-KR" smtClean="0"/>
          </a:p>
        </p:txBody>
      </p:sp>
      <p:sp>
        <p:nvSpPr>
          <p:cNvPr id="401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9830AE-4361-46E0-9D08-93CAEDC797A4}" type="slidenum">
              <a:rPr lang="en-US" altLang="ko-KR" smtClean="0"/>
              <a:pPr/>
              <a:t>38</a:t>
            </a:fld>
            <a:endParaRPr lang="en-US" altLang="ko-KR" smtClean="0"/>
          </a:p>
        </p:txBody>
      </p:sp>
      <p:sp>
        <p:nvSpPr>
          <p:cNvPr id="402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2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F1CD48-719A-47F4-976C-DFB8A9588407}" type="slidenum">
              <a:rPr lang="en-US" altLang="ko-KR" smtClean="0"/>
              <a:pPr/>
              <a:t>39</a:t>
            </a:fld>
            <a:endParaRPr lang="en-US" altLang="ko-KR" smtClean="0"/>
          </a:p>
        </p:txBody>
      </p:sp>
      <p:sp>
        <p:nvSpPr>
          <p:cNvPr id="404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2BDA03-4EC0-452B-B266-2FF41BE28CE0}" type="slidenum">
              <a:rPr lang="en-US" altLang="ko-KR" smtClean="0"/>
              <a:pPr/>
              <a:t>6</a:t>
            </a:fld>
            <a:endParaRPr lang="en-US" altLang="ko-KR" smtClean="0"/>
          </a:p>
        </p:txBody>
      </p:sp>
      <p:sp>
        <p:nvSpPr>
          <p:cNvPr id="337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ko-KR" altLang="en-US" dirty="0" smtClean="0"/>
              <a:t>조규익</a:t>
            </a:r>
            <a:r>
              <a:rPr lang="en-US" altLang="ko-KR" dirty="0" smtClean="0"/>
              <a:t>, </a:t>
            </a:r>
            <a:r>
              <a:rPr lang="en-US" altLang="ko-KR" dirty="0" smtClean="0">
                <a:latin typeface="Arial" pitchFamily="34" charset="0"/>
              </a:rPr>
              <a:t>“</a:t>
            </a:r>
            <a:r>
              <a:rPr lang="ko-KR" altLang="en-US" dirty="0" smtClean="0"/>
              <a:t>설계실무지침서 데이터베이스 설계</a:t>
            </a:r>
            <a:r>
              <a:rPr lang="ko-KR" altLang="en-US" dirty="0" smtClean="0">
                <a:latin typeface="Arial" pitchFamily="34" charset="0"/>
              </a:rPr>
              <a:t>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홍릉과학출판사</a:t>
            </a:r>
            <a:r>
              <a:rPr lang="en-US" altLang="ko-KR" dirty="0" smtClean="0"/>
              <a:t>, 1997.</a:t>
            </a:r>
          </a:p>
          <a:p>
            <a:pPr eaLnBrk="1" hangingPunct="1"/>
            <a:r>
              <a:rPr lang="en-US" altLang="ko-KR" dirty="0" err="1" smtClean="0"/>
              <a:t>Beynon</a:t>
            </a:r>
            <a:r>
              <a:rPr lang="en-US" altLang="ko-KR" dirty="0" smtClean="0"/>
              <a:t>-Davies P. </a:t>
            </a:r>
            <a:r>
              <a:rPr lang="en-US" altLang="ko-KR" dirty="0" smtClean="0">
                <a:latin typeface="Arial" pitchFamily="34" charset="0"/>
              </a:rPr>
              <a:t>“</a:t>
            </a:r>
            <a:r>
              <a:rPr lang="en-US" altLang="ko-KR" dirty="0" smtClean="0"/>
              <a:t>Database Systems 3rd Edition</a:t>
            </a:r>
            <a:r>
              <a:rPr lang="en-US" altLang="ko-KR" dirty="0" smtClean="0">
                <a:latin typeface="Arial" pitchFamily="34" charset="0"/>
              </a:rPr>
              <a:t>”</a:t>
            </a:r>
            <a:r>
              <a:rPr lang="en-US" altLang="ko-KR" dirty="0" smtClean="0"/>
              <a:t>. Palgrave, Basingstoke, UK. 2004. </a:t>
            </a:r>
            <a:r>
              <a:rPr lang="en-US" altLang="ko-KR" dirty="0" smtClean="0">
                <a:hlinkClick r:id="rId3"/>
              </a:rPr>
              <a:t>ISBN 1-4039-1601-2</a:t>
            </a:r>
            <a:r>
              <a:rPr lang="en-US" altLang="ko-KR" dirty="0" smtClean="0"/>
              <a:t>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178E01-DF29-4C0E-9F53-2FB688204E1C}" type="slidenum">
              <a:rPr lang="en-US" altLang="ko-KR" smtClean="0"/>
              <a:pPr/>
              <a:t>41</a:t>
            </a:fld>
            <a:endParaRPr lang="en-US" altLang="ko-KR" smtClean="0"/>
          </a:p>
        </p:txBody>
      </p:sp>
      <p:sp>
        <p:nvSpPr>
          <p:cNvPr id="413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3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00ECCD-1A65-473C-8D5F-9CC974D0C25B}" type="slidenum">
              <a:rPr lang="en-US" altLang="ko-KR" smtClean="0"/>
              <a:pPr/>
              <a:t>42</a:t>
            </a:fld>
            <a:endParaRPr lang="en-US" altLang="ko-KR" smtClean="0"/>
          </a:p>
        </p:txBody>
      </p:sp>
      <p:sp>
        <p:nvSpPr>
          <p:cNvPr id="415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5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88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ko-KR" altLang="en-US" smtClean="0"/>
              <a:t>한국데이터베이스진흥원</a:t>
            </a:r>
            <a:r>
              <a:rPr lang="en-US" altLang="ko-KR" smtClean="0"/>
              <a:t>, “</a:t>
            </a:r>
            <a:r>
              <a:rPr lang="ko-KR" altLang="en-US" smtClean="0"/>
              <a:t>데이터아키텍처 전문가 가이드 </a:t>
            </a:r>
            <a:r>
              <a:rPr lang="en-US" altLang="ko-KR" smtClean="0"/>
              <a:t>(2006 Edition)”, </a:t>
            </a:r>
            <a:r>
              <a:rPr lang="ko-KR" altLang="en-US" smtClean="0"/>
              <a:t>한국데이터베이스진흥원</a:t>
            </a:r>
            <a:r>
              <a:rPr lang="en-US" altLang="ko-KR" smtClean="0"/>
              <a:t>, 2006.p321-p322.</a:t>
            </a:r>
          </a:p>
          <a:p>
            <a:pPr eaLnBrk="1" hangingPunct="1"/>
            <a:r>
              <a:rPr lang="ko-KR" altLang="en-US" smtClean="0"/>
              <a:t>데이터분류체계지침서</a:t>
            </a:r>
            <a:r>
              <a:rPr lang="en-US" altLang="ko-KR" smtClean="0"/>
              <a:t>.ppt</a:t>
            </a:r>
            <a:endParaRPr lang="ko-KR" altLang="en-US" smtClean="0"/>
          </a:p>
        </p:txBody>
      </p:sp>
      <p:sp>
        <p:nvSpPr>
          <p:cNvPr id="4188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AC1854-1ED3-4C97-A52A-2830F9E0076B}" type="slidenum">
              <a:rPr lang="en-US" altLang="ko-KR" smtClean="0"/>
              <a:pPr/>
              <a:t>43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4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ko-KR" altLang="en-US" smtClean="0"/>
              <a:t>데이터분류체계지침서</a:t>
            </a:r>
            <a:r>
              <a:rPr lang="en-US" altLang="ko-KR" smtClean="0"/>
              <a:t>.ppt</a:t>
            </a:r>
            <a:endParaRPr lang="ko-KR" altLang="en-US" smtClean="0"/>
          </a:p>
          <a:p>
            <a:pPr eaLnBrk="1" hangingPunct="1"/>
            <a:endParaRPr lang="ko-KR" altLang="en-US" smtClean="0"/>
          </a:p>
        </p:txBody>
      </p:sp>
      <p:sp>
        <p:nvSpPr>
          <p:cNvPr id="4198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282D50-FEDB-4AB7-B17D-24459044BFC1}" type="slidenum">
              <a:rPr lang="en-US" altLang="ko-KR" smtClean="0"/>
              <a:pPr/>
              <a:t>44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270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ko-KR" altLang="en-US" smtClean="0"/>
              <a:t>한국데이터베이스진흥원</a:t>
            </a:r>
            <a:r>
              <a:rPr lang="en-US" altLang="ko-KR" smtClean="0"/>
              <a:t>, “</a:t>
            </a:r>
            <a:r>
              <a:rPr lang="ko-KR" altLang="en-US" smtClean="0"/>
              <a:t>데이터아키텍처 전문가 가이드 </a:t>
            </a:r>
            <a:r>
              <a:rPr lang="en-US" altLang="ko-KR" smtClean="0"/>
              <a:t>(2010 Edition)”, </a:t>
            </a:r>
            <a:r>
              <a:rPr lang="ko-KR" altLang="en-US" smtClean="0"/>
              <a:t>한국데이터베이스진흥원</a:t>
            </a:r>
            <a:r>
              <a:rPr lang="en-US" altLang="ko-KR" smtClean="0"/>
              <a:t>, 2010. p347.</a:t>
            </a:r>
            <a:endParaRPr lang="ko-KR" altLang="en-US" smtClean="0"/>
          </a:p>
        </p:txBody>
      </p:sp>
      <p:sp>
        <p:nvSpPr>
          <p:cNvPr id="4270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22B793-2EE4-4D7F-9F05-4D146FF81A6B}" type="slidenum">
              <a:rPr lang="en-US" altLang="ko-KR" smtClean="0"/>
              <a:pPr/>
              <a:t>45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2803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ko-KR" smtClean="0"/>
              <a:t>HANA-DA-140(</a:t>
            </a:r>
            <a:r>
              <a:rPr lang="ko-KR" altLang="en-US" smtClean="0"/>
              <a:t>데이터주제영역정의서</a:t>
            </a:r>
            <a:r>
              <a:rPr lang="en-US" altLang="ko-KR" smtClean="0"/>
              <a:t>)-20080428.ppt</a:t>
            </a:r>
            <a:endParaRPr lang="ko-KR" altLang="en-US" smtClean="0"/>
          </a:p>
        </p:txBody>
      </p:sp>
      <p:sp>
        <p:nvSpPr>
          <p:cNvPr id="42803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ECA5E6-46B3-4F99-9FEF-CB8825B76DE4}" type="slidenum">
              <a:rPr lang="en-US" altLang="ko-KR" smtClean="0"/>
              <a:pPr/>
              <a:t>46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08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ko-KR" altLang="en-US" smtClean="0"/>
              <a:t>관계형데이터베이스모델링</a:t>
            </a:r>
            <a:r>
              <a:rPr lang="en-US" altLang="ko-KR" smtClean="0"/>
              <a:t>II(</a:t>
            </a:r>
            <a:r>
              <a:rPr lang="ko-KR" altLang="en-US" smtClean="0"/>
              <a:t>고급</a:t>
            </a:r>
            <a:r>
              <a:rPr lang="en-US" altLang="ko-KR" smtClean="0"/>
              <a:t>)_V1.ppt</a:t>
            </a:r>
            <a:endParaRPr lang="ko-KR" altLang="en-US" smtClean="0"/>
          </a:p>
        </p:txBody>
      </p:sp>
      <p:sp>
        <p:nvSpPr>
          <p:cNvPr id="4300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B3DD12-4E00-43F0-9CB2-FEF7E12D8762}" type="slidenum">
              <a:rPr lang="en-US" altLang="ko-KR" smtClean="0"/>
              <a:pPr/>
              <a:t>48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21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ko-KR" altLang="en-US" smtClean="0"/>
              <a:t>관계형데이터베이스모델링</a:t>
            </a:r>
            <a:r>
              <a:rPr lang="en-US" altLang="ko-KR" smtClean="0"/>
              <a:t>II(</a:t>
            </a:r>
            <a:r>
              <a:rPr lang="ko-KR" altLang="en-US" smtClean="0"/>
              <a:t>고급</a:t>
            </a:r>
            <a:r>
              <a:rPr lang="en-US" altLang="ko-KR" smtClean="0"/>
              <a:t>)_V1.ppt</a:t>
            </a:r>
            <a:endParaRPr lang="ko-KR" altLang="en-US" smtClean="0"/>
          </a:p>
        </p:txBody>
      </p:sp>
      <p:sp>
        <p:nvSpPr>
          <p:cNvPr id="4321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D0FFA3-E685-42DD-B32A-CD9023A9BF39}" type="slidenum">
              <a:rPr lang="en-US" altLang="ko-KR" smtClean="0"/>
              <a:pPr/>
              <a:t>49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41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ko-KR" altLang="en-US" smtClean="0"/>
              <a:t>관계형데이터베이스모델링</a:t>
            </a:r>
            <a:r>
              <a:rPr lang="en-US" altLang="ko-KR" smtClean="0"/>
              <a:t>II(</a:t>
            </a:r>
            <a:r>
              <a:rPr lang="ko-KR" altLang="en-US" smtClean="0"/>
              <a:t>고급</a:t>
            </a:r>
            <a:r>
              <a:rPr lang="en-US" altLang="ko-KR" smtClean="0"/>
              <a:t>)_V1.ppt</a:t>
            </a:r>
            <a:endParaRPr lang="ko-KR" altLang="en-US" smtClean="0"/>
          </a:p>
        </p:txBody>
      </p:sp>
      <p:sp>
        <p:nvSpPr>
          <p:cNvPr id="4341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830DE1-E28C-4809-8385-C02861EA9D5C}" type="slidenum">
              <a:rPr lang="en-US" altLang="ko-KR" smtClean="0"/>
              <a:pPr/>
              <a:t>50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725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ko-KR" altLang="en-US" smtClean="0"/>
              <a:t>관계형데이터베이스모델링개론</a:t>
            </a:r>
            <a:r>
              <a:rPr lang="en-US" altLang="ko-KR" smtClean="0"/>
              <a:t>(</a:t>
            </a:r>
            <a:r>
              <a:rPr lang="ko-KR" altLang="en-US" smtClean="0"/>
              <a:t>별칭</a:t>
            </a:r>
            <a:r>
              <a:rPr lang="en-US" altLang="ko-KR" smtClean="0"/>
              <a:t>-</a:t>
            </a:r>
            <a:r>
              <a:rPr lang="ko-KR" altLang="en-US" smtClean="0"/>
              <a:t>실전 데이터모델링 원리</a:t>
            </a:r>
            <a:r>
              <a:rPr lang="en-US" altLang="ko-KR" smtClean="0"/>
              <a:t>).ppt, p55.</a:t>
            </a:r>
            <a:endParaRPr lang="ko-KR" altLang="en-US" smtClean="0"/>
          </a:p>
        </p:txBody>
      </p:sp>
      <p:sp>
        <p:nvSpPr>
          <p:cNvPr id="4372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1E4CD2-B533-4BD3-89CF-688401C42589}" type="slidenum">
              <a:rPr lang="en-US" altLang="ko-KR" smtClean="0"/>
              <a:pPr/>
              <a:t>51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82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ko-KR" altLang="en-US" dirty="0" smtClean="0"/>
              <a:t>관계형데이터베이스모델링</a:t>
            </a:r>
            <a:r>
              <a:rPr lang="en-US" altLang="ko-KR" dirty="0" smtClean="0"/>
              <a:t>II(</a:t>
            </a:r>
            <a:r>
              <a:rPr lang="ko-KR" altLang="en-US" dirty="0" smtClean="0"/>
              <a:t>고급</a:t>
            </a:r>
            <a:r>
              <a:rPr lang="en-US" altLang="ko-KR" dirty="0" smtClean="0"/>
              <a:t>)_V1.ppt</a:t>
            </a:r>
          </a:p>
          <a:p>
            <a:pPr>
              <a:buFontTx/>
              <a:buChar char="•"/>
            </a:pPr>
            <a:r>
              <a:rPr lang="ko-KR" altLang="en-US" dirty="0" smtClean="0"/>
              <a:t>키엔터티로 </a:t>
            </a:r>
            <a:r>
              <a:rPr lang="ko-KR" altLang="en-US" dirty="0" smtClean="0"/>
              <a:t>갈수록 개체집합으로 이루어지고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액션엔터티로 </a:t>
            </a:r>
            <a:r>
              <a:rPr lang="ko-KR" altLang="en-US" dirty="0" smtClean="0"/>
              <a:t>갈수록 행위집합으로 이루어진다</a:t>
            </a:r>
            <a:r>
              <a:rPr lang="en-US" altLang="ko-KR" dirty="0" smtClean="0"/>
              <a:t>.</a:t>
            </a:r>
          </a:p>
          <a:p>
            <a:pPr>
              <a:buFontTx/>
              <a:buChar char="•"/>
            </a:pPr>
            <a:r>
              <a:rPr lang="ko-KR" altLang="en-US" dirty="0" smtClean="0"/>
              <a:t>엔터티를 </a:t>
            </a:r>
            <a:r>
              <a:rPr lang="ko-KR" altLang="en-US" dirty="0" smtClean="0"/>
              <a:t>분류하는 이유에 대해 이해해야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중요한 것을 식별하고 먼저하기 위해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키엔터티와 </a:t>
            </a:r>
            <a:r>
              <a:rPr lang="ko-KR" altLang="en-US" dirty="0" smtClean="0">
                <a:sym typeface="Wingdings" pitchFamily="2" charset="2"/>
              </a:rPr>
              <a:t>여기서 파생되는 </a:t>
            </a:r>
            <a:r>
              <a:rPr lang="ko-KR" altLang="en-US" dirty="0" smtClean="0">
                <a:sym typeface="Wingdings" pitchFamily="2" charset="2"/>
              </a:rPr>
              <a:t>메인엔터티는 </a:t>
            </a:r>
            <a:r>
              <a:rPr lang="ko-KR" altLang="en-US" dirty="0" smtClean="0">
                <a:sym typeface="Wingdings" pitchFamily="2" charset="2"/>
              </a:rPr>
              <a:t>전체 데이터 모델의 가장 중요한 골격에 해당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골격을 바로 잡아야 전체 모델의 균형이 바로 잡힌다</a:t>
            </a:r>
            <a:r>
              <a:rPr lang="en-US" altLang="ko-KR" dirty="0" smtClean="0">
                <a:sym typeface="Wingdings" pitchFamily="2" charset="2"/>
              </a:rPr>
              <a:t>.</a:t>
            </a:r>
            <a:endParaRPr lang="en-US" altLang="ko-KR" dirty="0" smtClean="0"/>
          </a:p>
        </p:txBody>
      </p:sp>
      <p:sp>
        <p:nvSpPr>
          <p:cNvPr id="4382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4062DF-474E-4791-B765-68C328AF5B78}" type="slidenum">
              <a:rPr lang="en-US" altLang="ko-KR" smtClean="0"/>
              <a:pPr/>
              <a:t>52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92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ko-KR" altLang="en-US" sz="1000" dirty="0" smtClean="0"/>
              <a:t>키엔터티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우편번호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행정구역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상품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직종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계정과목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고객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법인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사고유형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금융기관</a:t>
            </a:r>
          </a:p>
          <a:p>
            <a:pPr>
              <a:lnSpc>
                <a:spcPct val="80000"/>
              </a:lnSpc>
            </a:pPr>
            <a:r>
              <a:rPr lang="ko-KR" altLang="en-US" sz="1000" dirty="0" smtClean="0"/>
              <a:t>메인엔터티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계좌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대출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자동이체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도난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보험사고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예금원장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계약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납입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소송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이체신청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진단서</a:t>
            </a:r>
          </a:p>
          <a:p>
            <a:pPr>
              <a:lnSpc>
                <a:spcPct val="80000"/>
              </a:lnSpc>
            </a:pPr>
            <a:r>
              <a:rPr lang="en-US" altLang="ko-KR" sz="1000" dirty="0" smtClean="0"/>
              <a:t>※ </a:t>
            </a:r>
            <a:r>
              <a:rPr lang="ko-KR" altLang="en-US" sz="1000" dirty="0" smtClean="0"/>
              <a:t>계약대상물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어떻게 보았느냐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정의하느냐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에 따라 </a:t>
            </a:r>
            <a:r>
              <a:rPr lang="ko-KR" altLang="en-US" sz="1000" dirty="0" smtClean="0"/>
              <a:t>키엔터티로 </a:t>
            </a:r>
            <a:r>
              <a:rPr lang="ko-KR" altLang="en-US" sz="1000" dirty="0" smtClean="0"/>
              <a:t>볼 수도 있고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메인엔터티로 </a:t>
            </a:r>
            <a:r>
              <a:rPr lang="ko-KR" altLang="en-US" sz="1000" dirty="0" smtClean="0"/>
              <a:t>볼 수도 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계약대상물을 물건 자체로 볼 때는 </a:t>
            </a:r>
            <a:r>
              <a:rPr lang="ko-KR" altLang="en-US" sz="1000" dirty="0" smtClean="0"/>
              <a:t>키엔터티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계약의 부속물로 보면 </a:t>
            </a:r>
            <a:r>
              <a:rPr lang="ko-KR" altLang="en-US" sz="1000" dirty="0" smtClean="0"/>
              <a:t>메인엔터티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  <a:p>
            <a:pPr>
              <a:lnSpc>
                <a:spcPct val="80000"/>
              </a:lnSpc>
            </a:pPr>
            <a:r>
              <a:rPr lang="en-US" altLang="ko-KR" sz="1000" dirty="0" smtClean="0"/>
              <a:t>※ </a:t>
            </a:r>
            <a:r>
              <a:rPr lang="ko-KR" altLang="en-US" sz="1000" dirty="0" smtClean="0"/>
              <a:t>교육과정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커리큘럼 자체로 본다면 </a:t>
            </a:r>
            <a:r>
              <a:rPr lang="ko-KR" altLang="en-US" sz="1000" dirty="0" smtClean="0"/>
              <a:t>키엔터티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시간표나 과정계획표 상의 개설과정으로 볼 때는 </a:t>
            </a:r>
            <a:r>
              <a:rPr lang="ko-KR" altLang="en-US" sz="1000" dirty="0" smtClean="0"/>
              <a:t>메인엔터티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  <a:p>
            <a:pPr>
              <a:lnSpc>
                <a:spcPct val="80000"/>
              </a:lnSpc>
            </a:pPr>
            <a:r>
              <a:rPr lang="en-US" altLang="ko-KR" sz="1000" dirty="0" smtClean="0"/>
              <a:t>※ </a:t>
            </a:r>
            <a:r>
              <a:rPr lang="ko-KR" altLang="en-US" sz="1000" dirty="0" smtClean="0"/>
              <a:t>통화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화폐통화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원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달러 같은</a:t>
            </a:r>
            <a:r>
              <a:rPr lang="en-US" altLang="ko-KR" sz="1000" dirty="0" smtClean="0"/>
              <a:t>..)</a:t>
            </a:r>
            <a:r>
              <a:rPr lang="ko-KR" altLang="en-US" sz="1000" dirty="0" smtClean="0"/>
              <a:t>로 보면 </a:t>
            </a:r>
            <a:r>
              <a:rPr lang="ko-KR" altLang="en-US" sz="1000" dirty="0" smtClean="0"/>
              <a:t>키엔터티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전화통화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통화내역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로 보면 </a:t>
            </a:r>
            <a:r>
              <a:rPr lang="ko-KR" altLang="en-US" sz="1000" dirty="0" smtClean="0"/>
              <a:t>메인엔터티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  <a:p>
            <a:pPr>
              <a:lnSpc>
                <a:spcPct val="80000"/>
              </a:lnSpc>
            </a:pPr>
            <a:r>
              <a:rPr lang="ko-KR" altLang="en-US" sz="1000" dirty="0" smtClean="0"/>
              <a:t>액션엔터티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키엔터티와 메인엔터티를 </a:t>
            </a:r>
            <a:r>
              <a:rPr lang="ko-KR" altLang="en-US" sz="1000" dirty="0" smtClean="0"/>
              <a:t>제외한 나머지</a:t>
            </a:r>
            <a:r>
              <a:rPr lang="en-US" altLang="ko-KR" sz="1000" dirty="0" smtClean="0"/>
              <a:t>.</a:t>
            </a:r>
          </a:p>
          <a:p>
            <a:pPr>
              <a:lnSpc>
                <a:spcPct val="80000"/>
              </a:lnSpc>
            </a:pPr>
            <a:r>
              <a:rPr lang="en-US" altLang="ko-KR" sz="1000" dirty="0" smtClean="0"/>
              <a:t>※ </a:t>
            </a:r>
            <a:r>
              <a:rPr lang="ko-KR" altLang="en-US" sz="1000" dirty="0" smtClean="0"/>
              <a:t>단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보기 중에는 </a:t>
            </a:r>
            <a:r>
              <a:rPr lang="ko-KR" altLang="en-US" sz="1000" dirty="0" smtClean="0"/>
              <a:t>엔터티로 </a:t>
            </a:r>
            <a:r>
              <a:rPr lang="ko-KR" altLang="en-US" sz="1000" dirty="0" smtClean="0"/>
              <a:t>볼 수 없는 것들이 있다</a:t>
            </a:r>
            <a:r>
              <a:rPr lang="en-US" altLang="ko-KR" sz="1000" dirty="0" smtClean="0"/>
              <a:t>. </a:t>
            </a:r>
            <a:r>
              <a:rPr lang="en-US" altLang="ko-KR" sz="1000" dirty="0" smtClean="0">
                <a:sym typeface="Wingdings" pitchFamily="2" charset="2"/>
              </a:rPr>
              <a:t> </a:t>
            </a:r>
            <a:r>
              <a:rPr lang="ko-KR" altLang="en-US" sz="1000" dirty="0" smtClean="0">
                <a:sym typeface="Wingdings" pitchFamily="2" charset="2"/>
              </a:rPr>
              <a:t>납입자</a:t>
            </a:r>
            <a:r>
              <a:rPr lang="en-US" altLang="ko-KR" sz="1000" dirty="0" smtClean="0">
                <a:sym typeface="Wingdings" pitchFamily="2" charset="2"/>
              </a:rPr>
              <a:t>, </a:t>
            </a:r>
            <a:r>
              <a:rPr lang="ko-KR" altLang="en-US" sz="1000" dirty="0" smtClean="0">
                <a:sym typeface="Wingdings" pitchFamily="2" charset="2"/>
              </a:rPr>
              <a:t>수납기관</a:t>
            </a:r>
            <a:r>
              <a:rPr lang="en-US" altLang="ko-KR" sz="1000" dirty="0" smtClean="0">
                <a:sym typeface="Wingdings" pitchFamily="2" charset="2"/>
              </a:rPr>
              <a:t>, </a:t>
            </a:r>
            <a:r>
              <a:rPr lang="ko-KR" altLang="en-US" sz="1000" dirty="0" smtClean="0">
                <a:sym typeface="Wingdings" pitchFamily="2" charset="2"/>
              </a:rPr>
              <a:t>거래자</a:t>
            </a:r>
            <a:r>
              <a:rPr lang="en-US" altLang="ko-KR" sz="1000" dirty="0" smtClean="0">
                <a:sym typeface="Wingdings" pitchFamily="2" charset="2"/>
              </a:rPr>
              <a:t>, </a:t>
            </a:r>
            <a:r>
              <a:rPr lang="ko-KR" altLang="en-US" sz="1000" dirty="0" smtClean="0">
                <a:sym typeface="Wingdings" pitchFamily="2" charset="2"/>
              </a:rPr>
              <a:t>불량거래자</a:t>
            </a:r>
            <a:r>
              <a:rPr lang="en-US" altLang="ko-KR" sz="1000" dirty="0" smtClean="0">
                <a:sym typeface="Wingdings" pitchFamily="2" charset="2"/>
              </a:rPr>
              <a:t>, </a:t>
            </a:r>
            <a:r>
              <a:rPr lang="ko-KR" altLang="en-US" sz="1000" dirty="0" smtClean="0">
                <a:sym typeface="Wingdings" pitchFamily="2" charset="2"/>
              </a:rPr>
              <a:t>피보험자</a:t>
            </a:r>
            <a:r>
              <a:rPr lang="en-US" altLang="ko-KR" sz="1000" dirty="0" smtClean="0">
                <a:sym typeface="Wingdings" pitchFamily="2" charset="2"/>
              </a:rPr>
              <a:t>, </a:t>
            </a:r>
            <a:r>
              <a:rPr lang="ko-KR" altLang="en-US" sz="1000" dirty="0" smtClean="0">
                <a:sym typeface="Wingdings" pitchFamily="2" charset="2"/>
              </a:rPr>
              <a:t>청구서 등</a:t>
            </a:r>
          </a:p>
          <a:p>
            <a:pPr>
              <a:lnSpc>
                <a:spcPct val="80000"/>
              </a:lnSpc>
            </a:pPr>
            <a:r>
              <a:rPr lang="ko-KR" altLang="en-US" sz="1000" dirty="0" smtClean="0">
                <a:sym typeface="Wingdings" pitchFamily="2" charset="2"/>
              </a:rPr>
              <a:t>  </a:t>
            </a:r>
            <a:r>
              <a:rPr lang="en-US" altLang="ko-KR" sz="1000" dirty="0" smtClean="0">
                <a:sym typeface="Wingdings" pitchFamily="2" charset="2"/>
              </a:rPr>
              <a:t>- </a:t>
            </a:r>
            <a:r>
              <a:rPr lang="ko-KR" altLang="en-US" sz="1000" dirty="0" smtClean="0">
                <a:sym typeface="Wingdings" pitchFamily="2" charset="2"/>
              </a:rPr>
              <a:t>납입자 </a:t>
            </a:r>
            <a:r>
              <a:rPr lang="en-US" altLang="ko-KR" sz="1000" dirty="0" smtClean="0">
                <a:sym typeface="Wingdings" pitchFamily="2" charset="2"/>
              </a:rPr>
              <a:t>: </a:t>
            </a:r>
            <a:r>
              <a:rPr lang="ko-KR" altLang="en-US" sz="1000" dirty="0" smtClean="0">
                <a:sym typeface="Wingdings" pitchFamily="2" charset="2"/>
              </a:rPr>
              <a:t>고객 </a:t>
            </a:r>
            <a:r>
              <a:rPr lang="ko-KR" altLang="en-US" sz="1000" dirty="0" smtClean="0">
                <a:sym typeface="Wingdings" pitchFamily="2" charset="2"/>
              </a:rPr>
              <a:t>엔터티와 </a:t>
            </a:r>
            <a:r>
              <a:rPr lang="ko-KR" altLang="en-US" sz="1000" dirty="0" smtClean="0">
                <a:sym typeface="Wingdings" pitchFamily="2" charset="2"/>
              </a:rPr>
              <a:t>수납 </a:t>
            </a:r>
            <a:r>
              <a:rPr lang="ko-KR" altLang="en-US" sz="1000" dirty="0" smtClean="0">
                <a:sym typeface="Wingdings" pitchFamily="2" charset="2"/>
              </a:rPr>
              <a:t>엔터티 </a:t>
            </a:r>
            <a:r>
              <a:rPr lang="ko-KR" altLang="en-US" sz="1000" dirty="0" smtClean="0">
                <a:sym typeface="Wingdings" pitchFamily="2" charset="2"/>
              </a:rPr>
              <a:t>간의 관계</a:t>
            </a:r>
            <a:r>
              <a:rPr lang="en-US" altLang="ko-KR" sz="1000" dirty="0" smtClean="0">
                <a:sym typeface="Wingdings" pitchFamily="2" charset="2"/>
              </a:rPr>
              <a:t>(Relationship)</a:t>
            </a:r>
            <a:r>
              <a:rPr lang="ko-KR" altLang="en-US" sz="1000" dirty="0" smtClean="0">
                <a:sym typeface="Wingdings" pitchFamily="2" charset="2"/>
              </a:rPr>
              <a:t>에 의해 </a:t>
            </a:r>
            <a:r>
              <a:rPr lang="ko-KR" altLang="en-US" sz="1000" dirty="0" smtClean="0">
                <a:sym typeface="Wingdings" pitchFamily="2" charset="2"/>
              </a:rPr>
              <a:t>수납엔터티에 </a:t>
            </a:r>
            <a:r>
              <a:rPr lang="ko-KR" altLang="en-US" sz="1000" dirty="0" smtClean="0">
                <a:sym typeface="Wingdings" pitchFamily="2" charset="2"/>
              </a:rPr>
              <a:t>위치하게 되는 관계 속성이다</a:t>
            </a:r>
            <a:r>
              <a:rPr lang="en-US" altLang="ko-KR" sz="1000" dirty="0" smtClean="0">
                <a:sym typeface="Wingdings" pitchFamily="2" charset="2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altLang="ko-KR" sz="1000" dirty="0" smtClean="0">
                <a:sym typeface="Wingdings" pitchFamily="2" charset="2"/>
              </a:rPr>
              <a:t>  - </a:t>
            </a:r>
            <a:r>
              <a:rPr lang="ko-KR" altLang="en-US" sz="1000" dirty="0" smtClean="0">
                <a:sym typeface="Wingdings" pitchFamily="2" charset="2"/>
              </a:rPr>
              <a:t>수납기관 </a:t>
            </a:r>
            <a:r>
              <a:rPr lang="en-US" altLang="ko-KR" sz="1000" dirty="0" smtClean="0">
                <a:sym typeface="Wingdings" pitchFamily="2" charset="2"/>
              </a:rPr>
              <a:t>: </a:t>
            </a:r>
            <a:r>
              <a:rPr lang="ko-KR" altLang="en-US" sz="1000" dirty="0" smtClean="0">
                <a:sym typeface="Wingdings" pitchFamily="2" charset="2"/>
              </a:rPr>
              <a:t>수납 </a:t>
            </a:r>
            <a:r>
              <a:rPr lang="ko-KR" altLang="en-US" sz="1000" dirty="0" smtClean="0">
                <a:sym typeface="Wingdings" pitchFamily="2" charset="2"/>
              </a:rPr>
              <a:t>엔터티와 </a:t>
            </a:r>
            <a:r>
              <a:rPr lang="ko-KR" altLang="en-US" sz="1000" dirty="0" smtClean="0">
                <a:sym typeface="Wingdings" pitchFamily="2" charset="2"/>
              </a:rPr>
              <a:t>금융기관 </a:t>
            </a:r>
            <a:r>
              <a:rPr lang="ko-KR" altLang="en-US" sz="1000" dirty="0" smtClean="0">
                <a:sym typeface="Wingdings" pitchFamily="2" charset="2"/>
              </a:rPr>
              <a:t>엔터티 </a:t>
            </a:r>
            <a:r>
              <a:rPr lang="ko-KR" altLang="en-US" sz="1000" dirty="0" smtClean="0">
                <a:sym typeface="Wingdings" pitchFamily="2" charset="2"/>
              </a:rPr>
              <a:t>간의 관계</a:t>
            </a:r>
            <a:r>
              <a:rPr lang="en-US" altLang="ko-KR" sz="1000" dirty="0" smtClean="0">
                <a:sym typeface="Wingdings" pitchFamily="2" charset="2"/>
              </a:rPr>
              <a:t>(Relationship)</a:t>
            </a:r>
            <a:r>
              <a:rPr lang="ko-KR" altLang="en-US" sz="1000" dirty="0" smtClean="0">
                <a:sym typeface="Wingdings" pitchFamily="2" charset="2"/>
              </a:rPr>
              <a:t>에 의해 수납 </a:t>
            </a:r>
            <a:r>
              <a:rPr lang="ko-KR" altLang="en-US" sz="1000" dirty="0" smtClean="0">
                <a:sym typeface="Wingdings" pitchFamily="2" charset="2"/>
              </a:rPr>
              <a:t>엔터티에 </a:t>
            </a:r>
            <a:r>
              <a:rPr lang="ko-KR" altLang="en-US" sz="1000" dirty="0" smtClean="0">
                <a:sym typeface="Wingdings" pitchFamily="2" charset="2"/>
              </a:rPr>
              <a:t>위치하게 되는 관계 속성이다</a:t>
            </a:r>
            <a:r>
              <a:rPr lang="en-US" altLang="ko-KR" sz="1000" dirty="0" smtClean="0">
                <a:sym typeface="Wingdings" pitchFamily="2" charset="2"/>
              </a:rPr>
              <a:t>. </a:t>
            </a:r>
            <a:r>
              <a:rPr lang="ko-KR" altLang="en-US" sz="1000" dirty="0" smtClean="0">
                <a:sym typeface="Wingdings" pitchFamily="2" charset="2"/>
              </a:rPr>
              <a:t>또는 금융기관을 지칭하는 또다른 용어</a:t>
            </a:r>
            <a:r>
              <a:rPr lang="en-US" altLang="ko-KR" sz="1000" dirty="0" smtClean="0">
                <a:sym typeface="Wingdings" pitchFamily="2" charset="2"/>
              </a:rPr>
              <a:t>(</a:t>
            </a:r>
            <a:r>
              <a:rPr lang="ko-KR" altLang="en-US" sz="1000" dirty="0" smtClean="0">
                <a:sym typeface="Wingdings" pitchFamily="2" charset="2"/>
              </a:rPr>
              <a:t>이음동의어</a:t>
            </a:r>
            <a:r>
              <a:rPr lang="en-US" altLang="ko-KR" sz="1000" dirty="0" smtClean="0">
                <a:sym typeface="Wingdings" pitchFamily="2" charset="2"/>
              </a:rPr>
              <a:t>)</a:t>
            </a:r>
            <a:r>
              <a:rPr lang="ko-KR" altLang="en-US" sz="1000" dirty="0" smtClean="0">
                <a:sym typeface="Wingdings" pitchFamily="2" charset="2"/>
              </a:rPr>
              <a:t>로 볼수도 있다</a:t>
            </a:r>
            <a:r>
              <a:rPr lang="en-US" altLang="ko-KR" sz="1000" dirty="0" smtClean="0">
                <a:sym typeface="Wingdings" pitchFamily="2" charset="2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ko-KR" altLang="en-US" sz="1000" dirty="0" smtClean="0">
                <a:sym typeface="Wingdings" pitchFamily="2" charset="2"/>
              </a:rPr>
              <a:t>  </a:t>
            </a:r>
            <a:r>
              <a:rPr lang="en-US" altLang="ko-KR" sz="1000" dirty="0" smtClean="0">
                <a:sym typeface="Wingdings" pitchFamily="2" charset="2"/>
              </a:rPr>
              <a:t>- </a:t>
            </a:r>
            <a:r>
              <a:rPr lang="ko-KR" altLang="en-US" sz="1000" dirty="0" smtClean="0">
                <a:sym typeface="Wingdings" pitchFamily="2" charset="2"/>
              </a:rPr>
              <a:t>거래자 </a:t>
            </a:r>
            <a:r>
              <a:rPr lang="en-US" altLang="ko-KR" sz="1000" dirty="0" smtClean="0">
                <a:sym typeface="Wingdings" pitchFamily="2" charset="2"/>
              </a:rPr>
              <a:t>: </a:t>
            </a:r>
            <a:r>
              <a:rPr lang="ko-KR" altLang="en-US" sz="1000" dirty="0" smtClean="0">
                <a:sym typeface="Wingdings" pitchFamily="2" charset="2"/>
              </a:rPr>
              <a:t>금융거래 또는 판매거래를 의미하는 </a:t>
            </a:r>
            <a:r>
              <a:rPr lang="ko-KR" altLang="en-US" sz="1000" dirty="0" smtClean="0">
                <a:sym typeface="Wingdings" pitchFamily="2" charset="2"/>
              </a:rPr>
              <a:t>엔터티에서 </a:t>
            </a:r>
            <a:r>
              <a:rPr lang="ko-KR" altLang="en-US" sz="1000" dirty="0" smtClean="0">
                <a:sym typeface="Wingdings" pitchFamily="2" charset="2"/>
              </a:rPr>
              <a:t>거래자라는 역할로 인해 존재하게 되는 고객</a:t>
            </a:r>
            <a:r>
              <a:rPr lang="en-US" altLang="ko-KR" sz="1000" dirty="0" smtClean="0">
                <a:sym typeface="Wingdings" pitchFamily="2" charset="2"/>
              </a:rPr>
              <a:t>(</a:t>
            </a:r>
            <a:r>
              <a:rPr lang="ko-KR" altLang="en-US" sz="1000" dirty="0" smtClean="0">
                <a:sym typeface="Wingdings" pitchFamily="2" charset="2"/>
              </a:rPr>
              <a:t>개인 또는 법인</a:t>
            </a:r>
            <a:r>
              <a:rPr lang="en-US" altLang="ko-KR" sz="1000" dirty="0" smtClean="0">
                <a:sym typeface="Wingdings" pitchFamily="2" charset="2"/>
              </a:rPr>
              <a:t>) </a:t>
            </a:r>
            <a:r>
              <a:rPr lang="ko-KR" altLang="en-US" sz="1000" dirty="0" smtClean="0">
                <a:sym typeface="Wingdings" pitchFamily="2" charset="2"/>
              </a:rPr>
              <a:t>엔터티와의 </a:t>
            </a:r>
            <a:r>
              <a:rPr lang="ko-KR" altLang="en-US" sz="1000" dirty="0" smtClean="0">
                <a:sym typeface="Wingdings" pitchFamily="2" charset="2"/>
              </a:rPr>
              <a:t>관계 속성이다</a:t>
            </a:r>
            <a:r>
              <a:rPr lang="en-US" altLang="ko-KR" sz="1000" dirty="0" smtClean="0">
                <a:sym typeface="Wingdings" pitchFamily="2" charset="2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altLang="ko-KR" sz="1000" dirty="0" smtClean="0">
                <a:sym typeface="Wingdings" pitchFamily="2" charset="2"/>
              </a:rPr>
              <a:t>  - </a:t>
            </a:r>
            <a:r>
              <a:rPr lang="ko-KR" altLang="en-US" sz="1000" dirty="0" smtClean="0">
                <a:sym typeface="Wingdings" pitchFamily="2" charset="2"/>
              </a:rPr>
              <a:t>불량거래자 </a:t>
            </a:r>
            <a:r>
              <a:rPr lang="en-US" altLang="ko-KR" sz="1000" dirty="0" smtClean="0">
                <a:sym typeface="Wingdings" pitchFamily="2" charset="2"/>
              </a:rPr>
              <a:t>: </a:t>
            </a:r>
            <a:r>
              <a:rPr lang="ko-KR" altLang="en-US" sz="1000" dirty="0" smtClean="0">
                <a:sym typeface="Wingdings" pitchFamily="2" charset="2"/>
              </a:rPr>
              <a:t>불량거래를 행한 고객을 의미하는 </a:t>
            </a:r>
            <a:r>
              <a:rPr lang="ko-KR" altLang="en-US" sz="1000" dirty="0" smtClean="0">
                <a:sym typeface="Wingdings" pitchFamily="2" charset="2"/>
              </a:rPr>
              <a:t>고객엔터티와의 </a:t>
            </a:r>
            <a:r>
              <a:rPr lang="ko-KR" altLang="en-US" sz="1000" dirty="0" smtClean="0">
                <a:sym typeface="Wingdings" pitchFamily="2" charset="2"/>
              </a:rPr>
              <a:t>관계 속성이지만</a:t>
            </a:r>
            <a:r>
              <a:rPr lang="en-US" altLang="ko-KR" sz="1000" dirty="0" smtClean="0">
                <a:sym typeface="Wingdings" pitchFamily="2" charset="2"/>
              </a:rPr>
              <a:t>, </a:t>
            </a:r>
            <a:r>
              <a:rPr lang="ko-KR" altLang="en-US" sz="1000" dirty="0" smtClean="0">
                <a:sym typeface="Wingdings" pitchFamily="2" charset="2"/>
              </a:rPr>
              <a:t>정의하기에 따라서는 불량거래자 고객을 관리하기 위한 블랙리스트에 해당하는 </a:t>
            </a:r>
            <a:r>
              <a:rPr lang="ko-KR" altLang="en-US" sz="1000" dirty="0" smtClean="0">
                <a:sym typeface="Wingdings" pitchFamily="2" charset="2"/>
              </a:rPr>
              <a:t>엔터티로 </a:t>
            </a:r>
            <a:r>
              <a:rPr lang="ko-KR" altLang="en-US" sz="1000" dirty="0" smtClean="0">
                <a:sym typeface="Wingdings" pitchFamily="2" charset="2"/>
              </a:rPr>
              <a:t>볼 수도 있다</a:t>
            </a:r>
            <a:r>
              <a:rPr lang="en-US" altLang="ko-KR" sz="1000" dirty="0" smtClean="0">
                <a:sym typeface="Wingdings" pitchFamily="2" charset="2"/>
              </a:rPr>
              <a:t>. </a:t>
            </a:r>
          </a:p>
          <a:p>
            <a:pPr>
              <a:lnSpc>
                <a:spcPct val="80000"/>
              </a:lnSpc>
            </a:pPr>
            <a:r>
              <a:rPr lang="en-US" altLang="ko-KR" sz="1000" dirty="0" smtClean="0">
                <a:sym typeface="Wingdings" pitchFamily="2" charset="2"/>
              </a:rPr>
              <a:t>  - </a:t>
            </a:r>
            <a:r>
              <a:rPr lang="ko-KR" altLang="en-US" sz="1000" dirty="0" smtClean="0">
                <a:sym typeface="Wingdings" pitchFamily="2" charset="2"/>
              </a:rPr>
              <a:t>피보험자 </a:t>
            </a:r>
            <a:r>
              <a:rPr lang="en-US" altLang="ko-KR" sz="1000" dirty="0" smtClean="0">
                <a:sym typeface="Wingdings" pitchFamily="2" charset="2"/>
              </a:rPr>
              <a:t>: </a:t>
            </a:r>
            <a:r>
              <a:rPr lang="ko-KR" altLang="en-US" sz="1000" dirty="0" smtClean="0">
                <a:sym typeface="Wingdings" pitchFamily="2" charset="2"/>
              </a:rPr>
              <a:t>보험의 대상자로서 고객 </a:t>
            </a:r>
            <a:r>
              <a:rPr lang="ko-KR" altLang="en-US" sz="1000" dirty="0" smtClean="0">
                <a:sym typeface="Wingdings" pitchFamily="2" charset="2"/>
              </a:rPr>
              <a:t>엔터티와의 </a:t>
            </a:r>
            <a:r>
              <a:rPr lang="ko-KR" altLang="en-US" sz="1000" dirty="0" smtClean="0">
                <a:sym typeface="Wingdings" pitchFamily="2" charset="2"/>
              </a:rPr>
              <a:t>관계 속성이지만</a:t>
            </a:r>
            <a:r>
              <a:rPr lang="en-US" altLang="ko-KR" sz="1000" dirty="0" smtClean="0">
                <a:sym typeface="Wingdings" pitchFamily="2" charset="2"/>
              </a:rPr>
              <a:t>, </a:t>
            </a:r>
            <a:r>
              <a:rPr lang="ko-KR" altLang="en-US" sz="1000" dirty="0" smtClean="0">
                <a:sym typeface="Wingdings" pitchFamily="2" charset="2"/>
              </a:rPr>
              <a:t>하나의 계약에 대해 복수의 피보험자가 있는 경우라면 다대다 관계를 해소한 </a:t>
            </a:r>
            <a:r>
              <a:rPr lang="ko-KR" altLang="en-US" sz="1000" dirty="0" smtClean="0">
                <a:sym typeface="Wingdings" pitchFamily="2" charset="2"/>
              </a:rPr>
              <a:t>관계엔터티인 </a:t>
            </a:r>
            <a:r>
              <a:rPr lang="ko-KR" altLang="en-US" sz="1000" dirty="0" smtClean="0">
                <a:sym typeface="Wingdings" pitchFamily="2" charset="2"/>
              </a:rPr>
              <a:t>경우로 볼 수도 있다</a:t>
            </a:r>
            <a:r>
              <a:rPr lang="en-US" altLang="ko-KR" sz="1000" dirty="0" smtClean="0">
                <a:sym typeface="Wingdings" pitchFamily="2" charset="2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altLang="ko-KR" sz="1000" dirty="0" smtClean="0">
                <a:sym typeface="Wingdings" pitchFamily="2" charset="2"/>
              </a:rPr>
              <a:t>  - </a:t>
            </a:r>
            <a:r>
              <a:rPr lang="ko-KR" altLang="en-US" sz="1000" dirty="0" smtClean="0">
                <a:sym typeface="Wingdings" pitchFamily="2" charset="2"/>
              </a:rPr>
              <a:t>청구서 </a:t>
            </a:r>
            <a:r>
              <a:rPr lang="en-US" altLang="ko-KR" sz="1000" dirty="0" smtClean="0">
                <a:sym typeface="Wingdings" pitchFamily="2" charset="2"/>
              </a:rPr>
              <a:t>: </a:t>
            </a:r>
            <a:r>
              <a:rPr lang="ko-KR" altLang="en-US" sz="1000" dirty="0" smtClean="0">
                <a:sym typeface="Wingdings" pitchFamily="2" charset="2"/>
              </a:rPr>
              <a:t>청구 내역이 기재된 인쇄물이다</a:t>
            </a:r>
            <a:r>
              <a:rPr lang="en-US" altLang="ko-KR" sz="1000" dirty="0" smtClean="0">
                <a:sym typeface="Wingdings" pitchFamily="2" charset="2"/>
              </a:rPr>
              <a:t>. </a:t>
            </a:r>
            <a:r>
              <a:rPr lang="ko-KR" altLang="en-US" sz="1000" dirty="0" smtClean="0">
                <a:sym typeface="Wingdings" pitchFamily="2" charset="2"/>
              </a:rPr>
              <a:t>쯕</a:t>
            </a:r>
            <a:r>
              <a:rPr lang="en-US" altLang="ko-KR" sz="1000" dirty="0" smtClean="0">
                <a:sym typeface="Wingdings" pitchFamily="2" charset="2"/>
              </a:rPr>
              <a:t>, </a:t>
            </a:r>
            <a:r>
              <a:rPr lang="ko-KR" altLang="en-US" sz="1000" dirty="0" smtClean="0">
                <a:sym typeface="Wingdings" pitchFamily="2" charset="2"/>
              </a:rPr>
              <a:t>청구 또는 청구내역은 </a:t>
            </a:r>
            <a:r>
              <a:rPr lang="ko-KR" altLang="en-US" sz="1000" dirty="0" smtClean="0">
                <a:sym typeface="Wingdings" pitchFamily="2" charset="2"/>
              </a:rPr>
              <a:t>엔터티로서 </a:t>
            </a:r>
            <a:r>
              <a:rPr lang="ko-KR" altLang="en-US" sz="1000" dirty="0" smtClean="0">
                <a:sym typeface="Wingdings" pitchFamily="2" charset="2"/>
              </a:rPr>
              <a:t>의미가 있지만</a:t>
            </a:r>
            <a:r>
              <a:rPr lang="en-US" altLang="ko-KR" sz="1000" dirty="0" smtClean="0">
                <a:sym typeface="Wingdings" pitchFamily="2" charset="2"/>
              </a:rPr>
              <a:t>, </a:t>
            </a:r>
            <a:r>
              <a:rPr lang="ko-KR" altLang="en-US" sz="1000" dirty="0" smtClean="0">
                <a:sym typeface="Wingdings" pitchFamily="2" charset="2"/>
              </a:rPr>
              <a:t>청구서는 이 </a:t>
            </a:r>
            <a:r>
              <a:rPr lang="ko-KR" altLang="en-US" sz="1000" dirty="0" smtClean="0">
                <a:sym typeface="Wingdings" pitchFamily="2" charset="2"/>
              </a:rPr>
              <a:t>엔터티의 </a:t>
            </a:r>
            <a:r>
              <a:rPr lang="ko-KR" altLang="en-US" sz="1000" dirty="0" smtClean="0">
                <a:sym typeface="Wingdings" pitchFamily="2" charset="2"/>
              </a:rPr>
              <a:t>내용을 출력한 결과물일 뿐이다</a:t>
            </a:r>
            <a:r>
              <a:rPr lang="en-US" altLang="ko-KR" sz="1000" dirty="0" smtClean="0">
                <a:sym typeface="Wingdings" pitchFamily="2" charset="2"/>
              </a:rPr>
              <a:t>.</a:t>
            </a:r>
          </a:p>
        </p:txBody>
      </p:sp>
      <p:sp>
        <p:nvSpPr>
          <p:cNvPr id="4393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D2C668-26B8-4EE5-A260-899CD7FC89C9}" type="slidenum">
              <a:rPr lang="en-US" altLang="ko-KR" smtClean="0"/>
              <a:pPr/>
              <a:t>53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4DE6AF-54D5-4AC5-917D-2D5B8BFE7F04}" type="slidenum">
              <a:rPr lang="en-US" altLang="ko-KR" smtClean="0"/>
              <a:pPr/>
              <a:t>54</a:t>
            </a:fld>
            <a:endParaRPr lang="en-US" altLang="ko-KR" smtClean="0"/>
          </a:p>
        </p:txBody>
      </p:sp>
      <p:sp>
        <p:nvSpPr>
          <p:cNvPr id="442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2658E0-30A7-43C3-BEAF-4AF30E130EB1}" type="slidenum">
              <a:rPr lang="en-US" altLang="ko-KR" smtClean="0"/>
              <a:pPr/>
              <a:t>57</a:t>
            </a:fld>
            <a:endParaRPr lang="en-US" altLang="ko-KR" smtClean="0"/>
          </a:p>
        </p:txBody>
      </p:sp>
      <p:sp>
        <p:nvSpPr>
          <p:cNvPr id="462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dirty="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39425B-4FFC-4C19-B556-43EB3835A6DF}" type="slidenum">
              <a:rPr lang="en-US" altLang="ko-KR" smtClean="0"/>
              <a:pPr/>
              <a:t>58</a:t>
            </a:fld>
            <a:endParaRPr lang="en-US" altLang="ko-KR" smtClean="0"/>
          </a:p>
        </p:txBody>
      </p:sp>
      <p:sp>
        <p:nvSpPr>
          <p:cNvPr id="463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3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85EDA6-EB41-4F03-BE27-6606E6F0E7AF}" type="slidenum">
              <a:rPr lang="en-US" altLang="ko-KR" smtClean="0"/>
              <a:pPr/>
              <a:t>59</a:t>
            </a:fld>
            <a:endParaRPr lang="en-US" altLang="ko-KR" smtClean="0"/>
          </a:p>
        </p:txBody>
      </p:sp>
      <p:sp>
        <p:nvSpPr>
          <p:cNvPr id="464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4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DB5B73-30C4-45E8-82DF-738A3B4B1116}" type="slidenum">
              <a:rPr lang="en-US" altLang="ko-KR" smtClean="0"/>
              <a:pPr/>
              <a:t>60</a:t>
            </a:fld>
            <a:endParaRPr lang="en-US" altLang="ko-KR" smtClean="0"/>
          </a:p>
        </p:txBody>
      </p:sp>
      <p:sp>
        <p:nvSpPr>
          <p:cNvPr id="465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84E3FE-FDB4-4D5D-BD8E-71007109F9A1}" type="slidenum">
              <a:rPr lang="en-US" altLang="ko-KR" smtClean="0"/>
              <a:pPr/>
              <a:t>61</a:t>
            </a:fld>
            <a:endParaRPr lang="en-US" altLang="ko-KR" smtClean="0"/>
          </a:p>
        </p:txBody>
      </p:sp>
      <p:sp>
        <p:nvSpPr>
          <p:cNvPr id="466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6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6F706F-82B6-4561-BD95-3B1240FC8A63}" type="slidenum">
              <a:rPr lang="en-US" altLang="ko-KR" smtClean="0"/>
              <a:pPr/>
              <a:t>62</a:t>
            </a:fld>
            <a:endParaRPr lang="en-US" altLang="ko-KR" smtClean="0"/>
          </a:p>
        </p:txBody>
      </p:sp>
      <p:sp>
        <p:nvSpPr>
          <p:cNvPr id="467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dirty="0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FEBB3A-E6D7-4D34-BF17-9C89D66FAFFB}" type="slidenum">
              <a:rPr lang="en-US" altLang="ko-KR" smtClean="0"/>
              <a:pPr/>
              <a:t>63</a:t>
            </a:fld>
            <a:endParaRPr lang="en-US" altLang="ko-KR" smtClean="0"/>
          </a:p>
        </p:txBody>
      </p:sp>
      <p:sp>
        <p:nvSpPr>
          <p:cNvPr id="468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BA9F6E-66EA-4CA3-A803-35CEA40D8AEB}" type="slidenum">
              <a:rPr lang="en-US" altLang="ko-KR" smtClean="0"/>
              <a:pPr/>
              <a:t>64</a:t>
            </a:fld>
            <a:endParaRPr lang="en-US" altLang="ko-KR" smtClean="0"/>
          </a:p>
        </p:txBody>
      </p:sp>
      <p:sp>
        <p:nvSpPr>
          <p:cNvPr id="471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CB8453-9DF7-44B2-ACC8-433E8A974EF8}" type="slidenum">
              <a:rPr lang="en-US" altLang="ko-KR" smtClean="0"/>
              <a:pPr/>
              <a:t>65</a:t>
            </a:fld>
            <a:endParaRPr lang="en-US" altLang="ko-KR" smtClean="0"/>
          </a:p>
        </p:txBody>
      </p:sp>
      <p:sp>
        <p:nvSpPr>
          <p:cNvPr id="472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664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ko-KR" altLang="en-US" smtClean="0"/>
              <a:t>한국데이터베이스진흥원</a:t>
            </a:r>
            <a:r>
              <a:rPr lang="en-US" altLang="ko-KR" smtClean="0"/>
              <a:t>,”</a:t>
            </a:r>
            <a:r>
              <a:rPr lang="ko-KR" altLang="en-US" smtClean="0"/>
              <a:t>데이터아키텍처 전문가 가이드 </a:t>
            </a:r>
            <a:r>
              <a:rPr lang="en-US" altLang="ko-KR" smtClean="0"/>
              <a:t>(2010 Edition)”, </a:t>
            </a:r>
            <a:r>
              <a:rPr lang="ko-KR" altLang="en-US" smtClean="0"/>
              <a:t>한국데이터베이스진흥원</a:t>
            </a:r>
            <a:r>
              <a:rPr lang="en-US" altLang="ko-KR" smtClean="0"/>
              <a:t>, 2010. p394.</a:t>
            </a:r>
          </a:p>
          <a:p>
            <a:r>
              <a:rPr lang="ko-KR" altLang="en-US" smtClean="0"/>
              <a:t>관계형데이터베이스모델링개론</a:t>
            </a:r>
            <a:r>
              <a:rPr lang="en-US" altLang="ko-KR" smtClean="0"/>
              <a:t>(</a:t>
            </a:r>
            <a:r>
              <a:rPr lang="ko-KR" altLang="en-US" smtClean="0"/>
              <a:t>별칭</a:t>
            </a:r>
            <a:r>
              <a:rPr lang="en-US" altLang="ko-KR" smtClean="0"/>
              <a:t>-</a:t>
            </a:r>
            <a:r>
              <a:rPr lang="ko-KR" altLang="en-US" smtClean="0"/>
              <a:t>실전 데이터모델링 원리</a:t>
            </a:r>
            <a:r>
              <a:rPr lang="en-US" altLang="ko-KR" smtClean="0"/>
              <a:t>).ppt, p129.</a:t>
            </a:r>
          </a:p>
        </p:txBody>
      </p:sp>
      <p:sp>
        <p:nvSpPr>
          <p:cNvPr id="4966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926CD5-14E4-443D-AB6E-754CA4CFD48B}" type="slidenum">
              <a:rPr lang="en-US" altLang="ko-KR" smtClean="0"/>
              <a:pPr/>
              <a:t>67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DA6E53-1263-4BA5-ADBA-0E41A57298C9}" type="slidenum">
              <a:rPr lang="en-US" altLang="ko-KR" smtClean="0"/>
              <a:pPr/>
              <a:t>68</a:t>
            </a:fld>
            <a:endParaRPr lang="en-US" altLang="ko-KR" smtClean="0"/>
          </a:p>
        </p:txBody>
      </p:sp>
      <p:sp>
        <p:nvSpPr>
          <p:cNvPr id="498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8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ko-KR" altLang="en-US" smtClean="0"/>
              <a:t>한국데이터베이스진흥원</a:t>
            </a:r>
            <a:r>
              <a:rPr lang="en-US" altLang="ko-KR" smtClean="0"/>
              <a:t>,”</a:t>
            </a:r>
            <a:r>
              <a:rPr lang="ko-KR" altLang="en-US" smtClean="0"/>
              <a:t>데이터아키텍처 전문가 가이드 </a:t>
            </a:r>
            <a:r>
              <a:rPr lang="en-US" altLang="ko-KR" smtClean="0"/>
              <a:t>(2010 Edition)”, </a:t>
            </a:r>
            <a:r>
              <a:rPr lang="ko-KR" altLang="en-US" smtClean="0"/>
              <a:t>한국데이터베이스진흥원</a:t>
            </a:r>
            <a:r>
              <a:rPr lang="en-US" altLang="ko-KR" smtClean="0"/>
              <a:t>, 2010. p397-p402.</a:t>
            </a:r>
          </a:p>
          <a:p>
            <a:r>
              <a:rPr lang="ko-KR" altLang="en-US" smtClean="0"/>
              <a:t>관계형데이터베이스모델링개론</a:t>
            </a:r>
            <a:r>
              <a:rPr lang="en-US" altLang="ko-KR" smtClean="0"/>
              <a:t>(</a:t>
            </a:r>
            <a:r>
              <a:rPr lang="ko-KR" altLang="en-US" smtClean="0"/>
              <a:t>별칭</a:t>
            </a:r>
            <a:r>
              <a:rPr lang="en-US" altLang="ko-KR" smtClean="0"/>
              <a:t>-</a:t>
            </a:r>
            <a:r>
              <a:rPr lang="ko-KR" altLang="en-US" smtClean="0"/>
              <a:t>실전 데이터모델링 원리</a:t>
            </a:r>
            <a:r>
              <a:rPr lang="en-US" altLang="ko-KR" smtClean="0"/>
              <a:t>).ppt, p135.</a:t>
            </a:r>
          </a:p>
          <a:p>
            <a:endParaRPr lang="en-US" altLang="ko-KR" smtClean="0"/>
          </a:p>
        </p:txBody>
      </p:sp>
      <p:sp>
        <p:nvSpPr>
          <p:cNvPr id="5017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966DBB-E383-4BEC-BDFA-9C733F3A25E5}" type="slidenum">
              <a:rPr lang="en-US" altLang="ko-KR" smtClean="0"/>
              <a:pPr/>
              <a:t>69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1F6557-2424-482E-872D-30456FFEEFE0}" type="slidenum">
              <a:rPr lang="en-US" altLang="ko-KR" smtClean="0"/>
              <a:pPr/>
              <a:t>70</a:t>
            </a:fld>
            <a:endParaRPr lang="en-US" altLang="ko-KR" smtClean="0"/>
          </a:p>
        </p:txBody>
      </p:sp>
      <p:sp>
        <p:nvSpPr>
          <p:cNvPr id="502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C737B2-7FDD-4FB5-9E8F-5BAD5182DA11}" type="slidenum">
              <a:rPr lang="en-US" altLang="ko-KR" smtClean="0"/>
              <a:pPr/>
              <a:t>71</a:t>
            </a:fld>
            <a:endParaRPr lang="en-US" altLang="ko-KR" smtClean="0"/>
          </a:p>
        </p:txBody>
      </p:sp>
      <p:sp>
        <p:nvSpPr>
          <p:cNvPr id="504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79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ko-KR" altLang="en-US" smtClean="0"/>
              <a:t>한국데이터베이스진흥원</a:t>
            </a:r>
            <a:r>
              <a:rPr lang="en-US" altLang="ko-KR" smtClean="0"/>
              <a:t>,”</a:t>
            </a:r>
            <a:r>
              <a:rPr lang="ko-KR" altLang="en-US" smtClean="0"/>
              <a:t>데이터아키텍처 전문가 가이드 </a:t>
            </a:r>
            <a:r>
              <a:rPr lang="en-US" altLang="ko-KR" smtClean="0"/>
              <a:t>(2010 Edition)”, </a:t>
            </a:r>
            <a:r>
              <a:rPr lang="ko-KR" altLang="en-US" smtClean="0"/>
              <a:t>한국데이터베이스진흥원</a:t>
            </a:r>
            <a:r>
              <a:rPr lang="en-US" altLang="ko-KR" smtClean="0"/>
              <a:t>, 2010. p405-p411.</a:t>
            </a:r>
          </a:p>
          <a:p>
            <a:r>
              <a:rPr lang="ko-KR" altLang="en-US" smtClean="0"/>
              <a:t>관계형데이터베이스모델링개론</a:t>
            </a:r>
            <a:r>
              <a:rPr lang="en-US" altLang="ko-KR" smtClean="0"/>
              <a:t>(</a:t>
            </a:r>
            <a:r>
              <a:rPr lang="ko-KR" altLang="en-US" smtClean="0"/>
              <a:t>별칭</a:t>
            </a:r>
            <a:r>
              <a:rPr lang="en-US" altLang="ko-KR" smtClean="0"/>
              <a:t>-</a:t>
            </a:r>
            <a:r>
              <a:rPr lang="ko-KR" altLang="en-US" smtClean="0"/>
              <a:t>실전 데이터모델링 원리</a:t>
            </a:r>
            <a:r>
              <a:rPr lang="en-US" altLang="ko-KR" smtClean="0"/>
              <a:t>).ppt, p144.</a:t>
            </a:r>
          </a:p>
          <a:p>
            <a:endParaRPr lang="ko-KR" altLang="en-US" smtClean="0"/>
          </a:p>
        </p:txBody>
      </p:sp>
      <p:sp>
        <p:nvSpPr>
          <p:cNvPr id="5079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EA9DF3-8D9C-4C37-BC5C-43C40477A520}" type="slidenum">
              <a:rPr lang="en-US" altLang="ko-KR" smtClean="0"/>
              <a:pPr/>
              <a:t>73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995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ko-KR" altLang="en-US" dirty="0" smtClean="0"/>
              <a:t>한국데이터베이스진흥원</a:t>
            </a:r>
            <a:r>
              <a:rPr lang="en-US" altLang="ko-KR" dirty="0" smtClean="0"/>
              <a:t>,”</a:t>
            </a:r>
            <a:r>
              <a:rPr lang="ko-KR" altLang="en-US" dirty="0" smtClean="0"/>
              <a:t>데이터아키텍처 전문가 가이드 </a:t>
            </a:r>
            <a:r>
              <a:rPr lang="en-US" altLang="ko-KR" dirty="0" smtClean="0"/>
              <a:t>(2010 Edition)”, </a:t>
            </a:r>
            <a:r>
              <a:rPr lang="ko-KR" altLang="en-US" dirty="0" smtClean="0"/>
              <a:t>한국데이터베이스진흥원</a:t>
            </a:r>
            <a:r>
              <a:rPr lang="en-US" altLang="ko-KR" dirty="0" smtClean="0"/>
              <a:t>, 2010. p405-p411.</a:t>
            </a:r>
          </a:p>
          <a:p>
            <a:r>
              <a:rPr lang="ko-KR" altLang="en-US" dirty="0" err="1" smtClean="0"/>
              <a:t>관계형데이터베이스모델링개론</a:t>
            </a:r>
            <a:r>
              <a:rPr lang="en-US" altLang="ko-KR" dirty="0" smtClean="0"/>
              <a:t>(</a:t>
            </a:r>
            <a:r>
              <a:rPr lang="ko-KR" altLang="en-US" dirty="0" smtClean="0"/>
              <a:t>별칭</a:t>
            </a:r>
            <a:r>
              <a:rPr lang="en-US" altLang="ko-KR" dirty="0" smtClean="0"/>
              <a:t>-</a:t>
            </a:r>
            <a:r>
              <a:rPr lang="ko-KR" altLang="en-US" dirty="0" smtClean="0"/>
              <a:t>실전 데이터모델링 원리</a:t>
            </a:r>
            <a:r>
              <a:rPr lang="en-US" altLang="ko-KR" dirty="0" smtClean="0"/>
              <a:t>).</a:t>
            </a:r>
            <a:r>
              <a:rPr lang="en-US" altLang="ko-KR" dirty="0" err="1" smtClean="0"/>
              <a:t>ppt</a:t>
            </a:r>
            <a:r>
              <a:rPr lang="en-US" altLang="ko-KR" dirty="0" smtClean="0"/>
              <a:t>, p148-p149.</a:t>
            </a:r>
          </a:p>
          <a:p>
            <a:endParaRPr lang="ko-KR" altLang="en-US" dirty="0" smtClean="0"/>
          </a:p>
        </p:txBody>
      </p:sp>
      <p:sp>
        <p:nvSpPr>
          <p:cNvPr id="5099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DF8D59-C17C-4E6B-84FD-5FD1B8F41AD5}" type="slidenum">
              <a:rPr lang="en-US" altLang="ko-KR" smtClean="0"/>
              <a:pPr/>
              <a:t>74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19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ko-KR" altLang="en-US" dirty="0" smtClean="0"/>
              <a:t>한국데이터베이스진흥원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데이터아키텍처 전문가 가이드</a:t>
            </a:r>
            <a:r>
              <a:rPr lang="en-US" altLang="ko-KR" dirty="0" smtClean="0"/>
              <a:t>(2010 Edition)”, </a:t>
            </a:r>
            <a:r>
              <a:rPr lang="ko-KR" altLang="en-US" dirty="0" smtClean="0"/>
              <a:t>한국데이터베이스진흥원</a:t>
            </a:r>
            <a:r>
              <a:rPr lang="en-US" altLang="ko-KR" dirty="0" smtClean="0"/>
              <a:t>, 2010.  p430.</a:t>
            </a:r>
            <a:endParaRPr lang="ko-KR" altLang="en-US" dirty="0" smtClean="0"/>
          </a:p>
        </p:txBody>
      </p:sp>
      <p:sp>
        <p:nvSpPr>
          <p:cNvPr id="5519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D92661-6BE4-4A7B-9754-0B7048A96D4F}" type="slidenum">
              <a:rPr lang="en-US" altLang="ko-KR" smtClean="0"/>
              <a:pPr/>
              <a:t>91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7408C0-AEBC-4080-AACA-55CD6A941BF6}" type="slidenum">
              <a:rPr lang="en-US" altLang="ko-KR" smtClean="0"/>
              <a:pPr/>
              <a:t>12</a:t>
            </a:fld>
            <a:endParaRPr lang="en-US" altLang="ko-KR" smtClean="0"/>
          </a:p>
        </p:txBody>
      </p:sp>
      <p:sp>
        <p:nvSpPr>
          <p:cNvPr id="345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ko-KR" smtClean="0"/>
              <a:t>Graeme C. Simsion, Graham C. Witt, </a:t>
            </a:r>
            <a:r>
              <a:rPr lang="en-US" altLang="ko-KR" smtClean="0">
                <a:latin typeface="Arial" pitchFamily="34" charset="0"/>
              </a:rPr>
              <a:t>“</a:t>
            </a:r>
            <a:r>
              <a:rPr lang="en-US" altLang="ko-KR" smtClean="0"/>
              <a:t>Data Modeling Essentials (3</a:t>
            </a:r>
            <a:r>
              <a:rPr lang="en-US" altLang="ko-KR" baseline="30000" smtClean="0"/>
              <a:t>rd</a:t>
            </a:r>
            <a:r>
              <a:rPr lang="en-US" altLang="ko-KR" smtClean="0"/>
              <a:t> ed.)</a:t>
            </a:r>
            <a:r>
              <a:rPr lang="en-US" altLang="ko-KR" smtClean="0">
                <a:latin typeface="Arial" pitchFamily="34" charset="0"/>
              </a:rPr>
              <a:t>”</a:t>
            </a:r>
            <a:r>
              <a:rPr lang="en-US" altLang="ko-KR" smtClean="0"/>
              <a:t>, Morgan Kaufmann, 2005. p10~p15.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C5C7BB-5FD3-47F8-9D57-758A48CD0B2F}" type="slidenum">
              <a:rPr lang="en-US" altLang="ko-KR" smtClean="0"/>
              <a:pPr/>
              <a:t>13</a:t>
            </a:fld>
            <a:endParaRPr lang="en-US" altLang="ko-KR" smtClean="0"/>
          </a:p>
        </p:txBody>
      </p:sp>
      <p:sp>
        <p:nvSpPr>
          <p:cNvPr id="346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ko-KR" smtClean="0"/>
              <a:t>Graeme C. Simsion, Graham C. Witt, </a:t>
            </a:r>
            <a:r>
              <a:rPr lang="en-US" altLang="ko-KR" smtClean="0">
                <a:latin typeface="Arial" pitchFamily="34" charset="0"/>
              </a:rPr>
              <a:t>“</a:t>
            </a:r>
            <a:r>
              <a:rPr lang="en-US" altLang="ko-KR" smtClean="0"/>
              <a:t>Data Modeling Essentials (3</a:t>
            </a:r>
            <a:r>
              <a:rPr lang="en-US" altLang="ko-KR" baseline="30000" smtClean="0"/>
              <a:t>rd</a:t>
            </a:r>
            <a:r>
              <a:rPr lang="en-US" altLang="ko-KR" smtClean="0"/>
              <a:t> ed.)</a:t>
            </a:r>
            <a:r>
              <a:rPr lang="en-US" altLang="ko-KR" smtClean="0">
                <a:latin typeface="Arial" pitchFamily="34" charset="0"/>
              </a:rPr>
              <a:t>”</a:t>
            </a:r>
            <a:r>
              <a:rPr lang="en-US" altLang="ko-KR" smtClean="0"/>
              <a:t>, Morgan Kaufmann, 2005. p10~p15.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E66E5F-25A0-4AA2-B0D5-91FAB989B148}" type="slidenum">
              <a:rPr lang="en-US" altLang="ko-KR" smtClean="0"/>
              <a:pPr/>
              <a:t>15</a:t>
            </a:fld>
            <a:endParaRPr lang="en-US" altLang="ko-KR" smtClean="0"/>
          </a:p>
        </p:txBody>
      </p:sp>
      <p:sp>
        <p:nvSpPr>
          <p:cNvPr id="351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0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01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405563" y="115888"/>
            <a:ext cx="2074862" cy="53911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79388" y="115888"/>
            <a:ext cx="6073775" cy="53911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81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179388" y="115888"/>
            <a:ext cx="8301037" cy="53911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0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76200"/>
            <a:ext cx="7772400" cy="533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152400" y="1447800"/>
            <a:ext cx="8610600" cy="4876800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324600"/>
            <a:ext cx="1905000" cy="4572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AA48F4B3-FF1B-4CE1-B4E7-9A3CC9D85E0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25466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76200"/>
            <a:ext cx="7772400" cy="6096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228600" y="990600"/>
            <a:ext cx="4305300" cy="5105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305300" cy="5105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1628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0703B96-1AF4-478F-ADB8-A85BC429F7D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93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93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5816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0825" y="9810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441825" y="9810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967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415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387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310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6824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68728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4"/>
          <p:cNvSpPr>
            <a:spLocks noChangeArrowheads="1"/>
          </p:cNvSpPr>
          <p:nvPr userDrawn="1"/>
        </p:nvSpPr>
        <p:spPr bwMode="auto">
          <a:xfrm>
            <a:off x="117475" y="887413"/>
            <a:ext cx="8890000" cy="5754687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B2B2B2"/>
            </a:solidFill>
            <a:prstDash val="dash"/>
            <a:miter lim="800000"/>
            <a:headEnd/>
            <a:tailEnd/>
          </a:ln>
        </p:spPr>
        <p:txBody>
          <a:bodyPr wrap="none" lIns="72000" tIns="36000" rIns="0" bIns="0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endParaRPr kumimoji="0" lang="ko-KR" altLang="en-US"/>
          </a:p>
        </p:txBody>
      </p:sp>
      <p:sp>
        <p:nvSpPr>
          <p:cNvPr id="2051" name="제목 개체 틀 1"/>
          <p:cNvSpPr>
            <a:spLocks noGrp="1"/>
          </p:cNvSpPr>
          <p:nvPr>
            <p:ph type="title"/>
          </p:nvPr>
        </p:nvSpPr>
        <p:spPr bwMode="auto">
          <a:xfrm>
            <a:off x="179388" y="115888"/>
            <a:ext cx="8229600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2052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0825" y="98107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pic>
        <p:nvPicPr>
          <p:cNvPr id="2053" name="Picture 11" descr="I:\07_이미지★\★로고\n-encore\n_encore_CI.pn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00" y="6686550"/>
            <a:ext cx="647700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12" descr="C:\Documents and Settings\yslee\My Documents\My Pictures\ppt\ddw.png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913" y="6710363"/>
            <a:ext cx="688975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Rectangle 107"/>
          <p:cNvSpPr>
            <a:spLocks noChangeArrowheads="1"/>
          </p:cNvSpPr>
          <p:nvPr userDrawn="1"/>
        </p:nvSpPr>
        <p:spPr bwMode="auto">
          <a:xfrm>
            <a:off x="4414838" y="6569075"/>
            <a:ext cx="4445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fld id="{EBDF22D9-D0F8-4974-9906-F5AF27CDF849}" type="slidenum">
              <a:rPr kumimoji="0" lang="en-US" altLang="ko-KR" sz="800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pPr algn="l" eaLnBrk="1" hangingPunct="1"/>
              <a:t>‹#›</a:t>
            </a:fld>
            <a:r>
              <a:rPr kumimoji="0" lang="en-US" altLang="ko-KR" sz="800">
                <a:solidFill>
                  <a:srgbClr val="292929"/>
                </a:solidFill>
              </a:rPr>
              <a:t>/</a:t>
            </a:r>
            <a:r>
              <a:rPr kumimoji="0" lang="en-US" altLang="ko-KR" sz="800">
                <a:solidFill>
                  <a:srgbClr val="292929"/>
                </a:solidFill>
                <a:latin typeface="맑은 고딕" pitchFamily="50" charset="-127"/>
                <a:ea typeface="맑은 고딕" pitchFamily="50" charset="-127"/>
              </a:rPr>
              <a:t>86</a:t>
            </a:r>
          </a:p>
        </p:txBody>
      </p:sp>
    </p:spTree>
    <p:extLst>
      <p:ext uri="{BB962C8B-B14F-4D97-AF65-F5344CB8AC3E}">
        <p14:creationId xmlns:p14="http://schemas.microsoft.com/office/powerpoint/2010/main" val="1287595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wmf"/><Relationship Id="rId5" Type="http://schemas.openxmlformats.org/officeDocument/2006/relationships/image" Target="../media/image16.gif"/><Relationship Id="rId4" Type="http://schemas.openxmlformats.org/officeDocument/2006/relationships/image" Target="../media/image1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2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hyperlink" Target="http://upload.wikimedia.org/wikipedia/en/5/58/Edgar_F_Codd.jpg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image" Target="../media/image53.png"/><Relationship Id="rId3" Type="http://schemas.openxmlformats.org/officeDocument/2006/relationships/image" Target="../media/image43.wmf"/><Relationship Id="rId7" Type="http://schemas.openxmlformats.org/officeDocument/2006/relationships/image" Target="../media/image47.jpe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wmf"/><Relationship Id="rId10" Type="http://schemas.openxmlformats.org/officeDocument/2006/relationships/image" Target="../media/image50.png"/><Relationship Id="rId4" Type="http://schemas.openxmlformats.org/officeDocument/2006/relationships/image" Target="../media/image44.wmf"/><Relationship Id="rId9" Type="http://schemas.openxmlformats.org/officeDocument/2006/relationships/image" Target="../media/image49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image" Target="../media/image54.wmf"/><Relationship Id="rId7" Type="http://schemas.openxmlformats.org/officeDocument/2006/relationships/image" Target="../media/image58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wmf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wmf"/><Relationship Id="rId9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gif"/><Relationship Id="rId4" Type="http://schemas.openxmlformats.org/officeDocument/2006/relationships/image" Target="../media/image64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image" Target="../media/image67.png"/><Relationship Id="rId7" Type="http://schemas.openxmlformats.org/officeDocument/2006/relationships/image" Target="../media/image71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wmf"/><Relationship Id="rId5" Type="http://schemas.openxmlformats.org/officeDocument/2006/relationships/image" Target="../media/image69.wmf"/><Relationship Id="rId10" Type="http://schemas.openxmlformats.org/officeDocument/2006/relationships/image" Target="../media/image74.wmf"/><Relationship Id="rId4" Type="http://schemas.openxmlformats.org/officeDocument/2006/relationships/image" Target="../media/image68.wmf"/><Relationship Id="rId9" Type="http://schemas.openxmlformats.org/officeDocument/2006/relationships/image" Target="../media/image7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audio" Target="../media/audio2.wav"/><Relationship Id="rId7" Type="http://schemas.openxmlformats.org/officeDocument/2006/relationships/audio" Target="../media/audio5.wav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4.wav"/><Relationship Id="rId5" Type="http://schemas.openxmlformats.org/officeDocument/2006/relationships/audio" Target="../media/audio3.wav"/><Relationship Id="rId4" Type="http://schemas.openxmlformats.org/officeDocument/2006/relationships/audio" Target="../media/audio1.wav"/><Relationship Id="rId9" Type="http://schemas.openxmlformats.org/officeDocument/2006/relationships/image" Target="../media/image79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audio" Target="../media/audio2.wav"/><Relationship Id="rId7" Type="http://schemas.openxmlformats.org/officeDocument/2006/relationships/image" Target="../media/image82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5" Type="http://schemas.openxmlformats.org/officeDocument/2006/relationships/image" Target="../media/image80.wmf"/><Relationship Id="rId4" Type="http://schemas.openxmlformats.org/officeDocument/2006/relationships/audio" Target="../media/audio3.wav"/><Relationship Id="rId9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7" Type="http://schemas.openxmlformats.org/officeDocument/2006/relationships/audio" Target="../media/audio7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6.wav"/><Relationship Id="rId5" Type="http://schemas.openxmlformats.org/officeDocument/2006/relationships/audio" Target="../media/audio3.wav"/><Relationship Id="rId4" Type="http://schemas.openxmlformats.org/officeDocument/2006/relationships/audio" Target="../media/audio1.wav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wmf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3" Type="http://schemas.openxmlformats.org/officeDocument/2006/relationships/image" Target="../media/image88.png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image" Target="../media/image90.wmf"/><Relationship Id="rId4" Type="http://schemas.openxmlformats.org/officeDocument/2006/relationships/image" Target="../media/image89.jpeg"/><Relationship Id="rId9" Type="http://schemas.openxmlformats.org/officeDocument/2006/relationships/image" Target="../media/image94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esearch.naver.com/search.naver?where=idetail&amp;query=%BF%CF%C0%E5&amp;from=image&amp;ac=-1&amp;sort=0&amp;res_fr=0&amp;res_to=0&amp;merge=0&amp;start=20&amp;a=pho_l&amp;f=tab&amp;r=20&amp;u=http://imagebingo.naver.com/album/image_view.htm?uid=hyewon84&amp;bno=18323&amp;nid=4663" TargetMode="External"/><Relationship Id="rId5" Type="http://schemas.openxmlformats.org/officeDocument/2006/relationships/image" Target="../media/image101.png"/><Relationship Id="rId4" Type="http://schemas.openxmlformats.org/officeDocument/2006/relationships/image" Target="../media/image100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8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2.wav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8"/>
          <p:cNvSpPr>
            <a:spLocks noChangeArrowheads="1"/>
          </p:cNvSpPr>
          <p:nvPr/>
        </p:nvSpPr>
        <p:spPr bwMode="auto">
          <a:xfrm>
            <a:off x="125413" y="6597650"/>
            <a:ext cx="27178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kumimoji="0" lang="en-US" altLang="ko-KR" sz="800" b="1" dirty="0" smtClean="0">
                <a:solidFill>
                  <a:srgbClr val="387C2B"/>
                </a:solidFill>
                <a:latin typeface="Arial" pitchFamily="34" charset="0"/>
                <a:ea typeface="맑은 고딕" pitchFamily="50" charset="-127"/>
              </a:rPr>
              <a:t>©</a:t>
            </a:r>
            <a:r>
              <a:rPr kumimoji="0" lang="en-US" altLang="ko-KR" sz="800" b="1" dirty="0" smtClean="0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t> 2014 EN-CORE CO., LTD. All Rights Reserved.</a:t>
            </a:r>
          </a:p>
        </p:txBody>
      </p:sp>
      <p:sp>
        <p:nvSpPr>
          <p:cNvPr id="10" name="Rectangle 91"/>
          <p:cNvSpPr>
            <a:spLocks noChangeArrowheads="1"/>
          </p:cNvSpPr>
          <p:nvPr/>
        </p:nvSpPr>
        <p:spPr bwMode="auto">
          <a:xfrm>
            <a:off x="252413" y="2781300"/>
            <a:ext cx="7127875" cy="758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>
              <a:lnSpc>
                <a:spcPct val="120000"/>
              </a:lnSpc>
              <a:buClr>
                <a:srgbClr val="A50021"/>
              </a:buClr>
              <a:buFont typeface="Wingdings" pitchFamily="2" charset="2"/>
              <a:buNone/>
              <a:defRPr/>
            </a:pPr>
            <a:r>
              <a:rPr kumimoji="0" lang="ko-KR" alt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데이터 설계 기법 </a:t>
            </a:r>
          </a:p>
        </p:txBody>
      </p:sp>
      <p:pic>
        <p:nvPicPr>
          <p:cNvPr id="6148" name="Picture 7" descr="I:\15_★기업\4_기업디자인\CI\data-driven-world\data-driven-world_w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260350"/>
            <a:ext cx="1955800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8" descr="I:\15_★기업\4_기업디자인\CI\n1_encore_CI_wt\n_encore_CI_w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6237288"/>
            <a:ext cx="154940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59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323528" y="1052736"/>
            <a:ext cx="8545513" cy="259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spcBef>
                <a:spcPct val="100000"/>
              </a:spcBef>
              <a:spcAft>
                <a:spcPct val="40000"/>
              </a:spcAft>
              <a:buFont typeface="Wingdings" panose="05000000000000000000" pitchFamily="2" charset="2"/>
              <a:buChar char="u"/>
            </a:pPr>
            <a:r>
              <a:rPr lang="ko-KR" altLang="en-US" sz="14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부실한 설계와 시공은 막대한 피해와 사회적 파장을 초래</a:t>
            </a:r>
          </a:p>
          <a:p>
            <a:pPr marL="533400" lvl="1" indent="-265113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삼풍백화점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(1995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533400" lvl="1" indent="-265113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교각 붕괴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(ex. 1994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성수대교 붕괴사고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533400" lvl="1" indent="-265113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아파트붕괴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(2009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중국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spcBef>
                <a:spcPct val="100000"/>
              </a:spcBef>
              <a:spcAft>
                <a:spcPct val="40000"/>
              </a:spcAft>
              <a:buFont typeface="Wingdings" panose="05000000000000000000" pitchFamily="2" charset="2"/>
              <a:buChar char="u"/>
            </a:pPr>
            <a:r>
              <a:rPr lang="ko-KR" altLang="en-US" sz="14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부실 설계로 인한 사고는 건축물에서만 일어나는가</a:t>
            </a:r>
            <a:r>
              <a:rPr lang="en-US" altLang="ko-KR" sz="14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533400" lvl="1" indent="-265113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정보시스템에서의 부실 설계 또한 막대한 손실을 유발</a:t>
            </a:r>
          </a:p>
          <a:p>
            <a:pPr marL="533400" lvl="1" indent="-265113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경우에 따라서는 기업에 회생불능의 피해를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입힐 수도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33400" lvl="1" indent="-265113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1998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홍콩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첵랍콕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공항의 화물처리시스템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(BHS)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사고</a:t>
            </a:r>
          </a:p>
          <a:p>
            <a:pPr marL="533400" lvl="1" indent="-265113">
              <a:spcBef>
                <a:spcPct val="30000"/>
              </a:spcBef>
              <a:buFont typeface="Arial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국민은행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인터넷뱅킹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지연 사고</a:t>
            </a:r>
          </a:p>
        </p:txBody>
      </p:sp>
      <p:pic>
        <p:nvPicPr>
          <p:cNvPr id="26627" name="Picture 5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6550" y="1484784"/>
            <a:ext cx="1944688" cy="1785937"/>
          </a:xfrm>
          <a:prstGeom prst="rect">
            <a:avLst/>
          </a:prstGeom>
          <a:noFill/>
          <a:ln w="19050">
            <a:solidFill>
              <a:srgbClr val="B2B2B2"/>
            </a:solidFill>
            <a:miter lim="800000"/>
            <a:headEnd/>
            <a:tailEnd/>
          </a:ln>
        </p:spPr>
      </p:pic>
      <p:pic>
        <p:nvPicPr>
          <p:cNvPr id="26628" name="Picture 510"/>
          <p:cNvPicPr>
            <a:picLocks noChangeAspect="1" noChangeArrowheads="1"/>
          </p:cNvPicPr>
          <p:nvPr/>
        </p:nvPicPr>
        <p:blipFill>
          <a:blip r:embed="rId3" cstate="print"/>
          <a:srcRect l="-935" t="-624" r="-935" b="-624"/>
          <a:stretch>
            <a:fillRect/>
          </a:stretch>
        </p:blipFill>
        <p:spPr bwMode="auto">
          <a:xfrm>
            <a:off x="7180263" y="3516313"/>
            <a:ext cx="1717675" cy="2770187"/>
          </a:xfrm>
          <a:prstGeom prst="rect">
            <a:avLst/>
          </a:prstGeom>
          <a:noFill/>
          <a:ln w="19050">
            <a:solidFill>
              <a:srgbClr val="B2B2B2"/>
            </a:solidFill>
            <a:miter lim="800000"/>
            <a:headEnd/>
            <a:tailEnd/>
          </a:ln>
        </p:spPr>
      </p:pic>
      <p:pic>
        <p:nvPicPr>
          <p:cNvPr id="26629" name="Picture 511"/>
          <p:cNvPicPr>
            <a:picLocks noChangeAspect="1" noChangeArrowheads="1"/>
          </p:cNvPicPr>
          <p:nvPr/>
        </p:nvPicPr>
        <p:blipFill>
          <a:blip r:embed="rId4" cstate="print"/>
          <a:srcRect l="389" t="423"/>
          <a:stretch>
            <a:fillRect/>
          </a:stretch>
        </p:blipFill>
        <p:spPr bwMode="auto">
          <a:xfrm>
            <a:off x="7167438" y="1484784"/>
            <a:ext cx="1797050" cy="1790700"/>
          </a:xfrm>
          <a:prstGeom prst="rect">
            <a:avLst/>
          </a:prstGeom>
          <a:noFill/>
          <a:ln w="19050">
            <a:solidFill>
              <a:srgbClr val="B2B2B2"/>
            </a:solidFill>
            <a:miter lim="800000"/>
            <a:headEnd/>
            <a:tailEnd/>
          </a:ln>
        </p:spPr>
      </p:pic>
      <p:sp>
        <p:nvSpPr>
          <p:cNvPr id="115200" name="Text Box 512"/>
          <p:cNvSpPr txBox="1">
            <a:spLocks noChangeArrowheads="1"/>
          </p:cNvSpPr>
          <p:nvPr/>
        </p:nvSpPr>
        <p:spPr bwMode="auto">
          <a:xfrm>
            <a:off x="433164" y="3876923"/>
            <a:ext cx="3357563" cy="2400322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홍콩 신공항 또 말썽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시스템 장애 화물 처리 늦어져 </a:t>
            </a:r>
          </a:p>
          <a:p>
            <a:pPr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1998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00:00</a:t>
            </a:r>
            <a:b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지난 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월초 개항과 동시에 화물처리 업무가 마비됐던 홍콩의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첵랍콕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신공항이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전력공급 이상으로 컴퓨터 시스템에 다시 문제가 생겨 화물처리에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비상이걸렸다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첵랍콕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공항의 최대 항공화물회사인 홍콩항공화물터미널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(HACTL)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수출화물을 수송 하루전에 공항 화물터미널에 도착시켜 달라고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항공사들에게요청했다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HACTL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측은 지난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일부터 전력공급 체계에 이상이 생겨 화물처리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메인컴퓨터가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제대로 작동하지 않고 있다고 밝히고  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 &lt;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중략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… </a:t>
            </a:r>
          </a:p>
          <a:p>
            <a:pPr>
              <a:defRPr/>
            </a:pP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홍콩 신공항은 </a:t>
            </a:r>
            <a:r>
              <a:rPr lang="ko-KR" altLang="en-US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개항 초부터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시스템에 문제가 생겨 </a:t>
            </a:r>
            <a:r>
              <a:rPr lang="ko-KR" altLang="en-US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화물 처리를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못했을 뿐 아니라 지난 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월에도 </a:t>
            </a:r>
            <a:r>
              <a:rPr lang="ko-KR" altLang="en-US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컴퓨터가 고장을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일으켰었다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공항 당국은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전력공급 이상을 언제쯤이나 복구할 수 있을지를 예상하기 어렵다고 밝혔다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115201" name="Text Box 513"/>
          <p:cNvSpPr txBox="1">
            <a:spLocks noChangeArrowheads="1"/>
          </p:cNvSpPr>
          <p:nvPr/>
        </p:nvSpPr>
        <p:spPr bwMode="auto">
          <a:xfrm>
            <a:off x="3932014" y="3861048"/>
            <a:ext cx="3016250" cy="2416197"/>
          </a:xfrm>
          <a:prstGeom prst="rect">
            <a:avLst/>
          </a:prstGeom>
          <a:solidFill>
            <a:srgbClr val="EAEAEA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국민銀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인터넷뱅킹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또 지연</a:t>
            </a:r>
          </a:p>
          <a:p>
            <a:pPr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2010-02-26 16:52 </a:t>
            </a:r>
          </a:p>
          <a:p>
            <a:pPr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연합뉴스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최현석 기자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26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국민은행 인터넷뱅킹 접속이 지연되는 현상이 재발했다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이날 은행권에 따르면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국민은행의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인터넷뱅킹은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오후 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시경부터 약 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 동안 자금 이체 등 서비스가 처리되지 않았다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국민은행은 월말 거래량 집중으로 접속이 지연됐다고 설명했다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b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국민은행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인터넷뱅킹은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일에도 비슷한 시간에 지연된 적 있으며 지난 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일에는 새벽 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분부터 오전 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 사이에 인터넷뱅킹 오류로 이체수수료 면제 등급인 고객에게도 </a:t>
            </a:r>
            <a:r>
              <a:rPr lang="ko-KR" altLang="en-US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이체 수수료 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원이 부과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되기도 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차세대시스템을 가동한 국민은행은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주일간의 안정화 기간을 거쳐 정상 가동되고 있다고 발표했지만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이후로도 지연되는 현상이 나타나고 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... &lt;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후략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...</a:t>
            </a:r>
          </a:p>
        </p:txBody>
      </p:sp>
      <p:sp>
        <p:nvSpPr>
          <p:cNvPr id="12" name="Rectangle 1026"/>
          <p:cNvSpPr txBox="1">
            <a:spLocks noChangeArrowheads="1"/>
          </p:cNvSpPr>
          <p:nvPr/>
        </p:nvSpPr>
        <p:spPr>
          <a:xfrm>
            <a:off x="179388" y="187425"/>
            <a:ext cx="8229600" cy="649287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kern="0" dirty="0" smtClean="0"/>
              <a:t>데이터 모델링의 중요성</a:t>
            </a:r>
          </a:p>
        </p:txBody>
      </p:sp>
      <p:sp>
        <p:nvSpPr>
          <p:cNvPr id="13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/>
          <p:cNvSpPr txBox="1">
            <a:spLocks noChangeArrowheads="1"/>
          </p:cNvSpPr>
          <p:nvPr/>
        </p:nvSpPr>
        <p:spPr bwMode="auto">
          <a:xfrm>
            <a:off x="352425" y="1268760"/>
            <a:ext cx="8545513" cy="5236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spcBef>
                <a:spcPct val="100000"/>
              </a:spcBef>
              <a:spcAft>
                <a:spcPct val="40000"/>
              </a:spcAft>
              <a:buFont typeface="Wingdings" panose="05000000000000000000" pitchFamily="2" charset="2"/>
              <a:buChar char="u"/>
            </a:pPr>
            <a:r>
              <a:rPr lang="ko-KR" altLang="en-US" sz="14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좋은 데이터베이스</a:t>
            </a:r>
            <a:r>
              <a:rPr lang="en-US" altLang="ko-KR" sz="14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(Good Database)</a:t>
            </a:r>
            <a:r>
              <a:rPr lang="ko-KR" altLang="en-US" sz="14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란 무엇일까</a:t>
            </a:r>
            <a:r>
              <a:rPr lang="en-US" altLang="ko-KR" sz="14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554037" lvl="1" indent="-285750"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신뢰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있다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일관성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무결성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정확성이 보장된 고품질의 데이터를 얻을 수 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12800" lvl="2" indent="-277813">
              <a:spcBef>
                <a:spcPct val="40000"/>
              </a:spcBef>
              <a:buFont typeface="Arial" pitchFamily="34" charset="0"/>
              <a:buChar char="–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체계적이고 정교한 데이터 구조 설계는 데이터 품질을 보장하기 위한 필수 조건이다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54037" lvl="1" indent="-285750"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경쟁력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향상시킨다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최상의 성능으로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가치 있는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정보를 얻을 수 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12800" lvl="2" indent="-277813">
              <a:spcBef>
                <a:spcPct val="40000"/>
              </a:spcBef>
              <a:buFont typeface="Arial" pitchFamily="34" charset="0"/>
              <a:buChar char="–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적절한 데이터 요소 도출과 구현하고자 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DBMS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적합한 물리적 구조 정의가 필수 조건이다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spcBef>
                <a:spcPct val="100000"/>
              </a:spcBef>
              <a:spcAft>
                <a:spcPct val="40000"/>
              </a:spcAft>
              <a:buFont typeface="Wingdings" panose="05000000000000000000" pitchFamily="2" charset="2"/>
              <a:buChar char="u"/>
            </a:pPr>
            <a:r>
              <a:rPr lang="en-US" altLang="ko-KR" sz="14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Good Design, </a:t>
            </a:r>
            <a:r>
              <a:rPr lang="ko-KR" altLang="en-US" sz="14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좋은 데이터베이스 설계란</a:t>
            </a:r>
            <a:r>
              <a:rPr lang="en-US" altLang="ko-KR" sz="14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554037" lvl="1" indent="-285750"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만일 내가 살 집을 지으려고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한다면</a:t>
            </a:r>
          </a:p>
          <a:p>
            <a:pPr marL="812800" lvl="2" indent="-277813">
              <a:lnSpc>
                <a:spcPts val="1900"/>
              </a:lnSpc>
              <a:spcBef>
                <a:spcPct val="40000"/>
              </a:spcBef>
              <a:buFont typeface="Arial" pitchFamily="34" charset="0"/>
              <a:buChar char="–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건축업자에게 의뢰하여 곧바로 착수할 것인가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건축 설계사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에게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의뢰하여 설계부터 할 것인가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812800" lvl="2" indent="-277813">
              <a:lnSpc>
                <a:spcPts val="1900"/>
              </a:lnSpc>
              <a:spcBef>
                <a:spcPct val="40000"/>
              </a:spcBef>
              <a:buFont typeface="Arial" pitchFamily="34" charset="0"/>
              <a:buChar char="–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대충 그려온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도면으로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시작할 것인가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 사항이 잘 반영되고 설계 내용이 구체적으로 정교하게 여러 장의 도면을 통해 상세하게 표현된 도면으로 시작할 것인가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812800" lvl="2" indent="-277813">
              <a:lnSpc>
                <a:spcPts val="1900"/>
              </a:lnSpc>
              <a:spcBef>
                <a:spcPct val="40000"/>
              </a:spcBef>
              <a:buFont typeface="Arial" pitchFamily="34" charset="0"/>
              <a:buChar char="–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잘 설계된 도면은 불필요한 자재의 낭비를 줄이고 적절한 인력 투입과 공사 진행 조절을 가능하게 하며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정확한 시공을 가능하게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54037" lvl="1" indent="-285750">
              <a:lnSpc>
                <a:spcPts val="19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이와 같은 개념을 데이터베이스 설계에 적용한다면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812800" lvl="2" indent="-277813">
              <a:lnSpc>
                <a:spcPts val="1900"/>
              </a:lnSpc>
              <a:spcBef>
                <a:spcPct val="40000"/>
              </a:spcBef>
              <a:buFont typeface="Arial" pitchFamily="34" charset="0"/>
              <a:buChar char="–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도면을 보고 건축물의 성공적 구축을 확신할 수 있는 경우처럼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시스템을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구축하는데 있어서 데이터베이스 설계 내용을 보고 시스템의 성공적 구축을 확신하려면 어떤 상태여야 할 것인가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2867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6200" y="180975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ko-KR" dirty="0" smtClean="0"/>
              <a:t>Good Design, </a:t>
            </a:r>
            <a:r>
              <a:rPr lang="ko-KR" altLang="en-US" dirty="0" smtClean="0"/>
              <a:t>좋은 데이터베이스 설계란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sp>
        <p:nvSpPr>
          <p:cNvPr id="6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/>
          <p:cNvSpPr txBox="1">
            <a:spLocks noChangeArrowheads="1"/>
          </p:cNvSpPr>
          <p:nvPr/>
        </p:nvSpPr>
        <p:spPr bwMode="auto">
          <a:xfrm>
            <a:off x="251520" y="908720"/>
            <a:ext cx="8712968" cy="5268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ts val="1900"/>
              </a:lnSpc>
              <a:spcBef>
                <a:spcPct val="100000"/>
              </a:spcBef>
              <a:spcAft>
                <a:spcPct val="40000"/>
              </a:spcAft>
              <a:buFont typeface="Wingdings" panose="05000000000000000000" pitchFamily="2" charset="2"/>
              <a:buChar char="u"/>
            </a:pPr>
            <a:r>
              <a:rPr lang="ko-KR" altLang="en-US" sz="14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좋은 데이터베이스 설계의 특징</a:t>
            </a:r>
          </a:p>
          <a:p>
            <a:pPr marL="554037" lvl="1" indent="-285750">
              <a:lnSpc>
                <a:spcPts val="19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 요구사항을 잘 반영하고 고품질의 정보시스템이 구축될 것이라 판단할 수 있는 평가 기준 항목</a:t>
            </a:r>
          </a:p>
          <a:p>
            <a:pPr marL="554037" lvl="1" indent="-285750">
              <a:lnSpc>
                <a:spcPts val="19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완전성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(Completeness)</a:t>
            </a:r>
          </a:p>
          <a:p>
            <a:pPr marL="812800" lvl="2" indent="-277813">
              <a:lnSpc>
                <a:spcPts val="1900"/>
              </a:lnSpc>
              <a:spcBef>
                <a:spcPct val="40000"/>
              </a:spcBef>
              <a:buFont typeface="Arial" pitchFamily="34" charset="0"/>
              <a:buChar char="–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필요한 모든 데이터 요소들이 도출되고 정의되어 있어야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54037" lvl="1" indent="-285750">
              <a:lnSpc>
                <a:spcPts val="19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비중복성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Nonredundancy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812800" lvl="2" indent="-277813">
              <a:lnSpc>
                <a:spcPts val="1900"/>
              </a:lnSpc>
              <a:spcBef>
                <a:spcPct val="40000"/>
              </a:spcBef>
              <a:buFont typeface="Arial" pitchFamily="34" charset="0"/>
              <a:buChar char="–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요소의 중복 저장이 최소화되어야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 데이터의 중복 저장은 저장 공간의 낭비를 초래하고 추가적인 처리 과정을 필요로 하며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일관성 문제를 야기할 수 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554037" lvl="1" indent="-285750">
              <a:lnSpc>
                <a:spcPts val="19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업무 규칙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적용성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(Enforcement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of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Business Rules)</a:t>
            </a:r>
          </a:p>
          <a:p>
            <a:pPr marL="812800" lvl="2" indent="-277813">
              <a:lnSpc>
                <a:spcPts val="1900"/>
              </a:lnSpc>
              <a:spcBef>
                <a:spcPct val="40000"/>
              </a:spcBef>
              <a:buFont typeface="Arial" pitchFamily="34" charset="0"/>
              <a:buChar char="–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 요건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규칙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정확하게 반영되고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통해 업무가 올바르게 수행될 수 있어야 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 규칙이 부정확하게 반영되면 후에 이를 바로잡는 것은 매우 어렵다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54037" lvl="1" indent="-285750">
              <a:lnSpc>
                <a:spcPts val="19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재사용성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(Data Reusability)</a:t>
            </a:r>
          </a:p>
          <a:p>
            <a:pPr marL="812800" lvl="2" indent="-277813">
              <a:lnSpc>
                <a:spcPts val="1900"/>
              </a:lnSpc>
              <a:spcBef>
                <a:spcPct val="40000"/>
              </a:spcBef>
              <a:buFont typeface="Arial" pitchFamily="34" charset="0"/>
              <a:buChar char="–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특정 애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플리케이션에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무관하도록 설계되어야 다른 목적으로 사용하는 것이 가능하고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그만큼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활용성이 높아진다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54037" lvl="1" indent="-285750">
              <a:lnSpc>
                <a:spcPts val="19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의사 전달성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(Communication)</a:t>
            </a:r>
          </a:p>
          <a:p>
            <a:pPr marL="812800" lvl="2" indent="-277813">
              <a:lnSpc>
                <a:spcPts val="1900"/>
              </a:lnSpc>
              <a:spcBef>
                <a:spcPct val="40000"/>
              </a:spcBef>
              <a:buFont typeface="Arial" pitchFamily="34" charset="0"/>
              <a:buChar char="–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이해관계자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(Stakeholders)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간에 정확한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의사 소통을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지원해야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사용자나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업무 전문가들에게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친숙한 업무 내용이 정확하게 이해되고 전달될 수 있도록 표현되고 정의되어야 하며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개발자들이 정확하게 이해하여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애플리케이션에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반영할 수 있어야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Rectangle 1026"/>
          <p:cNvSpPr txBox="1">
            <a:spLocks noChangeArrowheads="1"/>
          </p:cNvSpPr>
          <p:nvPr/>
        </p:nvSpPr>
        <p:spPr bwMode="auto">
          <a:xfrm>
            <a:off x="76200" y="1809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kern="0" dirty="0" smtClean="0"/>
              <a:t>Good Design, </a:t>
            </a:r>
            <a:r>
              <a:rPr lang="ko-KR" altLang="en-US" kern="0" dirty="0" smtClean="0"/>
              <a:t>좋은 데이터베이스 설계란</a:t>
            </a:r>
            <a:r>
              <a:rPr lang="en-US" altLang="ko-KR" kern="0" dirty="0" smtClean="0"/>
              <a:t>?</a:t>
            </a:r>
            <a:endParaRPr lang="ko-KR" altLang="en-US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3"/>
          <p:cNvSpPr txBox="1">
            <a:spLocks noChangeArrowheads="1"/>
          </p:cNvSpPr>
          <p:nvPr/>
        </p:nvSpPr>
        <p:spPr bwMode="auto">
          <a:xfrm>
            <a:off x="179512" y="908720"/>
            <a:ext cx="8545513" cy="5148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lnSpc>
                <a:spcPts val="2100"/>
              </a:lnSpc>
              <a:spcBef>
                <a:spcPct val="100000"/>
              </a:spcBef>
              <a:spcAft>
                <a:spcPct val="40000"/>
              </a:spcAft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좋은 데이터베이스 설계의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특징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54037" lvl="1" indent="-285750">
              <a:lnSpc>
                <a:spcPts val="21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 및 유연성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(Stability and Flexibility)</a:t>
            </a:r>
          </a:p>
          <a:p>
            <a:pPr marL="812800" lvl="2" indent="-277813">
              <a:lnSpc>
                <a:spcPts val="2100"/>
              </a:lnSpc>
              <a:spcBef>
                <a:spcPct val="40000"/>
              </a:spcBef>
              <a:buFont typeface="Arial" pitchFamily="34" charset="0"/>
              <a:buChar char="–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안정성과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유연성은 동일한 사안에 대해 서로 반대적인 시각에서의 의미로 해석될 수 있으나 사실상 같은 의미이다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유연성은 데이터베이스 설계 결과가 향후의 업무 변화로 인한 변경 요구를 수용하기 용이하도록 되어 있어야 함을 의미하고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안정성은 이와 같은 업무 변경이 모델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없이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추가만으로 수용할 수 있거나 최소한의 모델 변경만으로 수용할 수 있도록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함으로서 정보 시스템에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미치는 영향 범위를 최소화할 수 있음을 의미한다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54037" lvl="1" indent="-285750">
              <a:lnSpc>
                <a:spcPts val="21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우아함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(Elegance)</a:t>
            </a:r>
          </a:p>
          <a:p>
            <a:pPr marL="812800" lvl="2" indent="-277813">
              <a:lnSpc>
                <a:spcPts val="2100"/>
              </a:lnSpc>
              <a:spcBef>
                <a:spcPct val="40000"/>
              </a:spcBef>
              <a:buFont typeface="Arial" pitchFamily="34" charset="0"/>
              <a:buChar char="–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간결하고 일관되며 쉽게 설명되고 요약될 수 있는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(simple, consistent, and easily described and summarized)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의미한다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54037" lvl="1" indent="-285750">
              <a:lnSpc>
                <a:spcPts val="21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통합성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(Integration)</a:t>
            </a:r>
          </a:p>
          <a:p>
            <a:pPr marL="812800" lvl="2" indent="-277813">
              <a:lnSpc>
                <a:spcPts val="2100"/>
              </a:lnSpc>
              <a:spcBef>
                <a:spcPct val="40000"/>
              </a:spcBef>
              <a:buFont typeface="Arial" pitchFamily="34" charset="0"/>
              <a:buChar char="–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조직에 국한되지 않고 전사적 관점에서 표준화된 데이터 요소가 정의되어 모든 사용자가 동일한 개념으로 데이터를 이해하고 사용할 수 있어야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54037" lvl="1" indent="-285750">
              <a:lnSpc>
                <a:spcPts val="21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균형적 조화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(Balancing among Conflicting Objectives)</a:t>
            </a:r>
          </a:p>
          <a:p>
            <a:pPr marL="812800" lvl="2" indent="-277813">
              <a:lnSpc>
                <a:spcPts val="2100"/>
              </a:lnSpc>
              <a:spcBef>
                <a:spcPct val="40000"/>
              </a:spcBef>
              <a:buFont typeface="Arial" pitchFamily="34" charset="0"/>
              <a:buChar char="–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너무 많은 업무 규칙을 내포하고 정밀하게 설계된 모델은 규칙 변경 발생 시 불안정해지기 쉽다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상기한 여러 요소들에 대해 적절한 균형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(trade-off)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필요하다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Rectangle 1026"/>
          <p:cNvSpPr txBox="1">
            <a:spLocks noChangeArrowheads="1"/>
          </p:cNvSpPr>
          <p:nvPr/>
        </p:nvSpPr>
        <p:spPr bwMode="auto">
          <a:xfrm>
            <a:off x="76200" y="1809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kern="0" dirty="0" smtClean="0"/>
              <a:t>Good Design, </a:t>
            </a:r>
            <a:r>
              <a:rPr lang="ko-KR" altLang="en-US" kern="0" dirty="0" smtClean="0"/>
              <a:t>좋은 데이터베이스 설계란</a:t>
            </a:r>
            <a:r>
              <a:rPr lang="en-US" altLang="ko-KR" kern="0" dirty="0" smtClean="0"/>
              <a:t>?</a:t>
            </a:r>
            <a:endParaRPr lang="ko-KR" altLang="en-US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3"/>
          <p:cNvSpPr txBox="1">
            <a:spLocks noChangeArrowheads="1"/>
          </p:cNvSpPr>
          <p:nvPr/>
        </p:nvSpPr>
        <p:spPr bwMode="auto">
          <a:xfrm>
            <a:off x="142874" y="908720"/>
            <a:ext cx="9001125" cy="543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lnSpc>
                <a:spcPts val="2100"/>
              </a:lnSpc>
              <a:spcBef>
                <a:spcPct val="100000"/>
              </a:spcBef>
              <a:spcAft>
                <a:spcPct val="40000"/>
              </a:spcAft>
              <a:buFont typeface="Wingdings" panose="05000000000000000000" pitchFamily="2" charset="2"/>
              <a:buChar char="u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개체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(Entity-Relationship Model)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</a:p>
          <a:p>
            <a:pPr marL="533400" lvl="1" indent="-265113">
              <a:lnSpc>
                <a:spcPts val="2100"/>
              </a:lnSpc>
              <a:spcBef>
                <a:spcPct val="30000"/>
              </a:spcBef>
              <a:buFont typeface="Wingdings" pitchFamily="2" charset="2"/>
              <a:buChar char="§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데이터베이스가 어떻게 구조화되고 사용되는지를 설명하는 모델들 중 오늘날 가장 일반화된 모델</a:t>
            </a:r>
          </a:p>
          <a:p>
            <a:pPr marL="533400" lvl="1" indent="-265113">
              <a:lnSpc>
                <a:spcPts val="2100"/>
              </a:lnSpc>
              <a:spcBef>
                <a:spcPct val="30000"/>
              </a:spcBef>
              <a:buFont typeface="Wingdings" pitchFamily="2" charset="2"/>
              <a:buChar char="§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공학에서 구조화된 데이터를 표현하기 위해 사용하는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추상화ㆍ개념화된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모델</a:t>
            </a:r>
          </a:p>
          <a:p>
            <a:pPr marL="812800" lvl="2" indent="-277813">
              <a:lnSpc>
                <a:spcPts val="2100"/>
              </a:lnSpc>
              <a:spcBef>
                <a:spcPct val="30000"/>
              </a:spcBef>
              <a:buFont typeface="Arial" pitchFamily="34" charset="0"/>
              <a:buChar char="–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시스템이 요구하는 데이터와 그 요구사항에 대해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Top-down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방식으로 개념화된 데이터 모델을 만들어 접근함</a:t>
            </a:r>
          </a:p>
          <a:p>
            <a:pPr marL="812800" lvl="2" indent="-277813">
              <a:lnSpc>
                <a:spcPts val="2100"/>
              </a:lnSpc>
              <a:spcBef>
                <a:spcPct val="30000"/>
              </a:spcBef>
              <a:buFont typeface="Arial" pitchFamily="34" charset="0"/>
              <a:buChar char="–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개체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(Entity)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그들간의 관계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(Relationship)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데이터를 설명하고 묘사한다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33400" lvl="1" indent="-265113">
              <a:lnSpc>
                <a:spcPts val="2100"/>
              </a:lnSpc>
              <a:spcBef>
                <a:spcPct val="30000"/>
              </a:spcBef>
              <a:buFont typeface="Wingdings" pitchFamily="2" charset="2"/>
              <a:buChar char="§"/>
            </a:pP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관계형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모델 이론에서의 핵심 요소</a:t>
            </a:r>
          </a:p>
          <a:p>
            <a:pPr marL="812800" lvl="2" indent="-277813">
              <a:lnSpc>
                <a:spcPts val="2100"/>
              </a:lnSpc>
              <a:spcBef>
                <a:spcPct val="30000"/>
              </a:spcBef>
              <a:buFont typeface="Arial" pitchFamily="34" charset="0"/>
              <a:buChar char="–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구조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(Data Structure) :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데이터를 인식하는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차원의 관계 테이블</a:t>
            </a:r>
          </a:p>
          <a:p>
            <a:pPr marL="812800" lvl="2" indent="-277813">
              <a:lnSpc>
                <a:spcPts val="2100"/>
              </a:lnSpc>
              <a:spcBef>
                <a:spcPct val="30000"/>
              </a:spcBef>
              <a:buFont typeface="Arial" pitchFamily="34" charset="0"/>
              <a:buChar char="–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조작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(Data Manipulation) :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테이블에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행하는 일련의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처리 형태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12800" lvl="2" indent="-277813">
              <a:lnSpc>
                <a:spcPts val="2100"/>
              </a:lnSpc>
              <a:spcBef>
                <a:spcPct val="30000"/>
              </a:spcBef>
              <a:buFont typeface="Arial" pitchFamily="34" charset="0"/>
              <a:buChar char="–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무결성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(Data Integrity)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테이블에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존재하는 데이터의 정확성과 일관성을 유지하기 위한 업무</a:t>
            </a:r>
            <a:b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규칙</a:t>
            </a:r>
          </a:p>
          <a:p>
            <a:pPr marL="533400" lvl="1" indent="-265113">
              <a:lnSpc>
                <a:spcPts val="2100"/>
              </a:lnSpc>
              <a:spcBef>
                <a:spcPct val="30000"/>
              </a:spcBef>
              <a:buFont typeface="Wingdings" pitchFamily="2" charset="2"/>
              <a:buChar char="§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일반적으로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Top-down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방식을 사용하여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레벨로 데이터 구조를 상세화 </a:t>
            </a:r>
          </a:p>
          <a:p>
            <a:pPr marL="812800" lvl="2" indent="-277813">
              <a:lnSpc>
                <a:spcPts val="2100"/>
              </a:lnSpc>
              <a:spcBef>
                <a:spcPct val="30000"/>
              </a:spcBef>
              <a:buFont typeface="Arial" pitchFamily="34" charset="0"/>
              <a:buChar char="–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 데이터 모델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(Conceptual Data Model) :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구조를 상위의 추상화 수준으로 요약하여 묘사</a:t>
            </a:r>
          </a:p>
          <a:p>
            <a:pPr marL="812800" lvl="2" indent="-277813">
              <a:lnSpc>
                <a:spcPts val="2100"/>
              </a:lnSpc>
              <a:spcBef>
                <a:spcPct val="30000"/>
              </a:spcBef>
              <a:buFont typeface="Arial" pitchFamily="34" charset="0"/>
              <a:buChar char="–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 데이터 모델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(Logical Data Model) :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 데이터 모델을 상세화하여 데이터에 대한 논리적 구조를</a:t>
            </a:r>
            <a:b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 구체적으로 정의한 것</a:t>
            </a:r>
          </a:p>
          <a:p>
            <a:pPr marL="812800" lvl="2" indent="-277813">
              <a:lnSpc>
                <a:spcPts val="2100"/>
              </a:lnSpc>
              <a:spcBef>
                <a:spcPct val="30000"/>
              </a:spcBef>
              <a:buFont typeface="Arial" pitchFamily="34" charset="0"/>
              <a:buChar char="–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 데이터 모델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(Physical Data Model) :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 데이터 모델을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DBMS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상에 구현하기 위한 물리적 구조로</a:t>
            </a:r>
            <a:b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   전환하여 정의한 것</a:t>
            </a:r>
          </a:p>
        </p:txBody>
      </p:sp>
      <p:sp>
        <p:nvSpPr>
          <p:cNvPr id="3584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6200" y="180975"/>
            <a:ext cx="7772400" cy="5334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관계형</a:t>
            </a:r>
            <a:r>
              <a:rPr lang="ko-KR" altLang="en-US" dirty="0" smtClean="0"/>
              <a:t> 데이터 모델링 기법</a:t>
            </a:r>
          </a:p>
        </p:txBody>
      </p:sp>
      <p:sp>
        <p:nvSpPr>
          <p:cNvPr id="6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구조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(Data Structure)</a:t>
            </a:r>
          </a:p>
          <a:p>
            <a:pPr lvl="2" eaLnBrk="1" hangingPunct="1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데이터를 인식하는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차원의 관계 테이블</a:t>
            </a:r>
          </a:p>
          <a:p>
            <a:pPr lvl="1" eaLnBrk="1" hangingPunct="1"/>
            <a:endPara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eaLnBrk="1" hangingPunct="1"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조작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(Data manipulation)</a:t>
            </a:r>
          </a:p>
          <a:p>
            <a:pPr lvl="2" eaLnBrk="1" hangingPunct="1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관계 테이블에 행하는 일련의 처리 형태</a:t>
            </a:r>
          </a:p>
          <a:p>
            <a:pPr lvl="1" eaLnBrk="1" hangingPunct="1"/>
            <a:endPara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eaLnBrk="1" hangingPunct="1"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무결성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(Data integrity)</a:t>
            </a:r>
          </a:p>
          <a:p>
            <a:pPr lvl="2" eaLnBrk="1" hangingPunct="1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테이블에 존재하는 데이터의 정확성과 일관성을 유지하기 위한  업무규칙</a:t>
            </a:r>
          </a:p>
          <a:p>
            <a:pPr eaLnBrk="1" hangingPunct="1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6200" y="180975"/>
            <a:ext cx="7772400" cy="5334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관계형</a:t>
            </a:r>
            <a:r>
              <a:rPr lang="ko-KR" altLang="en-US" dirty="0" smtClean="0"/>
              <a:t> 데이터 모델링 기법 요소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8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구조</a:t>
            </a:r>
            <a:endParaRPr lang="en-US" altLang="ko-KR" sz="2800" b="1" u="sng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 smtClean="0"/>
          </a:p>
          <a:p>
            <a:pPr algn="ctr">
              <a:lnSpc>
                <a:spcPct val="150000"/>
              </a:lnSpc>
              <a:buNone/>
            </a:pPr>
            <a:r>
              <a:rPr lang="ko-KR" altLang="en-US" sz="2400" dirty="0" smtClean="0">
                <a:solidFill>
                  <a:srgbClr val="33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“ </a:t>
            </a:r>
            <a:r>
              <a:rPr lang="en-US" altLang="ko-KR" sz="2400" dirty="0" smtClean="0">
                <a:solidFill>
                  <a:srgbClr val="33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400" dirty="0" smtClean="0">
                <a:solidFill>
                  <a:srgbClr val="33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가지 특성을 가진 행</a:t>
            </a:r>
            <a:r>
              <a:rPr lang="en-US" altLang="ko-KR" sz="2400" dirty="0" smtClean="0">
                <a:solidFill>
                  <a:srgbClr val="33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(Row)</a:t>
            </a:r>
            <a:r>
              <a:rPr lang="ko-KR" altLang="en-US" sz="2400" dirty="0" smtClean="0">
                <a:solidFill>
                  <a:srgbClr val="33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과 열</a:t>
            </a:r>
            <a:r>
              <a:rPr lang="en-US" altLang="ko-KR" sz="2400" dirty="0" smtClean="0">
                <a:solidFill>
                  <a:srgbClr val="33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(Column)</a:t>
            </a:r>
            <a:r>
              <a:rPr lang="ko-KR" altLang="en-US" sz="2400" dirty="0" smtClean="0">
                <a:solidFill>
                  <a:srgbClr val="33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 구성된</a:t>
            </a:r>
            <a:br>
              <a:rPr lang="ko-KR" altLang="en-US" sz="2400" dirty="0" smtClean="0">
                <a:solidFill>
                  <a:srgbClr val="33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400" dirty="0" smtClean="0">
                <a:solidFill>
                  <a:srgbClr val="33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400" dirty="0" smtClean="0">
                <a:solidFill>
                  <a:srgbClr val="33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차원의 관계 테이블로 표현 ”</a:t>
            </a:r>
          </a:p>
          <a:p>
            <a:endPara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44613" lvl="1" indent="-2635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열은 하나의 값만을 가진다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344613" lvl="1" indent="-2635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열은 동일한 성격의 값을 가진다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344613" lvl="1" indent="-2635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행은 일련의 열의 값에 의해 유일하게 식별된다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344613" lvl="1" indent="-2635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열의 순서는 의미가 없다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344613" lvl="1" indent="-2635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행의 순서는 의미가 없다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344613" lvl="1" indent="-2635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열은 유일한 이름을 가진다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6200" y="180975"/>
            <a:ext cx="7772400" cy="5334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관계형</a:t>
            </a:r>
            <a:r>
              <a:rPr lang="ko-KR" altLang="en-US" dirty="0" smtClean="0"/>
              <a:t> 데이터 모델링 기법 요소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>
          <a:xfrm>
            <a:off x="233700" y="908720"/>
            <a:ext cx="8610600" cy="471805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10000"/>
              </a:spcBef>
              <a:buFont typeface="Wingdings" panose="05000000000000000000" pitchFamily="2" charset="2"/>
              <a:buChar char="u"/>
            </a:pPr>
            <a:r>
              <a:rPr lang="ko-KR" altLang="en-US" sz="28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조작</a:t>
            </a:r>
            <a:r>
              <a:rPr lang="en-US" altLang="ko-KR" sz="28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8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200" b="1" u="sng" dirty="0" smtClean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 </a:t>
            </a:r>
            <a:r>
              <a:rPr lang="ko-KR" altLang="en-US" sz="2000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(not one record at a time) </a:t>
            </a:r>
          </a:p>
          <a:p>
            <a:pPr lvl="1" eaLnBrk="1" hangingPunct="1">
              <a:lnSpc>
                <a:spcPct val="1100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 연산자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  <a:p>
            <a:pPr lvl="2" eaLnBrk="1" hangingPunct="1">
              <a:lnSpc>
                <a:spcPts val="1900"/>
              </a:lnSpc>
              <a:spcBef>
                <a:spcPct val="30000"/>
              </a:spcBef>
            </a:pP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Select(or Restrict)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(Column)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의거한 행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(Row)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Subset</a:t>
            </a:r>
          </a:p>
          <a:p>
            <a:pPr lvl="2" eaLnBrk="1" hangingPunct="1">
              <a:lnSpc>
                <a:spcPts val="1900"/>
              </a:lnSpc>
              <a:spcBef>
                <a:spcPct val="30000"/>
              </a:spcBef>
            </a:pP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(Column)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Subset</a:t>
            </a:r>
          </a:p>
          <a:p>
            <a:pPr lvl="2" eaLnBrk="1" hangingPunct="1">
              <a:lnSpc>
                <a:spcPts val="1900"/>
              </a:lnSpc>
              <a:spcBef>
                <a:spcPct val="30000"/>
              </a:spcBef>
            </a:pP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Product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두 관계 테이블간 행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(Row)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조합을 묶음</a:t>
            </a:r>
          </a:p>
          <a:p>
            <a:pPr lvl="2" eaLnBrk="1" hangingPunct="1">
              <a:lnSpc>
                <a:spcPts val="1900"/>
              </a:lnSpc>
              <a:spcBef>
                <a:spcPct val="30000"/>
              </a:spcBef>
            </a:pP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Join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(Column)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기준에 의거하여 각 행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(Row)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수평적으로 묶음</a:t>
            </a:r>
          </a:p>
          <a:p>
            <a:pPr lvl="2" eaLnBrk="1" hangingPunct="1">
              <a:lnSpc>
                <a:spcPts val="1900"/>
              </a:lnSpc>
              <a:spcBef>
                <a:spcPct val="30000"/>
              </a:spcBef>
            </a:pP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Union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중복을 없이하여 각 행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(Row)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수직적으로 묶음</a:t>
            </a:r>
          </a:p>
          <a:p>
            <a:pPr lvl="2" eaLnBrk="1" hangingPunct="1">
              <a:lnSpc>
                <a:spcPts val="1900"/>
              </a:lnSpc>
              <a:spcBef>
                <a:spcPct val="30000"/>
              </a:spcBef>
            </a:pP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Intersection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테이블간의 공통된 행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(Row)</a:t>
            </a:r>
          </a:p>
          <a:p>
            <a:pPr lvl="2" eaLnBrk="1" hangingPunct="1">
              <a:lnSpc>
                <a:spcPts val="1900"/>
              </a:lnSpc>
              <a:spcBef>
                <a:spcPct val="30000"/>
              </a:spcBef>
            </a:pP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Difference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하나의 관계 테이블에만 있는 행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(Row)</a:t>
            </a:r>
          </a:p>
          <a:p>
            <a:pPr lvl="2" eaLnBrk="1" hangingPunct="1">
              <a:lnSpc>
                <a:spcPts val="1900"/>
              </a:lnSpc>
              <a:spcBef>
                <a:spcPct val="30000"/>
              </a:spcBef>
            </a:pP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Division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관계 테이블의 모든 행에 대응하는 열을 제외한 열</a:t>
            </a:r>
          </a:p>
          <a:p>
            <a:pPr lvl="1" eaLnBrk="1" hangingPunct="1">
              <a:lnSpc>
                <a:spcPct val="1100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 연산자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테이블의 내용에 변화</a:t>
            </a:r>
          </a:p>
          <a:p>
            <a:pPr lvl="2" eaLnBrk="1" hangingPunct="1">
              <a:lnSpc>
                <a:spcPts val="2000"/>
              </a:lnSpc>
              <a:spcBef>
                <a:spcPct val="30000"/>
              </a:spcBef>
            </a:pP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Insert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행의 입력</a:t>
            </a:r>
          </a:p>
          <a:p>
            <a:pPr lvl="2" eaLnBrk="1" hangingPunct="1">
              <a:lnSpc>
                <a:spcPts val="2000"/>
              </a:lnSpc>
              <a:spcBef>
                <a:spcPct val="30000"/>
              </a:spcBef>
            </a:pP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Update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행의 수정</a:t>
            </a:r>
          </a:p>
          <a:p>
            <a:pPr lvl="2" eaLnBrk="1" hangingPunct="1">
              <a:lnSpc>
                <a:spcPts val="2000"/>
              </a:lnSpc>
              <a:spcBef>
                <a:spcPct val="30000"/>
              </a:spcBef>
            </a:pP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Delete :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행의 삭제</a:t>
            </a:r>
          </a:p>
        </p:txBody>
      </p:sp>
      <p:sp>
        <p:nvSpPr>
          <p:cNvPr id="5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6200" y="180975"/>
            <a:ext cx="7772400" cy="5334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관계형</a:t>
            </a:r>
            <a:r>
              <a:rPr lang="ko-KR" altLang="en-US" dirty="0" smtClean="0"/>
              <a:t> 데이터 모델링 기법 요소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8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</a:t>
            </a:r>
            <a:r>
              <a:rPr lang="ko-KR" altLang="en-US" sz="2800" b="1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무결성</a:t>
            </a:r>
            <a:endParaRPr lang="ko-KR" altLang="en-US" sz="28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실체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무결성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규칙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(entity integrity rule) :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주식별자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행을 유일하게 인식하는 하나 이상의 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Null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포함하지 않는다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참조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무결성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규칙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(referential integrity rule) :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테이블의 모든 외부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식별자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값은 관련 있는 관계 테이블의 모든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주식별자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값이 존재해야 한다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무결성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규칙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(domain integrity rule) :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내의 모든 열에 관한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무결성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규칙으로 데이터 타입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길이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허용 값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기본값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유일성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Null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여부 등에 관한 제한이다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9157" name="AutoShape 1028"/>
          <p:cNvSpPr>
            <a:spLocks noChangeArrowheads="1"/>
          </p:cNvSpPr>
          <p:nvPr/>
        </p:nvSpPr>
        <p:spPr bwMode="auto">
          <a:xfrm>
            <a:off x="899592" y="1551417"/>
            <a:ext cx="7632700" cy="457200"/>
          </a:xfrm>
          <a:prstGeom prst="roundRect">
            <a:avLst>
              <a:gd name="adj" fmla="val 16667"/>
            </a:avLst>
          </a:prstGeom>
          <a:noFill/>
          <a:ln w="635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marL="87313" indent="9525" eaLnBrk="0" latinLnBrk="0" hangingPunct="0">
              <a:lnSpc>
                <a:spcPct val="130000"/>
              </a:lnSpc>
              <a:buClr>
                <a:schemeClr val="tx1"/>
              </a:buClr>
              <a:buFont typeface="Wingdings" pitchFamily="2" charset="2"/>
              <a:buNone/>
            </a:pPr>
            <a:r>
              <a:rPr lang="ko-KR" altLang="en-US" sz="20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규칙에 </a:t>
            </a:r>
            <a:r>
              <a:rPr lang="ko-KR" altLang="en-US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 데이터의 일관성과 정확성을 유지하는 것</a:t>
            </a:r>
          </a:p>
        </p:txBody>
      </p:sp>
      <p:sp>
        <p:nvSpPr>
          <p:cNvPr id="6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6200" y="180975"/>
            <a:ext cx="7772400" cy="5334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관계형</a:t>
            </a:r>
            <a:r>
              <a:rPr lang="ko-KR" altLang="en-US" dirty="0" smtClean="0"/>
              <a:t> 데이터 모델링 기법 요소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u"/>
              <a:defRPr/>
            </a:pPr>
            <a:r>
              <a:rPr lang="ko-KR" altLang="en-US" sz="24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실체 </a:t>
            </a:r>
            <a:r>
              <a:rPr lang="ko-KR" altLang="en-US" sz="2400" b="1" u="sng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무결성</a:t>
            </a:r>
            <a:r>
              <a:rPr lang="ko-KR" altLang="en-US" sz="24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규칙</a:t>
            </a:r>
          </a:p>
          <a:p>
            <a:pPr lvl="1" eaLnBrk="1" hangingPunct="1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실체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무결성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규칙이란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b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Primary Key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Not Null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이며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Unique(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행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Row)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하나 이상의 컬럼에 의해서 유일하게 식별 되어야 한다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2" eaLnBrk="1" hangingPunct="1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800" b="1" dirty="0" smtClean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Unique</a:t>
            </a:r>
          </a:p>
          <a:p>
            <a:pPr lvl="2" eaLnBrk="1" hangingPunct="1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800" b="1" dirty="0" smtClean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Not NULL</a:t>
            </a:r>
          </a:p>
          <a:p>
            <a:pPr lvl="2" eaLnBrk="1" hangingPunct="1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800" b="1" dirty="0" smtClean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Minimal Set</a:t>
            </a:r>
            <a:endParaRPr lang="en-US" altLang="ko-KR" sz="1800" b="1" dirty="0" smtClean="0">
              <a:solidFill>
                <a:srgbClr val="00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2400" b="1" dirty="0" smtClean="0">
              <a:solidFill>
                <a:srgbClr val="0066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6200" y="180975"/>
            <a:ext cx="7772400" cy="533400"/>
          </a:xfrm>
        </p:spPr>
        <p:txBody>
          <a:bodyPr/>
          <a:lstStyle/>
          <a:p>
            <a:pPr eaLnBrk="1" hangingPunct="1"/>
            <a:r>
              <a:rPr lang="ko-KR" altLang="en-US" dirty="0" err="1" smtClean="0"/>
              <a:t>관계형</a:t>
            </a:r>
            <a:r>
              <a:rPr lang="ko-KR" altLang="en-US" dirty="0" smtClean="0"/>
              <a:t> 데이터 모델링 기법 요소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/>
          </p:cNvSpPr>
          <p:nvPr/>
        </p:nvSpPr>
        <p:spPr bwMode="auto">
          <a:xfrm>
            <a:off x="265113" y="214313"/>
            <a:ext cx="546893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lang="en-US" altLang="ko-KR" sz="3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Contents</a:t>
            </a:r>
            <a:endParaRPr lang="ko-KR" altLang="en-US" sz="32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1" name="Rectangle 63"/>
          <p:cNvSpPr>
            <a:spLocks noChangeArrowheads="1"/>
          </p:cNvSpPr>
          <p:nvPr/>
        </p:nvSpPr>
        <p:spPr bwMode="auto">
          <a:xfrm>
            <a:off x="587375" y="1265238"/>
            <a:ext cx="3600450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6E6E6"/>
              </a:gs>
              <a:gs pos="100000">
                <a:srgbClr val="D1D1D1"/>
              </a:gs>
            </a:gsLst>
            <a:lin ang="5400000" scaled="1"/>
          </a:gradFill>
          <a:ln>
            <a:noFill/>
          </a:ln>
          <a:effectLst>
            <a:outerShdw dist="17961" dir="18900000" algn="ctr" rotWithShape="0">
              <a:srgbClr val="C0C0C0"/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3629" tIns="45696" rIns="91390" bIns="45696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kumimoji="0" lang="ko-KR" altLang="en-US" sz="1600" b="1" dirty="0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kumimoji="0" lang="ko-KR" altLang="en-US" sz="1600" b="1" dirty="0" smtClean="0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t>모델링의 </a:t>
            </a:r>
            <a:r>
              <a:rPr kumimoji="0" lang="ko-KR" altLang="en-US" sz="1600" b="1" dirty="0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t>이해</a:t>
            </a:r>
            <a:endParaRPr kumimoji="0" lang="ko-KR" altLang="ko-KR" sz="1600" dirty="0">
              <a:solidFill>
                <a:srgbClr val="387C2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172" name="Group 45"/>
          <p:cNvGrpSpPr>
            <a:grpSpLocks/>
          </p:cNvGrpSpPr>
          <p:nvPr/>
        </p:nvGrpSpPr>
        <p:grpSpPr bwMode="auto">
          <a:xfrm>
            <a:off x="468313" y="1184275"/>
            <a:ext cx="541337" cy="539750"/>
            <a:chOff x="815" y="1597"/>
            <a:chExt cx="296" cy="296"/>
          </a:xfrm>
        </p:grpSpPr>
        <p:sp>
          <p:nvSpPr>
            <p:cNvPr id="7194" name="Oval 43"/>
            <p:cNvSpPr>
              <a:spLocks noChangeArrowheads="1"/>
            </p:cNvSpPr>
            <p:nvPr/>
          </p:nvSpPr>
          <p:spPr bwMode="gray">
            <a:xfrm>
              <a:off x="815" y="1597"/>
              <a:ext cx="296" cy="296"/>
            </a:xfrm>
            <a:prstGeom prst="ellipse">
              <a:avLst/>
            </a:prstGeom>
            <a:gradFill rotWithShape="1">
              <a:gsLst>
                <a:gs pos="0">
                  <a:srgbClr val="387C2B"/>
                </a:gs>
                <a:gs pos="100000">
                  <a:srgbClr val="A0CF67">
                    <a:alpha val="18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kumimoji="0" lang="ko-KR" altLang="en-US" sz="4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95" name="Oval 44"/>
            <p:cNvSpPr>
              <a:spLocks noChangeArrowheads="1"/>
            </p:cNvSpPr>
            <p:nvPr/>
          </p:nvSpPr>
          <p:spPr bwMode="gray">
            <a:xfrm>
              <a:off x="834" y="1616"/>
              <a:ext cx="259" cy="259"/>
            </a:xfrm>
            <a:prstGeom prst="ellipse">
              <a:avLst/>
            </a:prstGeom>
            <a:gradFill rotWithShape="1">
              <a:gsLst>
                <a:gs pos="0">
                  <a:srgbClr val="A0CF67"/>
                </a:gs>
                <a:gs pos="100000">
                  <a:srgbClr val="387C2B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kumimoji="0" lang="en-US" altLang="ko-KR" sz="2000" b="1">
                  <a:solidFill>
                    <a:srgbClr val="F8F8F8"/>
                  </a:solidFill>
                  <a:latin typeface="맑은 고딕" pitchFamily="50" charset="-127"/>
                  <a:ea typeface="맑은 고딕" pitchFamily="50" charset="-127"/>
                </a:rPr>
                <a:t>Ⅰ</a:t>
              </a:r>
              <a:endParaRPr kumimoji="0" lang="ko-KR" altLang="en-US" sz="2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173" name="Rectangle 159"/>
          <p:cNvSpPr txBox="1">
            <a:spLocks noChangeArrowheads="1"/>
          </p:cNvSpPr>
          <p:nvPr/>
        </p:nvSpPr>
        <p:spPr bwMode="auto">
          <a:xfrm>
            <a:off x="789756" y="1758454"/>
            <a:ext cx="3278188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5113" indent="-265113"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Char char="•"/>
            </a:pPr>
            <a:r>
              <a:rPr kumimoji="0" lang="ko-KR" altLang="en-US" sz="14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kumimoji="0" lang="ko-KR" altLang="en-US" sz="14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모델링 개요</a:t>
            </a:r>
          </a:p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Char char="•"/>
            </a:pPr>
            <a:r>
              <a:rPr kumimoji="0" lang="ko-KR" altLang="en-US" sz="14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kumimoji="0" lang="ko-KR" altLang="en-US" sz="14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모델 </a:t>
            </a:r>
            <a:r>
              <a:rPr kumimoji="0" lang="ko-KR" altLang="en-US" sz="14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구성 요소</a:t>
            </a:r>
            <a:endParaRPr kumimoji="0" lang="ko-KR" altLang="en-US" sz="1400" dirty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Char char="•"/>
            </a:pPr>
            <a:r>
              <a:rPr kumimoji="0" lang="ko-KR" altLang="en-US" sz="14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kumimoji="0" lang="ko-KR" altLang="en-US" sz="14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모델링 </a:t>
            </a:r>
            <a:r>
              <a:rPr kumimoji="0" lang="ko-KR" altLang="en-US" sz="14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표기법</a:t>
            </a:r>
            <a:endParaRPr kumimoji="0" lang="ko-KR" altLang="en-US" sz="1400" dirty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4" name="Rectangle 61"/>
          <p:cNvSpPr>
            <a:spLocks noChangeArrowheads="1"/>
          </p:cNvSpPr>
          <p:nvPr/>
        </p:nvSpPr>
        <p:spPr bwMode="auto">
          <a:xfrm>
            <a:off x="587375" y="3365500"/>
            <a:ext cx="3600450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6E6E6"/>
              </a:gs>
              <a:gs pos="100000">
                <a:srgbClr val="D1D1D1"/>
              </a:gs>
            </a:gsLst>
            <a:lin ang="5400000" scaled="1"/>
          </a:gradFill>
          <a:ln>
            <a:noFill/>
          </a:ln>
          <a:effectLst>
            <a:outerShdw dist="17961" dir="18900000" algn="ctr" rotWithShape="0">
              <a:srgbClr val="C0C0C0"/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3629" tIns="45696" rIns="91390" bIns="45696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kumimoji="0" lang="ko-KR" altLang="en-US" sz="1600" b="1" dirty="0" smtClean="0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t>논리 데이터 </a:t>
            </a:r>
            <a:r>
              <a:rPr kumimoji="0" lang="ko-KR" altLang="en-US" sz="1600" b="1" dirty="0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t>모델링</a:t>
            </a:r>
            <a:endParaRPr kumimoji="0" lang="ko-KR" altLang="ko-KR" sz="1600" b="1" dirty="0">
              <a:solidFill>
                <a:srgbClr val="387C2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175" name="Group 46"/>
          <p:cNvGrpSpPr>
            <a:grpSpLocks/>
          </p:cNvGrpSpPr>
          <p:nvPr/>
        </p:nvGrpSpPr>
        <p:grpSpPr bwMode="auto">
          <a:xfrm>
            <a:off x="468313" y="3284538"/>
            <a:ext cx="541337" cy="539750"/>
            <a:chOff x="815" y="1597"/>
            <a:chExt cx="296" cy="296"/>
          </a:xfrm>
        </p:grpSpPr>
        <p:sp>
          <p:nvSpPr>
            <p:cNvPr id="7192" name="Oval 47"/>
            <p:cNvSpPr>
              <a:spLocks noChangeArrowheads="1"/>
            </p:cNvSpPr>
            <p:nvPr/>
          </p:nvSpPr>
          <p:spPr bwMode="gray">
            <a:xfrm>
              <a:off x="815" y="1597"/>
              <a:ext cx="296" cy="296"/>
            </a:xfrm>
            <a:prstGeom prst="ellipse">
              <a:avLst/>
            </a:prstGeom>
            <a:gradFill rotWithShape="1">
              <a:gsLst>
                <a:gs pos="0">
                  <a:srgbClr val="387C2B"/>
                </a:gs>
                <a:gs pos="100000">
                  <a:srgbClr val="A0CF67">
                    <a:alpha val="18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kumimoji="0" lang="ko-KR" altLang="en-US" sz="4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93" name="Oval 48"/>
            <p:cNvSpPr>
              <a:spLocks noChangeArrowheads="1"/>
            </p:cNvSpPr>
            <p:nvPr/>
          </p:nvSpPr>
          <p:spPr bwMode="gray">
            <a:xfrm>
              <a:off x="834" y="1616"/>
              <a:ext cx="259" cy="259"/>
            </a:xfrm>
            <a:prstGeom prst="ellipse">
              <a:avLst/>
            </a:prstGeom>
            <a:gradFill rotWithShape="1">
              <a:gsLst>
                <a:gs pos="0">
                  <a:srgbClr val="A0CF67"/>
                </a:gs>
                <a:gs pos="100000">
                  <a:srgbClr val="387C2B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kumimoji="0" lang="en-US" altLang="ko-KR" sz="2000" b="1">
                  <a:solidFill>
                    <a:srgbClr val="F8F8F8"/>
                  </a:solidFill>
                  <a:latin typeface="맑은 고딕" pitchFamily="50" charset="-127"/>
                  <a:ea typeface="맑은 고딕" pitchFamily="50" charset="-127"/>
                </a:rPr>
                <a:t>Ⅱ</a:t>
              </a:r>
              <a:endParaRPr kumimoji="0" lang="ko-KR" altLang="en-US" sz="2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176" name="Rectangle 159"/>
          <p:cNvSpPr txBox="1">
            <a:spLocks noChangeArrowheads="1"/>
          </p:cNvSpPr>
          <p:nvPr/>
        </p:nvSpPr>
        <p:spPr bwMode="auto">
          <a:xfrm>
            <a:off x="771525" y="3773488"/>
            <a:ext cx="205422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5113" indent="-265113"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Char char="•"/>
            </a:pPr>
            <a:r>
              <a:rPr kumimoji="0" lang="ko-KR" altLang="en-US" sz="14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주제 영역 정의</a:t>
            </a:r>
            <a:endParaRPr kumimoji="0" lang="en-US" altLang="ko-KR" sz="1400" dirty="0" smtClean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Char char="•"/>
            </a:pPr>
            <a:r>
              <a:rPr kumimoji="0" lang="ko-KR" altLang="en-US" sz="14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엔터티 </a:t>
            </a:r>
            <a:r>
              <a:rPr kumimoji="0" lang="ko-KR" altLang="en-US" sz="14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  <a:endParaRPr kumimoji="0" lang="en-US" altLang="ko-KR" sz="1400" dirty="0" smtClean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Char char="•"/>
            </a:pPr>
            <a:r>
              <a:rPr kumimoji="0" lang="ko-KR" altLang="en-US" sz="14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관계 정의</a:t>
            </a:r>
            <a:endParaRPr kumimoji="0" lang="en-US" altLang="ko-KR" sz="1400" dirty="0" smtClean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Char char="•"/>
            </a:pPr>
            <a:r>
              <a:rPr kumimoji="0" lang="ko-KR" altLang="en-US" sz="14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속성 정의</a:t>
            </a:r>
            <a:endParaRPr kumimoji="0" lang="en-US" altLang="ko-KR" sz="1400" dirty="0" smtClean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Char char="•"/>
            </a:pPr>
            <a:r>
              <a:rPr kumimoji="0" lang="ko-KR" altLang="en-US" sz="1400" dirty="0" err="1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식별자</a:t>
            </a:r>
            <a:r>
              <a:rPr kumimoji="0" lang="ko-KR" altLang="en-US" sz="14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 정의</a:t>
            </a:r>
            <a:endParaRPr kumimoji="0" lang="en-US" altLang="ko-KR" sz="1400" dirty="0" smtClean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Char char="•"/>
            </a:pPr>
            <a:r>
              <a:rPr kumimoji="0" lang="ko-KR" altLang="en-US" sz="14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상세 모델 </a:t>
            </a:r>
            <a:r>
              <a:rPr kumimoji="0" lang="ko-KR" altLang="en-US" sz="14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</a:p>
        </p:txBody>
      </p:sp>
      <p:sp>
        <p:nvSpPr>
          <p:cNvPr id="7177" name="Rectangle 63"/>
          <p:cNvSpPr>
            <a:spLocks noChangeArrowheads="1"/>
          </p:cNvSpPr>
          <p:nvPr/>
        </p:nvSpPr>
        <p:spPr bwMode="auto">
          <a:xfrm>
            <a:off x="4908550" y="1265238"/>
            <a:ext cx="3600450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6E6E6"/>
              </a:gs>
              <a:gs pos="100000">
                <a:srgbClr val="D1D1D1"/>
              </a:gs>
            </a:gsLst>
            <a:lin ang="5400000" scaled="1"/>
          </a:gradFill>
          <a:ln>
            <a:noFill/>
          </a:ln>
          <a:effectLst>
            <a:outerShdw dist="17961" dir="18900000" algn="ctr" rotWithShape="0">
              <a:srgbClr val="C0C0C0"/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3629" tIns="45696" rIns="91390" bIns="45696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kumimoji="0" lang="ko-KR" altLang="en-US" sz="1600" b="1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t>데이터 표준화 </a:t>
            </a:r>
            <a:endParaRPr kumimoji="0" lang="ko-KR" altLang="ko-KR" sz="1600" b="1">
              <a:solidFill>
                <a:srgbClr val="387C2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178" name="Group 45"/>
          <p:cNvGrpSpPr>
            <a:grpSpLocks/>
          </p:cNvGrpSpPr>
          <p:nvPr/>
        </p:nvGrpSpPr>
        <p:grpSpPr bwMode="auto">
          <a:xfrm>
            <a:off x="4789488" y="1184275"/>
            <a:ext cx="539750" cy="539750"/>
            <a:chOff x="815" y="1597"/>
            <a:chExt cx="296" cy="296"/>
          </a:xfrm>
        </p:grpSpPr>
        <p:sp>
          <p:nvSpPr>
            <p:cNvPr id="7190" name="Oval 43"/>
            <p:cNvSpPr>
              <a:spLocks noChangeArrowheads="1"/>
            </p:cNvSpPr>
            <p:nvPr/>
          </p:nvSpPr>
          <p:spPr bwMode="gray">
            <a:xfrm>
              <a:off x="815" y="1597"/>
              <a:ext cx="296" cy="296"/>
            </a:xfrm>
            <a:prstGeom prst="ellipse">
              <a:avLst/>
            </a:prstGeom>
            <a:gradFill rotWithShape="1">
              <a:gsLst>
                <a:gs pos="0">
                  <a:srgbClr val="387C2B"/>
                </a:gs>
                <a:gs pos="100000">
                  <a:srgbClr val="A0CF67">
                    <a:alpha val="18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kumimoji="0" lang="ko-KR" altLang="en-US" sz="4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91" name="Oval 44"/>
            <p:cNvSpPr>
              <a:spLocks noChangeArrowheads="1"/>
            </p:cNvSpPr>
            <p:nvPr/>
          </p:nvSpPr>
          <p:spPr bwMode="gray">
            <a:xfrm>
              <a:off x="834" y="1616"/>
              <a:ext cx="259" cy="259"/>
            </a:xfrm>
            <a:prstGeom prst="ellipse">
              <a:avLst/>
            </a:prstGeom>
            <a:gradFill rotWithShape="1">
              <a:gsLst>
                <a:gs pos="0">
                  <a:srgbClr val="A0CF67"/>
                </a:gs>
                <a:gs pos="100000">
                  <a:srgbClr val="387C2B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kumimoji="0" lang="en-US" altLang="ko-KR" sz="2000" b="1">
                  <a:solidFill>
                    <a:srgbClr val="F8F8F8"/>
                  </a:solidFill>
                  <a:latin typeface="맑은 고딕" pitchFamily="50" charset="-127"/>
                  <a:ea typeface="맑은 고딕" pitchFamily="50" charset="-127"/>
                </a:rPr>
                <a:t>Ⅲ</a:t>
              </a:r>
              <a:endParaRPr kumimoji="0" lang="ko-KR" altLang="en-US" sz="2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179" name="Rectangle 159"/>
          <p:cNvSpPr txBox="1">
            <a:spLocks noChangeArrowheads="1"/>
          </p:cNvSpPr>
          <p:nvPr/>
        </p:nvSpPr>
        <p:spPr bwMode="auto">
          <a:xfrm>
            <a:off x="5129213" y="1671638"/>
            <a:ext cx="2879725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5113" indent="-265113"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Char char="•"/>
            </a:pPr>
            <a:r>
              <a:rPr kumimoji="0" lang="ko-KR" altLang="en-US" sz="14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데이터 표준화 개요</a:t>
            </a:r>
          </a:p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Char char="•"/>
            </a:pPr>
            <a:r>
              <a:rPr kumimoji="0" lang="ko-KR" altLang="en-US" sz="14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데이터 표준화 활용</a:t>
            </a:r>
          </a:p>
        </p:txBody>
      </p:sp>
      <p:sp>
        <p:nvSpPr>
          <p:cNvPr id="7180" name="Rectangle 61"/>
          <p:cNvSpPr>
            <a:spLocks noChangeArrowheads="1"/>
          </p:cNvSpPr>
          <p:nvPr/>
        </p:nvSpPr>
        <p:spPr bwMode="auto">
          <a:xfrm>
            <a:off x="4908550" y="3294063"/>
            <a:ext cx="3600450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6E6E6"/>
              </a:gs>
              <a:gs pos="100000">
                <a:srgbClr val="D1D1D1"/>
              </a:gs>
            </a:gsLst>
            <a:lin ang="5400000" scaled="1"/>
          </a:gradFill>
          <a:ln>
            <a:noFill/>
          </a:ln>
          <a:effectLst>
            <a:outerShdw dist="17961" dir="18900000" algn="ctr" rotWithShape="0">
              <a:srgbClr val="C0C0C0"/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3629" tIns="45696" rIns="91390" bIns="45696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kumimoji="0" lang="ko-KR" altLang="en-US" sz="1600" b="1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t>물리 데이터 모델링</a:t>
            </a:r>
            <a:endParaRPr kumimoji="0" lang="ko-KR" altLang="ko-KR" sz="1600" b="1">
              <a:solidFill>
                <a:srgbClr val="387C2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181" name="Group 46"/>
          <p:cNvGrpSpPr>
            <a:grpSpLocks/>
          </p:cNvGrpSpPr>
          <p:nvPr/>
        </p:nvGrpSpPr>
        <p:grpSpPr bwMode="auto">
          <a:xfrm>
            <a:off x="4789488" y="3213100"/>
            <a:ext cx="539750" cy="539750"/>
            <a:chOff x="815" y="1597"/>
            <a:chExt cx="296" cy="296"/>
          </a:xfrm>
        </p:grpSpPr>
        <p:sp>
          <p:nvSpPr>
            <p:cNvPr id="7188" name="Oval 47"/>
            <p:cNvSpPr>
              <a:spLocks noChangeArrowheads="1"/>
            </p:cNvSpPr>
            <p:nvPr/>
          </p:nvSpPr>
          <p:spPr bwMode="gray">
            <a:xfrm>
              <a:off x="815" y="1597"/>
              <a:ext cx="296" cy="296"/>
            </a:xfrm>
            <a:prstGeom prst="ellipse">
              <a:avLst/>
            </a:prstGeom>
            <a:gradFill rotWithShape="1">
              <a:gsLst>
                <a:gs pos="0">
                  <a:srgbClr val="387C2B"/>
                </a:gs>
                <a:gs pos="100000">
                  <a:srgbClr val="A0CF67">
                    <a:alpha val="18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kumimoji="0" lang="ko-KR" altLang="en-US" sz="4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89" name="Oval 48"/>
            <p:cNvSpPr>
              <a:spLocks noChangeArrowheads="1"/>
            </p:cNvSpPr>
            <p:nvPr/>
          </p:nvSpPr>
          <p:spPr bwMode="gray">
            <a:xfrm>
              <a:off x="834" y="1616"/>
              <a:ext cx="259" cy="259"/>
            </a:xfrm>
            <a:prstGeom prst="ellipse">
              <a:avLst/>
            </a:prstGeom>
            <a:gradFill rotWithShape="1">
              <a:gsLst>
                <a:gs pos="0">
                  <a:srgbClr val="A0CF67"/>
                </a:gs>
                <a:gs pos="100000">
                  <a:srgbClr val="387C2B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kumimoji="0" lang="en-US" altLang="ko-KR" sz="2000" b="1">
                  <a:solidFill>
                    <a:srgbClr val="F8F8F8"/>
                  </a:solidFill>
                  <a:latin typeface="맑은 고딕" pitchFamily="50" charset="-127"/>
                  <a:ea typeface="맑은 고딕" pitchFamily="50" charset="-127"/>
                </a:rPr>
                <a:t>Ⅳ</a:t>
              </a:r>
              <a:endParaRPr kumimoji="0" lang="ko-KR" altLang="en-US" sz="2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182" name="Rectangle 159"/>
          <p:cNvSpPr txBox="1">
            <a:spLocks noChangeArrowheads="1"/>
          </p:cNvSpPr>
          <p:nvPr/>
        </p:nvSpPr>
        <p:spPr bwMode="auto">
          <a:xfrm>
            <a:off x="5129213" y="3702050"/>
            <a:ext cx="3306762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5113" indent="-265113"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Char char="•"/>
            </a:pPr>
            <a:r>
              <a:rPr kumimoji="0" lang="ko-KR" altLang="en-US" sz="14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물리 모델 변환</a:t>
            </a:r>
          </a:p>
        </p:txBody>
      </p:sp>
      <p:sp>
        <p:nvSpPr>
          <p:cNvPr id="7183" name="Rectangle 61"/>
          <p:cNvSpPr>
            <a:spLocks noChangeArrowheads="1"/>
          </p:cNvSpPr>
          <p:nvPr/>
        </p:nvSpPr>
        <p:spPr bwMode="auto">
          <a:xfrm>
            <a:off x="4908550" y="5168900"/>
            <a:ext cx="3600450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6E6E6"/>
              </a:gs>
              <a:gs pos="100000">
                <a:srgbClr val="D1D1D1"/>
              </a:gs>
            </a:gsLst>
            <a:lin ang="5400000" scaled="1"/>
          </a:gradFill>
          <a:ln>
            <a:noFill/>
          </a:ln>
          <a:effectLst>
            <a:outerShdw dist="17961" dir="18900000" algn="ctr" rotWithShape="0">
              <a:srgbClr val="C0C0C0"/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3629" tIns="45696" rIns="91390" bIns="45696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kumimoji="0" lang="ko-KR" altLang="en-US" sz="1600" b="1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t>모델링 실습</a:t>
            </a:r>
            <a:endParaRPr kumimoji="0" lang="ko-KR" altLang="ko-KR" sz="1600" b="1">
              <a:solidFill>
                <a:srgbClr val="387C2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184" name="Group 46"/>
          <p:cNvGrpSpPr>
            <a:grpSpLocks/>
          </p:cNvGrpSpPr>
          <p:nvPr/>
        </p:nvGrpSpPr>
        <p:grpSpPr bwMode="auto">
          <a:xfrm>
            <a:off x="4789488" y="5087938"/>
            <a:ext cx="539750" cy="539750"/>
            <a:chOff x="815" y="1597"/>
            <a:chExt cx="296" cy="296"/>
          </a:xfrm>
        </p:grpSpPr>
        <p:sp>
          <p:nvSpPr>
            <p:cNvPr id="7186" name="Oval 47"/>
            <p:cNvSpPr>
              <a:spLocks noChangeArrowheads="1"/>
            </p:cNvSpPr>
            <p:nvPr/>
          </p:nvSpPr>
          <p:spPr bwMode="gray">
            <a:xfrm>
              <a:off x="815" y="1597"/>
              <a:ext cx="296" cy="296"/>
            </a:xfrm>
            <a:prstGeom prst="ellipse">
              <a:avLst/>
            </a:prstGeom>
            <a:gradFill rotWithShape="1">
              <a:gsLst>
                <a:gs pos="0">
                  <a:srgbClr val="387C2B"/>
                </a:gs>
                <a:gs pos="100000">
                  <a:srgbClr val="A0CF67">
                    <a:alpha val="18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kumimoji="0" lang="ko-KR" altLang="en-US" sz="4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87" name="Oval 48"/>
            <p:cNvSpPr>
              <a:spLocks noChangeArrowheads="1"/>
            </p:cNvSpPr>
            <p:nvPr/>
          </p:nvSpPr>
          <p:spPr bwMode="gray">
            <a:xfrm>
              <a:off x="834" y="1616"/>
              <a:ext cx="259" cy="259"/>
            </a:xfrm>
            <a:prstGeom prst="ellipse">
              <a:avLst/>
            </a:prstGeom>
            <a:gradFill rotWithShape="1">
              <a:gsLst>
                <a:gs pos="0">
                  <a:srgbClr val="A0CF67"/>
                </a:gs>
                <a:gs pos="100000">
                  <a:srgbClr val="387C2B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kumimoji="0" lang="en-US" altLang="ko-KR" sz="2000" b="1">
                  <a:solidFill>
                    <a:srgbClr val="F8F8F8"/>
                  </a:solidFill>
                  <a:latin typeface="맑은 고딕" pitchFamily="50" charset="-127"/>
                  <a:ea typeface="맑은 고딕" pitchFamily="50" charset="-127"/>
                </a:rPr>
                <a:t>Ⅴ</a:t>
              </a:r>
              <a:endParaRPr kumimoji="0" lang="ko-KR" altLang="en-US" sz="2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185" name="Rectangle 159"/>
          <p:cNvSpPr txBox="1">
            <a:spLocks noChangeArrowheads="1"/>
          </p:cNvSpPr>
          <p:nvPr/>
        </p:nvSpPr>
        <p:spPr bwMode="auto">
          <a:xfrm>
            <a:off x="5129213" y="5576888"/>
            <a:ext cx="3306762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5113" indent="-265113"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Char char="•"/>
            </a:pPr>
            <a:r>
              <a:rPr kumimoji="0" lang="ko-KR" altLang="en-US" sz="14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프로젝트 관리 </a:t>
            </a:r>
            <a:r>
              <a:rPr kumimoji="0" lang="ko-KR" altLang="en-US" sz="14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데이터 모델링</a:t>
            </a:r>
            <a:endParaRPr kumimoji="0" lang="en-US" altLang="ko-KR" sz="1400" dirty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994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4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참조 </a:t>
            </a:r>
            <a:r>
              <a:rPr lang="ko-KR" altLang="en-US" sz="2400" b="1" u="sng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무결성</a:t>
            </a:r>
            <a:r>
              <a:rPr lang="ko-KR" altLang="en-US" sz="24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규칙</a:t>
            </a:r>
            <a:endParaRPr lang="en-US" altLang="ko-KR" sz="2400" b="1" u="sng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b="1" u="sng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실체의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주식별자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(PK)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마찬가지로 외부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식별자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(FK)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 데이터 무결성에 관한 업무 규칙을 내포하고 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 관점에서 선택하지 말고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업무 규칙에 따라 적절한 규칙을 선택한다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규칙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(Insert Rule) :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식 실체의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Instance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입력할 때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 규칙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(Delete Rule) :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 실체의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Instance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삭제할 때 또는 그것의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주식별자를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수정할 때</a:t>
            </a:r>
          </a:p>
        </p:txBody>
      </p:sp>
      <p:sp>
        <p:nvSpPr>
          <p:cNvPr id="6" name="Rectangle 1026"/>
          <p:cNvSpPr txBox="1">
            <a:spLocks noChangeArrowheads="1"/>
          </p:cNvSpPr>
          <p:nvPr/>
        </p:nvSpPr>
        <p:spPr bwMode="auto">
          <a:xfrm>
            <a:off x="76200" y="1809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kern="0" smtClean="0"/>
              <a:t>관계형 데이터 모델링 기법 요소</a:t>
            </a:r>
            <a:endParaRPr lang="ko-KR" altLang="en-US" kern="0" dirty="0" smtClean="0"/>
          </a:p>
        </p:txBody>
      </p:sp>
      <p:sp>
        <p:nvSpPr>
          <p:cNvPr id="7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규칙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(Insert Rule)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Dependent 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대응되는 부모 실체에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Instance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있는 경우에만 자식 실체에 입력을 허용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Automatic 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자식 실체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Instance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입력을 항상 허용하고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대응되는 부모 건이 없는 경우 이를 자동 생성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Nullify 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자식 실체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Instance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입력을 항상 허용하고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대응되는 부모 건이 없는 경우 자식 실체의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Foreign Key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Null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값으로  처리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Default 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자식 실체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Instance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입력을 항상 허용하고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대응되는 부모 건이 없는 경우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Foreign Key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지정된 기본 값으로 처리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Customized 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특정한 검증 조건이 만족되는 경우에만 자식 실체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Instance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입력을 허용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 Effect 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자식 실체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Instance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입력을 조건 없이 허용</a:t>
            </a:r>
          </a:p>
        </p:txBody>
      </p:sp>
      <p:sp>
        <p:nvSpPr>
          <p:cNvPr id="5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Rectangle 1026"/>
          <p:cNvSpPr txBox="1">
            <a:spLocks noChangeArrowheads="1"/>
          </p:cNvSpPr>
          <p:nvPr/>
        </p:nvSpPr>
        <p:spPr bwMode="auto">
          <a:xfrm>
            <a:off x="76200" y="1809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kern="0" dirty="0" err="1" smtClean="0"/>
              <a:t>관계형</a:t>
            </a:r>
            <a:r>
              <a:rPr lang="ko-KR" altLang="en-US" kern="0" dirty="0" smtClean="0"/>
              <a:t> 데이터 모델링 기법 요소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관계형</a:t>
            </a:r>
            <a:r>
              <a:rPr lang="ko-KR" altLang="en-US" dirty="0"/>
              <a:t> 데이터 모델링 기법 요소</a:t>
            </a:r>
          </a:p>
        </p:txBody>
      </p:sp>
      <p:sp>
        <p:nvSpPr>
          <p:cNvPr id="563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 규칙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(Delete Rule)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Restrict 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대응되는 자식 실체의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Instance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없는 경우에만 부모 실체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Instance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삭제를 허용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Cascade 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부모 실체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Instance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삭제를 항상 허용하고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대응되는 자식 실체의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Instance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 자동 삭제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Nullify 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부모 실체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Instance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삭제를 항상 허용하고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대응되는 자식 실체의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Instance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존재하면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그것의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Foreign Key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Null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값으로 수정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Default 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부모 실체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Instance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삭제를 항상 허용하고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대응되는 자식 실체의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Instance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존재하면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그것의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Foreign Key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기본값으로 수정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Customized 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특정한 검증 조건이 만족되는 경우에만 부모 실체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Instance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삭제를 허용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 Effect :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부모 실체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Instance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삭제를 조건 없이 허용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영역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(Domain) </a:t>
            </a:r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무결성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규칙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내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컬럼이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가져야 하는 업무 규칙들  즉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열에 관한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무결성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규칙으로 데이터 타입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길이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허용 값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기본값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유일성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Null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여부 등에 관한 비즈니스 규칙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업무 규칙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규정하는 것이다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1026"/>
          <p:cNvSpPr txBox="1">
            <a:spLocks noChangeArrowheads="1"/>
          </p:cNvSpPr>
          <p:nvPr/>
        </p:nvSpPr>
        <p:spPr bwMode="auto">
          <a:xfrm>
            <a:off x="76200" y="180975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kern="0" smtClean="0"/>
              <a:t>관계형 데이터 모델링 기법 요소</a:t>
            </a:r>
            <a:endParaRPr lang="ko-KR" altLang="en-US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168525" y="2060575"/>
            <a:ext cx="36513" cy="360045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50000">
                <a:srgbClr val="95B850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38100" algn="ctr">
            <a:noFill/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latin typeface="굴림" charset="-127"/>
              <a:ea typeface="굴림" charset="-127"/>
            </a:endParaRPr>
          </a:p>
        </p:txBody>
      </p:sp>
      <p:sp>
        <p:nvSpPr>
          <p:cNvPr id="8195" name="Rectangle 63"/>
          <p:cNvSpPr>
            <a:spLocks noChangeArrowheads="1"/>
          </p:cNvSpPr>
          <p:nvPr/>
        </p:nvSpPr>
        <p:spPr bwMode="auto">
          <a:xfrm>
            <a:off x="2266950" y="1535113"/>
            <a:ext cx="5400675" cy="6032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6E6E6"/>
              </a:gs>
              <a:gs pos="100000">
                <a:srgbClr val="D1D1D1"/>
              </a:gs>
            </a:gsLst>
            <a:lin ang="5400000" scaled="1"/>
          </a:gradFill>
          <a:ln>
            <a:noFill/>
          </a:ln>
          <a:effectLst>
            <a:outerShdw dist="17961" dir="18900000" algn="ctr" rotWithShape="0">
              <a:srgbClr val="C0C0C0"/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3629" tIns="45696" rIns="91390" bIns="45696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kumimoji="0" lang="ko-KR" altLang="en-US" sz="2400" b="1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t>데이터 모델의 이해</a:t>
            </a:r>
            <a:endParaRPr kumimoji="0" lang="ko-KR" altLang="ko-KR" sz="2400" b="1">
              <a:solidFill>
                <a:srgbClr val="387C2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96" name="Group 45"/>
          <p:cNvGrpSpPr>
            <a:grpSpLocks/>
          </p:cNvGrpSpPr>
          <p:nvPr/>
        </p:nvGrpSpPr>
        <p:grpSpPr bwMode="auto">
          <a:xfrm>
            <a:off x="1763713" y="1382713"/>
            <a:ext cx="900112" cy="900112"/>
            <a:chOff x="815" y="1597"/>
            <a:chExt cx="296" cy="296"/>
          </a:xfrm>
        </p:grpSpPr>
        <p:sp>
          <p:nvSpPr>
            <p:cNvPr id="8199" name="Oval 43"/>
            <p:cNvSpPr>
              <a:spLocks noChangeArrowheads="1"/>
            </p:cNvSpPr>
            <p:nvPr/>
          </p:nvSpPr>
          <p:spPr bwMode="gray">
            <a:xfrm>
              <a:off x="815" y="1597"/>
              <a:ext cx="296" cy="296"/>
            </a:xfrm>
            <a:prstGeom prst="ellipse">
              <a:avLst/>
            </a:prstGeom>
            <a:gradFill rotWithShape="1">
              <a:gsLst>
                <a:gs pos="0">
                  <a:srgbClr val="387C2B"/>
                </a:gs>
                <a:gs pos="100000">
                  <a:srgbClr val="A0CF67">
                    <a:alpha val="18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kumimoji="0" lang="ko-KR" altLang="en-US" sz="4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200" name="Oval 44"/>
            <p:cNvSpPr>
              <a:spLocks noChangeArrowheads="1"/>
            </p:cNvSpPr>
            <p:nvPr/>
          </p:nvSpPr>
          <p:spPr bwMode="gray">
            <a:xfrm>
              <a:off x="834" y="1616"/>
              <a:ext cx="259" cy="259"/>
            </a:xfrm>
            <a:prstGeom prst="ellipse">
              <a:avLst/>
            </a:prstGeom>
            <a:gradFill rotWithShape="1">
              <a:gsLst>
                <a:gs pos="0">
                  <a:srgbClr val="A0CF67"/>
                </a:gs>
                <a:gs pos="100000">
                  <a:srgbClr val="387C2B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kumimoji="0" lang="en-US" altLang="ko-KR" sz="2800" b="1">
                  <a:solidFill>
                    <a:srgbClr val="F8F8F8"/>
                  </a:solidFill>
                  <a:latin typeface="맑은 고딕" pitchFamily="50" charset="-127"/>
                  <a:ea typeface="맑은 고딕" pitchFamily="50" charset="-127"/>
                </a:rPr>
                <a:t>Ⅰ</a:t>
              </a:r>
              <a:endParaRPr kumimoji="0" lang="ko-KR" altLang="en-US" sz="28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197" name="Rectangle 159"/>
          <p:cNvSpPr txBox="1">
            <a:spLocks noChangeArrowheads="1"/>
          </p:cNvSpPr>
          <p:nvPr/>
        </p:nvSpPr>
        <p:spPr bwMode="auto">
          <a:xfrm>
            <a:off x="2606675" y="2205038"/>
            <a:ext cx="47688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None/>
            </a:pPr>
            <a:endParaRPr kumimoji="0" lang="en-US" altLang="ko-KR" sz="140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98" name="Rectangle 159"/>
          <p:cNvSpPr txBox="1">
            <a:spLocks noChangeArrowheads="1"/>
          </p:cNvSpPr>
          <p:nvPr/>
        </p:nvSpPr>
        <p:spPr bwMode="auto">
          <a:xfrm>
            <a:off x="2836863" y="2420938"/>
            <a:ext cx="3751262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6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kumimoji="0" lang="en-US" altLang="ko-KR" sz="16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6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모델링 개요</a:t>
            </a:r>
            <a:endParaRPr kumimoji="0" lang="en-US" altLang="ko-KR" sz="1600" dirty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20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600" u="sng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데이터 모델의 </a:t>
            </a:r>
            <a:r>
              <a:rPr kumimoji="0" lang="ko-KR" altLang="en-US" sz="1600" u="sng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구성 요소</a:t>
            </a:r>
            <a:endParaRPr kumimoji="0" lang="en-US" altLang="ko-KR" sz="1600" u="sng" dirty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20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6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데이터 모델의 표기법</a:t>
            </a:r>
            <a:endParaRPr kumimoji="0" lang="en-US" altLang="ko-KR" sz="1600" dirty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모델의 구성 요소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44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5"/>
          <p:cNvSpPr txBox="1">
            <a:spLocks noChangeArrowheads="1"/>
          </p:cNvSpPr>
          <p:nvPr/>
        </p:nvSpPr>
        <p:spPr bwMode="auto">
          <a:xfrm>
            <a:off x="107504" y="836712"/>
            <a:ext cx="8713788" cy="570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274">
                    <a:alpha val="6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85750" indent="-285750"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관계형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데이터베이스 모델링의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3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요소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842" y="4725144"/>
            <a:ext cx="6940550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0" name="Group 9"/>
          <p:cNvGrpSpPr>
            <a:grpSpLocks/>
          </p:cNvGrpSpPr>
          <p:nvPr/>
        </p:nvGrpSpPr>
        <p:grpSpPr bwMode="auto">
          <a:xfrm>
            <a:off x="635720" y="1844824"/>
            <a:ext cx="2424112" cy="2341562"/>
            <a:chOff x="2163" y="730"/>
            <a:chExt cx="1527" cy="1475"/>
          </a:xfrm>
        </p:grpSpPr>
        <p:grpSp>
          <p:nvGrpSpPr>
            <p:cNvPr id="9224" name="Group 10"/>
            <p:cNvGrpSpPr>
              <a:grpSpLocks/>
            </p:cNvGrpSpPr>
            <p:nvPr/>
          </p:nvGrpSpPr>
          <p:grpSpPr bwMode="auto">
            <a:xfrm>
              <a:off x="2163" y="730"/>
              <a:ext cx="1527" cy="1475"/>
              <a:chOff x="2163" y="805"/>
              <a:chExt cx="1527" cy="1475"/>
            </a:xfrm>
          </p:grpSpPr>
          <p:sp>
            <p:nvSpPr>
              <p:cNvPr id="9228" name="Oval 11"/>
              <p:cNvSpPr>
                <a:spLocks noChangeArrowheads="1"/>
              </p:cNvSpPr>
              <p:nvPr/>
            </p:nvSpPr>
            <p:spPr bwMode="auto">
              <a:xfrm>
                <a:off x="2163" y="1373"/>
                <a:ext cx="907" cy="90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algn="ctr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algn="ctr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algn="ctr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algn="ctr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9229" name="Oval 12"/>
              <p:cNvSpPr>
                <a:spLocks noChangeArrowheads="1"/>
              </p:cNvSpPr>
              <p:nvPr/>
            </p:nvSpPr>
            <p:spPr bwMode="auto">
              <a:xfrm>
                <a:off x="2783" y="1373"/>
                <a:ext cx="907" cy="90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algn="ctr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algn="ctr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algn="ctr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algn="ctr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9230" name="Oval 13"/>
              <p:cNvSpPr>
                <a:spLocks noChangeArrowheads="1"/>
              </p:cNvSpPr>
              <p:nvPr/>
            </p:nvSpPr>
            <p:spPr bwMode="auto">
              <a:xfrm>
                <a:off x="2473" y="805"/>
                <a:ext cx="907" cy="90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algn="ctr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algn="ctr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algn="ctr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algn="ctr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9225" name="Rectangle 14"/>
            <p:cNvSpPr>
              <a:spLocks noChangeArrowheads="1"/>
            </p:cNvSpPr>
            <p:nvPr/>
          </p:nvSpPr>
          <p:spPr bwMode="auto">
            <a:xfrm>
              <a:off x="2699" y="1004"/>
              <a:ext cx="5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hangingPunct="1">
                <a:spcBef>
                  <a:spcPct val="30000"/>
                </a:spcBef>
              </a:pPr>
              <a:r>
                <a:rPr lang="ko-KR" altLang="en-US" sz="1600" b="1" dirty="0" smtClean="0">
                  <a:latin typeface="맑은 고딕" pitchFamily="50" charset="-127"/>
                  <a:ea typeface="맑은 고딕" pitchFamily="50" charset="-127"/>
                </a:rPr>
                <a:t>엔터티</a:t>
              </a:r>
              <a:endParaRPr lang="ko-KR" altLang="en-US" sz="16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226" name="Rectangle 15"/>
            <p:cNvSpPr>
              <a:spLocks noChangeArrowheads="1"/>
            </p:cNvSpPr>
            <p:nvPr/>
          </p:nvSpPr>
          <p:spPr bwMode="auto">
            <a:xfrm>
              <a:off x="2254" y="1675"/>
              <a:ext cx="37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hangingPunct="1">
                <a:spcBef>
                  <a:spcPct val="30000"/>
                </a:spcBef>
              </a:pPr>
              <a:r>
                <a:rPr lang="ko-KR" altLang="en-US" sz="1600" b="1">
                  <a:latin typeface="맑은 고딕" pitchFamily="50" charset="-127"/>
                  <a:ea typeface="맑은 고딕" pitchFamily="50" charset="-127"/>
                </a:rPr>
                <a:t>관계</a:t>
              </a:r>
            </a:p>
          </p:txBody>
        </p:sp>
        <p:sp>
          <p:nvSpPr>
            <p:cNvPr id="9227" name="Rectangle 16"/>
            <p:cNvSpPr>
              <a:spLocks noChangeArrowheads="1"/>
            </p:cNvSpPr>
            <p:nvPr/>
          </p:nvSpPr>
          <p:spPr bwMode="auto">
            <a:xfrm>
              <a:off x="3048" y="1675"/>
              <a:ext cx="37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hangingPunct="1">
                <a:spcBef>
                  <a:spcPct val="30000"/>
                </a:spcBef>
              </a:pPr>
              <a:r>
                <a:rPr lang="ko-KR" altLang="en-US" sz="1600" b="1">
                  <a:latin typeface="맑은 고딕" pitchFamily="50" charset="-127"/>
                  <a:ea typeface="맑은 고딕" pitchFamily="50" charset="-127"/>
                </a:rPr>
                <a:t>속성</a:t>
              </a:r>
            </a:p>
          </p:txBody>
        </p:sp>
      </p:grpSp>
      <p:sp>
        <p:nvSpPr>
          <p:cNvPr id="9222" name="제목 1"/>
          <p:cNvSpPr>
            <a:spLocks/>
          </p:cNvSpPr>
          <p:nvPr/>
        </p:nvSpPr>
        <p:spPr bwMode="auto">
          <a:xfrm>
            <a:off x="265113" y="214313"/>
            <a:ext cx="589121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데이터 모델의 구성요소</a:t>
            </a:r>
            <a:endParaRPr lang="ko-KR" altLang="en-US" sz="2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내용 개체 틀 25"/>
          <p:cNvSpPr txBox="1">
            <a:spLocks/>
          </p:cNvSpPr>
          <p:nvPr/>
        </p:nvSpPr>
        <p:spPr bwMode="auto">
          <a:xfrm>
            <a:off x="2983155" y="1484784"/>
            <a:ext cx="5909325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 latinLnBrk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 latinLnBrk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 latinLnBrk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 latinLnBrk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업무가 다루는 사물</a:t>
            </a:r>
            <a:r>
              <a:rPr lang="en-US" altLang="ko-KR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대상</a:t>
            </a:r>
            <a:r>
              <a:rPr lang="en-US" altLang="ko-KR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(The things with which the business deals)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업무가 다루는 사물</a:t>
            </a:r>
            <a:r>
              <a:rPr lang="en-US" altLang="ko-KR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대상</a:t>
            </a:r>
            <a:r>
              <a:rPr lang="en-US" altLang="ko-KR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들 사이에 존재하는 연관 </a:t>
            </a:r>
            <a:br>
              <a:rPr lang="ko-KR" altLang="en-US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(The associations which may exist between those things)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사물</a:t>
            </a:r>
            <a:r>
              <a:rPr lang="en-US" altLang="ko-KR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대상</a:t>
            </a:r>
            <a:r>
              <a:rPr lang="en-US" altLang="ko-KR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가지고 있는 상세한 특성 </a:t>
            </a:r>
            <a:br>
              <a:rPr lang="ko-KR" altLang="en-US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(The detailed characteristics each thing may possess)</a:t>
            </a:r>
          </a:p>
          <a:p>
            <a:pPr algn="l">
              <a:lnSpc>
                <a:spcPct val="150000"/>
              </a:lnSpc>
            </a:pP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모델의 구성 요소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383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/>
          <p:cNvSpPr txBox="1">
            <a:spLocks noChangeArrowheads="1"/>
          </p:cNvSpPr>
          <p:nvPr/>
        </p:nvSpPr>
        <p:spPr bwMode="auto">
          <a:xfrm>
            <a:off x="179388" y="960438"/>
            <a:ext cx="8713787" cy="570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274">
                    <a:alpha val="6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엔터티란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무엇인가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250825" y="4056063"/>
            <a:ext cx="8642350" cy="246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latinLnBrk="0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실체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(Entity)</a:t>
            </a:r>
          </a:p>
          <a:p>
            <a:pPr lvl="1" algn="l" eaLnBrk="1" latinLnBrk="0" hangingPunct="1">
              <a:spcBef>
                <a:spcPct val="50000"/>
              </a:spcBef>
              <a:buFontTx/>
              <a:buChar char="•"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학자별 실체의 정의로 쉽게 알아보기</a:t>
            </a:r>
          </a:p>
          <a:p>
            <a:pPr lvl="2" algn="l" eaLnBrk="1" latinLnBrk="0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Peter Chen :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유일하게 식별될 수 있는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사물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1976)</a:t>
            </a:r>
          </a:p>
          <a:p>
            <a:pPr lvl="2" algn="l" eaLnBrk="1" latinLnBrk="0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C.J.Date :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데이터베이스 내에 나타내는 구별할 수 있는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객체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1986)</a:t>
            </a:r>
          </a:p>
          <a:p>
            <a:pPr lvl="2" algn="l" eaLnBrk="1" latinLnBrk="0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Thomas Bruce :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정보로 관리되어야 하는 식별 가능한</a:t>
            </a:r>
          </a:p>
          <a:p>
            <a:pPr lvl="2" algn="l" eaLnBrk="1" latinLnBrk="0" hangingPunct="1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                      사람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장소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사물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사건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개념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(1992)</a:t>
            </a:r>
          </a:p>
        </p:txBody>
      </p:sp>
      <p:grpSp>
        <p:nvGrpSpPr>
          <p:cNvPr id="10244" name="Group 7"/>
          <p:cNvGrpSpPr>
            <a:grpSpLocks/>
          </p:cNvGrpSpPr>
          <p:nvPr/>
        </p:nvGrpSpPr>
        <p:grpSpPr bwMode="auto">
          <a:xfrm>
            <a:off x="942975" y="1679575"/>
            <a:ext cx="7226300" cy="2108200"/>
            <a:chOff x="385" y="847"/>
            <a:chExt cx="4552" cy="1328"/>
          </a:xfrm>
        </p:grpSpPr>
        <p:pic>
          <p:nvPicPr>
            <p:cNvPr id="10248" name="Picture 8" descr="j041623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847"/>
              <a:ext cx="635" cy="1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9" name="Picture 9" descr="j0417984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" y="1083"/>
              <a:ext cx="911" cy="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0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6" y="867"/>
              <a:ext cx="889" cy="10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51" name="Picture 11" descr="j0418674[1]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" y="901"/>
              <a:ext cx="1014" cy="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2" name="Rectangle 12"/>
            <p:cNvSpPr>
              <a:spLocks noChangeArrowheads="1"/>
            </p:cNvSpPr>
            <p:nvPr/>
          </p:nvSpPr>
          <p:spPr bwMode="auto">
            <a:xfrm>
              <a:off x="543" y="1962"/>
              <a:ext cx="37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hangingPunct="1">
                <a:spcBef>
                  <a:spcPct val="30000"/>
                </a:spcBef>
              </a:pPr>
              <a:r>
                <a:rPr lang="ko-KR" altLang="en-US" sz="1600" b="1">
                  <a:latin typeface="맑은 고딕" pitchFamily="50" charset="-127"/>
                  <a:ea typeface="맑은 고딕" pitchFamily="50" charset="-127"/>
                </a:rPr>
                <a:t>사람</a:t>
              </a:r>
            </a:p>
          </p:txBody>
        </p:sp>
        <p:sp>
          <p:nvSpPr>
            <p:cNvPr id="10253" name="Rectangle 13"/>
            <p:cNvSpPr>
              <a:spLocks noChangeArrowheads="1"/>
            </p:cNvSpPr>
            <p:nvPr/>
          </p:nvSpPr>
          <p:spPr bwMode="auto">
            <a:xfrm>
              <a:off x="1752" y="1962"/>
              <a:ext cx="5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hangingPunct="1">
                <a:spcBef>
                  <a:spcPct val="30000"/>
                </a:spcBef>
              </a:pPr>
              <a:r>
                <a:rPr lang="ko-KR" altLang="en-US" sz="1600" b="1">
                  <a:latin typeface="맑은 고딕" pitchFamily="50" charset="-127"/>
                  <a:ea typeface="맑은 고딕" pitchFamily="50" charset="-127"/>
                </a:rPr>
                <a:t>자동차</a:t>
              </a:r>
            </a:p>
          </p:txBody>
        </p:sp>
        <p:sp>
          <p:nvSpPr>
            <p:cNvPr id="10254" name="Rectangle 14"/>
            <p:cNvSpPr>
              <a:spLocks noChangeArrowheads="1"/>
            </p:cNvSpPr>
            <p:nvPr/>
          </p:nvSpPr>
          <p:spPr bwMode="auto">
            <a:xfrm>
              <a:off x="3062" y="1962"/>
              <a:ext cx="37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hangingPunct="1">
                <a:spcBef>
                  <a:spcPct val="30000"/>
                </a:spcBef>
              </a:pPr>
              <a:r>
                <a:rPr lang="ko-KR" altLang="en-US" sz="1600" b="1">
                  <a:latin typeface="맑은 고딕" pitchFamily="50" charset="-127"/>
                  <a:ea typeface="맑은 고딕" pitchFamily="50" charset="-127"/>
                </a:rPr>
                <a:t>계약</a:t>
              </a:r>
            </a:p>
          </p:txBody>
        </p:sp>
        <p:sp>
          <p:nvSpPr>
            <p:cNvPr id="10255" name="Rectangle 15"/>
            <p:cNvSpPr>
              <a:spLocks noChangeArrowheads="1"/>
            </p:cNvSpPr>
            <p:nvPr/>
          </p:nvSpPr>
          <p:spPr bwMode="auto">
            <a:xfrm>
              <a:off x="4271" y="1962"/>
              <a:ext cx="37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hangingPunct="1">
                <a:spcBef>
                  <a:spcPct val="30000"/>
                </a:spcBef>
              </a:pPr>
              <a:r>
                <a:rPr lang="ko-KR" altLang="en-US" sz="1600" b="1">
                  <a:latin typeface="맑은 고딕" pitchFamily="50" charset="-127"/>
                  <a:ea typeface="맑은 고딕" pitchFamily="50" charset="-127"/>
                </a:rPr>
                <a:t>주문</a:t>
              </a:r>
            </a:p>
          </p:txBody>
        </p:sp>
      </p:grpSp>
      <p:sp>
        <p:nvSpPr>
          <p:cNvPr id="10245" name="제목 1"/>
          <p:cNvSpPr>
            <a:spLocks noGrp="1"/>
          </p:cNvSpPr>
          <p:nvPr>
            <p:ph type="ctrTitle"/>
          </p:nvPr>
        </p:nvSpPr>
        <p:spPr>
          <a:xfrm>
            <a:off x="685800" y="2325688"/>
            <a:ext cx="7772400" cy="1470025"/>
          </a:xfrm>
        </p:spPr>
        <p:txBody>
          <a:bodyPr/>
          <a:lstStyle/>
          <a:p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46" name="제목 1"/>
          <p:cNvSpPr>
            <a:spLocks/>
          </p:cNvSpPr>
          <p:nvPr/>
        </p:nvSpPr>
        <p:spPr bwMode="auto">
          <a:xfrm>
            <a:off x="265113" y="214313"/>
            <a:ext cx="589121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엔터티</a:t>
            </a:r>
            <a:endParaRPr lang="ko-KR" altLang="en-US" sz="2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모델의 구성 요소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0081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4"/>
          <p:cNvSpPr txBox="1">
            <a:spLocks noChangeArrowheads="1"/>
          </p:cNvSpPr>
          <p:nvPr/>
        </p:nvSpPr>
        <p:spPr bwMode="auto">
          <a:xfrm>
            <a:off x="179388" y="960438"/>
            <a:ext cx="8713787" cy="570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274">
                    <a:alpha val="6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관계란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무엇인가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67" name="Rectangle 6"/>
          <p:cNvSpPr>
            <a:spLocks noChangeArrowheads="1"/>
          </p:cNvSpPr>
          <p:nvPr/>
        </p:nvSpPr>
        <p:spPr bwMode="auto">
          <a:xfrm>
            <a:off x="250825" y="5641975"/>
            <a:ext cx="8642350" cy="81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latinLnBrk="0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>
                <a:latin typeface="맑은 고딕" pitchFamily="50" charset="-127"/>
                <a:ea typeface="맑은 고딕" pitchFamily="50" charset="-127"/>
              </a:rPr>
              <a:t>관계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(Relationship)</a:t>
            </a:r>
          </a:p>
          <a:p>
            <a:pPr lvl="1" algn="l" eaLnBrk="1" latinLnBrk="0" hangingPunct="1">
              <a:spcBef>
                <a:spcPct val="50000"/>
              </a:spcBef>
              <a:buFontTx/>
              <a:buChar char="•"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>
                <a:latin typeface="맑은 고딕" pitchFamily="50" charset="-127"/>
                <a:ea typeface="맑은 고딕" pitchFamily="50" charset="-127"/>
              </a:rPr>
              <a:t>개 이상의 개체를 연결한 집단화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(aggregation)</a:t>
            </a:r>
            <a:r>
              <a:rPr lang="ko-KR" altLang="en-US" sz="1600">
                <a:latin typeface="맑은 고딕" pitchFamily="50" charset="-127"/>
                <a:ea typeface="맑은 고딕" pitchFamily="50" charset="-127"/>
              </a:rPr>
              <a:t>로 이루어짐</a:t>
            </a:r>
          </a:p>
        </p:txBody>
      </p:sp>
      <p:sp>
        <p:nvSpPr>
          <p:cNvPr id="11268" name="Rectangle 7"/>
          <p:cNvSpPr>
            <a:spLocks noChangeArrowheads="1"/>
          </p:cNvSpPr>
          <p:nvPr/>
        </p:nvSpPr>
        <p:spPr bwMode="auto">
          <a:xfrm>
            <a:off x="1128713" y="3903663"/>
            <a:ext cx="5937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결혼</a:t>
            </a:r>
          </a:p>
        </p:txBody>
      </p:sp>
      <p:sp>
        <p:nvSpPr>
          <p:cNvPr id="11269" name="Rectangle 8"/>
          <p:cNvSpPr>
            <a:spLocks noChangeArrowheads="1"/>
          </p:cNvSpPr>
          <p:nvPr/>
        </p:nvSpPr>
        <p:spPr bwMode="auto">
          <a:xfrm>
            <a:off x="7327900" y="3903663"/>
            <a:ext cx="5937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주문</a:t>
            </a:r>
          </a:p>
        </p:txBody>
      </p:sp>
      <p:sp>
        <p:nvSpPr>
          <p:cNvPr id="11270" name="Rectangle 9"/>
          <p:cNvSpPr>
            <a:spLocks noChangeArrowheads="1"/>
          </p:cNvSpPr>
          <p:nvPr/>
        </p:nvSpPr>
        <p:spPr bwMode="auto">
          <a:xfrm>
            <a:off x="4262438" y="3903663"/>
            <a:ext cx="5937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계좌</a:t>
            </a:r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250825" y="4454525"/>
            <a:ext cx="8642350" cy="97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결혼의 관계 내용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성인 남자와 여자간에 가족을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이루게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되는 것을 결혼이라 함</a:t>
            </a:r>
          </a:p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계좌의 관계 내용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은행의 고객과 은행에서 제공되는 상품 간에 발생된 관계를 계좌라 함</a:t>
            </a:r>
          </a:p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주문의 관계 내용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고객과 고객이 구매한 물품간에 발생된 관계를 주문이라 함</a:t>
            </a:r>
          </a:p>
        </p:txBody>
      </p:sp>
      <p:grpSp>
        <p:nvGrpSpPr>
          <p:cNvPr id="11272" name="Group 11"/>
          <p:cNvGrpSpPr>
            <a:grpSpLocks/>
          </p:cNvGrpSpPr>
          <p:nvPr/>
        </p:nvGrpSpPr>
        <p:grpSpPr bwMode="auto">
          <a:xfrm>
            <a:off x="511175" y="1682750"/>
            <a:ext cx="8102600" cy="2105025"/>
            <a:chOff x="351" y="845"/>
            <a:chExt cx="5104" cy="1326"/>
          </a:xfrm>
        </p:grpSpPr>
        <p:pic>
          <p:nvPicPr>
            <p:cNvPr id="11276" name="Picture 12" descr="j0416264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1070"/>
              <a:ext cx="1118" cy="1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277" name="Group 13"/>
            <p:cNvGrpSpPr>
              <a:grpSpLocks/>
            </p:cNvGrpSpPr>
            <p:nvPr/>
          </p:nvGrpSpPr>
          <p:grpSpPr bwMode="auto">
            <a:xfrm>
              <a:off x="4150" y="845"/>
              <a:ext cx="1305" cy="1326"/>
              <a:chOff x="4014" y="1148"/>
              <a:chExt cx="1305" cy="1326"/>
            </a:xfrm>
          </p:grpSpPr>
          <p:pic>
            <p:nvPicPr>
              <p:cNvPr id="11279" name="Picture 14" descr="j0418344[1]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4" y="1148"/>
                <a:ext cx="1003" cy="1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80" name="Picture 15" descr="j0418966[1]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6" y="1845"/>
                <a:ext cx="443" cy="6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1278" name="Picture 16" descr="bd09245_[1]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7" y="1139"/>
              <a:ext cx="1125" cy="1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273" name="제목 1"/>
          <p:cNvSpPr>
            <a:spLocks noGrp="1"/>
          </p:cNvSpPr>
          <p:nvPr>
            <p:ph type="ctrTitle"/>
          </p:nvPr>
        </p:nvSpPr>
        <p:spPr>
          <a:xfrm>
            <a:off x="685800" y="2471738"/>
            <a:ext cx="7772400" cy="1470025"/>
          </a:xfrm>
        </p:spPr>
        <p:txBody>
          <a:bodyPr/>
          <a:lstStyle/>
          <a:p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74" name="제목 1"/>
          <p:cNvSpPr>
            <a:spLocks/>
          </p:cNvSpPr>
          <p:nvPr/>
        </p:nvSpPr>
        <p:spPr bwMode="auto">
          <a:xfrm>
            <a:off x="265113" y="214313"/>
            <a:ext cx="589121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lang="ko-KR" altLang="en-US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관계</a:t>
            </a:r>
          </a:p>
        </p:txBody>
      </p:sp>
      <p:sp>
        <p:nvSpPr>
          <p:cNvPr id="17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모델의 구성 요소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061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4"/>
          <p:cNvSpPr txBox="1">
            <a:spLocks noChangeArrowheads="1"/>
          </p:cNvSpPr>
          <p:nvPr/>
        </p:nvSpPr>
        <p:spPr bwMode="auto">
          <a:xfrm>
            <a:off x="179388" y="960438"/>
            <a:ext cx="8713787" cy="570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274">
                    <a:alpha val="6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어트리뷰트란 무엇인가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91" name="Rectangle 6"/>
          <p:cNvSpPr>
            <a:spLocks noChangeArrowheads="1"/>
          </p:cNvSpPr>
          <p:nvPr/>
        </p:nvSpPr>
        <p:spPr bwMode="auto">
          <a:xfrm>
            <a:off x="250825" y="5621338"/>
            <a:ext cx="8642350" cy="81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latinLnBrk="0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>
                <a:latin typeface="맑은 고딕" pitchFamily="50" charset="-127"/>
                <a:ea typeface="맑은 고딕" pitchFamily="50" charset="-127"/>
              </a:rPr>
              <a:t>속성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(Attribute)</a:t>
            </a:r>
          </a:p>
          <a:p>
            <a:pPr lvl="1" algn="l" eaLnBrk="1" latinLnBrk="0" hangingPunct="1">
              <a:spcBef>
                <a:spcPct val="50000"/>
              </a:spcBef>
              <a:buFontTx/>
              <a:buChar char="•"/>
            </a:pPr>
            <a:r>
              <a:rPr lang="ko-KR" altLang="en-US" sz="1600">
                <a:latin typeface="맑은 고딕" pitchFamily="50" charset="-127"/>
                <a:ea typeface="맑은 고딕" pitchFamily="50" charset="-127"/>
              </a:rPr>
              <a:t>속성은 개체 또는 관계의 기초적인 성질을 나타냄</a:t>
            </a:r>
          </a:p>
        </p:txBody>
      </p:sp>
      <p:pic>
        <p:nvPicPr>
          <p:cNvPr id="12292" name="Picture 7" descr="j041623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827213"/>
            <a:ext cx="1008063" cy="171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8" descr="j0417984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2201863"/>
            <a:ext cx="1446212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Rectangle 9"/>
          <p:cNvSpPr>
            <a:spLocks noChangeArrowheads="1"/>
          </p:cNvSpPr>
          <p:nvPr/>
        </p:nvSpPr>
        <p:spPr bwMode="auto">
          <a:xfrm>
            <a:off x="1193800" y="3597275"/>
            <a:ext cx="5953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spcBef>
                <a:spcPct val="30000"/>
              </a:spcBef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사람</a:t>
            </a:r>
          </a:p>
        </p:txBody>
      </p:sp>
      <p:sp>
        <p:nvSpPr>
          <p:cNvPr id="12295" name="Rectangle 10"/>
          <p:cNvSpPr>
            <a:spLocks noChangeArrowheads="1"/>
          </p:cNvSpPr>
          <p:nvPr/>
        </p:nvSpPr>
        <p:spPr bwMode="auto">
          <a:xfrm>
            <a:off x="5727700" y="3597275"/>
            <a:ext cx="8001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spcBef>
                <a:spcPct val="30000"/>
              </a:spcBef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자동차</a:t>
            </a:r>
          </a:p>
        </p:txBody>
      </p:sp>
      <p:sp>
        <p:nvSpPr>
          <p:cNvPr id="12296" name="Rectangle 11"/>
          <p:cNvSpPr>
            <a:spLocks noChangeArrowheads="1"/>
          </p:cNvSpPr>
          <p:nvPr/>
        </p:nvSpPr>
        <p:spPr bwMode="auto">
          <a:xfrm>
            <a:off x="2336800" y="1824038"/>
            <a:ext cx="1874838" cy="351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이름</a:t>
            </a:r>
          </a:p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 생년월일</a:t>
            </a:r>
          </a:p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 집주소</a:t>
            </a:r>
          </a:p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 회사주소</a:t>
            </a:r>
          </a:p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 집 전화번호</a:t>
            </a:r>
          </a:p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 회사 전화번호</a:t>
            </a:r>
          </a:p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 핸드폰 번호</a:t>
            </a:r>
          </a:p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 성별</a:t>
            </a:r>
          </a:p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 나이</a:t>
            </a:r>
          </a:p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 가족</a:t>
            </a:r>
          </a:p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……</a:t>
            </a:r>
          </a:p>
        </p:txBody>
      </p:sp>
      <p:sp>
        <p:nvSpPr>
          <p:cNvPr id="12297" name="Rectangle 12"/>
          <p:cNvSpPr>
            <a:spLocks noChangeArrowheads="1"/>
          </p:cNvSpPr>
          <p:nvPr/>
        </p:nvSpPr>
        <p:spPr bwMode="auto">
          <a:xfrm>
            <a:off x="6873875" y="1824038"/>
            <a:ext cx="1874838" cy="351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모델명</a:t>
            </a:r>
          </a:p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 생산년월일</a:t>
            </a:r>
          </a:p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 배기량</a:t>
            </a:r>
          </a:p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 생산회사</a:t>
            </a:r>
          </a:p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 색상</a:t>
            </a:r>
          </a:p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 적재용량</a:t>
            </a:r>
          </a:p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 차종</a:t>
            </a:r>
          </a:p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 사용연료</a:t>
            </a:r>
          </a:p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 가격</a:t>
            </a:r>
          </a:p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 탑승인원</a:t>
            </a:r>
          </a:p>
          <a:p>
            <a:pPr algn="l" eaLnBrk="1" hangingPunct="1">
              <a:spcBef>
                <a:spcPct val="30000"/>
              </a:spcBef>
              <a:buFontTx/>
              <a:buChar char="•"/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……</a:t>
            </a:r>
          </a:p>
        </p:txBody>
      </p:sp>
      <p:sp>
        <p:nvSpPr>
          <p:cNvPr id="12298" name="제목 1"/>
          <p:cNvSpPr>
            <a:spLocks/>
          </p:cNvSpPr>
          <p:nvPr/>
        </p:nvSpPr>
        <p:spPr bwMode="auto">
          <a:xfrm>
            <a:off x="265113" y="214313"/>
            <a:ext cx="589121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lang="ko-KR" altLang="en-US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</a:p>
        </p:txBody>
      </p:sp>
      <p:sp>
        <p:nvSpPr>
          <p:cNvPr id="12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모델의 구성 요소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177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8" descr="c099ce30b30cf2815150ca030f7e6bf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547" y="1879302"/>
            <a:ext cx="51435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AutoShape 19"/>
          <p:cNvSpPr>
            <a:spLocks noChangeArrowheads="1"/>
          </p:cNvSpPr>
          <p:nvPr/>
        </p:nvSpPr>
        <p:spPr bwMode="auto">
          <a:xfrm>
            <a:off x="4859660" y="5878215"/>
            <a:ext cx="1008062" cy="539750"/>
          </a:xfrm>
          <a:prstGeom prst="wedgeRoundRectCallout">
            <a:avLst>
              <a:gd name="adj1" fmla="val 53778"/>
              <a:gd name="adj2" fmla="val -177352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600">
                <a:latin typeface="맑은 고딕" pitchFamily="50" charset="-127"/>
                <a:ea typeface="맑은 고딕" pitchFamily="50" charset="-127"/>
              </a:rPr>
              <a:t>고객</a:t>
            </a:r>
          </a:p>
        </p:txBody>
      </p:sp>
      <p:sp>
        <p:nvSpPr>
          <p:cNvPr id="13316" name="AutoShape 20"/>
          <p:cNvSpPr>
            <a:spLocks noChangeArrowheads="1"/>
          </p:cNvSpPr>
          <p:nvPr/>
        </p:nvSpPr>
        <p:spPr bwMode="auto">
          <a:xfrm>
            <a:off x="503560" y="2204740"/>
            <a:ext cx="1008062" cy="539750"/>
          </a:xfrm>
          <a:prstGeom prst="wedgeRoundRectCallout">
            <a:avLst>
              <a:gd name="adj1" fmla="val 149528"/>
              <a:gd name="adj2" fmla="val 146472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600">
                <a:latin typeface="맑은 고딕" pitchFamily="50" charset="-127"/>
                <a:ea typeface="맑은 고딕" pitchFamily="50" charset="-127"/>
              </a:rPr>
              <a:t>직원</a:t>
            </a:r>
          </a:p>
        </p:txBody>
      </p:sp>
      <p:sp>
        <p:nvSpPr>
          <p:cNvPr id="13317" name="AutoShape 21"/>
          <p:cNvSpPr>
            <a:spLocks noChangeArrowheads="1"/>
          </p:cNvSpPr>
          <p:nvPr/>
        </p:nvSpPr>
        <p:spPr bwMode="auto">
          <a:xfrm>
            <a:off x="719460" y="3897015"/>
            <a:ext cx="1008062" cy="539750"/>
          </a:xfrm>
          <a:prstGeom prst="wedgeRoundRectCallout">
            <a:avLst>
              <a:gd name="adj1" fmla="val 253148"/>
              <a:gd name="adj2" fmla="val 81764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무형의 판매상품</a:t>
            </a:r>
          </a:p>
        </p:txBody>
      </p:sp>
      <p:sp>
        <p:nvSpPr>
          <p:cNvPr id="13318" name="AutoShape 22"/>
          <p:cNvSpPr>
            <a:spLocks noChangeArrowheads="1"/>
          </p:cNvSpPr>
          <p:nvPr/>
        </p:nvSpPr>
        <p:spPr bwMode="auto">
          <a:xfrm>
            <a:off x="1259210" y="5770265"/>
            <a:ext cx="1800225" cy="539750"/>
          </a:xfrm>
          <a:prstGeom prst="wedgeRoundRectCallout">
            <a:avLst>
              <a:gd name="adj1" fmla="val 99736"/>
              <a:gd name="adj2" fmla="val -232060"/>
              <a:gd name="adj3" fmla="val 16667"/>
            </a:avLst>
          </a:prstGeom>
          <a:gradFill rotWithShape="1">
            <a:gsLst>
              <a:gs pos="0">
                <a:srgbClr val="B2B2B2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고객과 상품간의</a:t>
            </a:r>
          </a:p>
          <a:p>
            <a:pPr eaLnBrk="1" hangingPunct="1"/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계약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관계</a:t>
            </a:r>
          </a:p>
        </p:txBody>
      </p:sp>
      <p:sp>
        <p:nvSpPr>
          <p:cNvPr id="13319" name="AutoShape 23"/>
          <p:cNvSpPr>
            <a:spLocks noChangeArrowheads="1"/>
          </p:cNvSpPr>
          <p:nvPr/>
        </p:nvSpPr>
        <p:spPr bwMode="auto">
          <a:xfrm>
            <a:off x="7307585" y="4689177"/>
            <a:ext cx="1512887" cy="1908175"/>
          </a:xfrm>
          <a:prstGeom prst="wedgeRoundRectCallout">
            <a:avLst>
              <a:gd name="adj1" fmla="val -118310"/>
              <a:gd name="adj2" fmla="val -5540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고객에 대한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필요 정보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이름</a:t>
            </a:r>
          </a:p>
          <a:p>
            <a:pPr algn="l" eaLnBrk="1" hangingPunct="1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주소</a:t>
            </a:r>
          </a:p>
          <a:p>
            <a:pPr algn="l" eaLnBrk="1" hangingPunct="1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주민번호</a:t>
            </a:r>
          </a:p>
          <a:p>
            <a:pPr algn="l" eaLnBrk="1" hangingPunct="1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…</a:t>
            </a:r>
          </a:p>
        </p:txBody>
      </p:sp>
      <p:sp>
        <p:nvSpPr>
          <p:cNvPr id="13320" name="AutoShape 24"/>
          <p:cNvSpPr>
            <a:spLocks noChangeArrowheads="1"/>
          </p:cNvSpPr>
          <p:nvPr/>
        </p:nvSpPr>
        <p:spPr bwMode="auto">
          <a:xfrm>
            <a:off x="4499297" y="909340"/>
            <a:ext cx="1512888" cy="1908175"/>
          </a:xfrm>
          <a:prstGeom prst="wedgeRoundRectCallout">
            <a:avLst>
              <a:gd name="adj1" fmla="val -133843"/>
              <a:gd name="adj2" fmla="val 4933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직원에 대한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필요 정보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이름</a:t>
            </a:r>
          </a:p>
          <a:p>
            <a:pPr algn="l" eaLnBrk="1" hangingPunct="1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주소</a:t>
            </a:r>
          </a:p>
          <a:p>
            <a:pPr algn="l" eaLnBrk="1" hangingPunct="1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주민번호</a:t>
            </a:r>
          </a:p>
          <a:p>
            <a:pPr algn="l" eaLnBrk="1" hangingPunct="1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…</a:t>
            </a:r>
          </a:p>
        </p:txBody>
      </p:sp>
      <p:sp>
        <p:nvSpPr>
          <p:cNvPr id="13321" name="AutoShape 25"/>
          <p:cNvSpPr>
            <a:spLocks noChangeArrowheads="1"/>
          </p:cNvSpPr>
          <p:nvPr/>
        </p:nvSpPr>
        <p:spPr bwMode="auto">
          <a:xfrm>
            <a:off x="3491235" y="5986165"/>
            <a:ext cx="1008062" cy="539750"/>
          </a:xfrm>
          <a:prstGeom prst="wedgeRoundRectCallout">
            <a:avLst>
              <a:gd name="adj1" fmla="val 7324"/>
              <a:gd name="adj2" fmla="val -215296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600">
                <a:latin typeface="맑은 고딕" pitchFamily="50" charset="-127"/>
                <a:ea typeface="맑은 고딕" pitchFamily="50" charset="-127"/>
              </a:rPr>
              <a:t>책상</a:t>
            </a:r>
          </a:p>
        </p:txBody>
      </p:sp>
      <p:sp>
        <p:nvSpPr>
          <p:cNvPr id="13322" name="AutoShape 26"/>
          <p:cNvSpPr>
            <a:spLocks noChangeArrowheads="1"/>
          </p:cNvSpPr>
          <p:nvPr/>
        </p:nvSpPr>
        <p:spPr bwMode="auto">
          <a:xfrm>
            <a:off x="1943422" y="1196677"/>
            <a:ext cx="1008063" cy="539750"/>
          </a:xfrm>
          <a:prstGeom prst="wedgeRoundRectCallout">
            <a:avLst>
              <a:gd name="adj1" fmla="val 113778"/>
              <a:gd name="adj2" fmla="val 288528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600">
                <a:latin typeface="맑은 고딕" pitchFamily="50" charset="-127"/>
                <a:ea typeface="맑은 고딕" pitchFamily="50" charset="-127"/>
              </a:rPr>
              <a:t>에어콘</a:t>
            </a:r>
          </a:p>
        </p:txBody>
      </p:sp>
      <p:sp>
        <p:nvSpPr>
          <p:cNvPr id="13323" name="제목 1"/>
          <p:cNvSpPr>
            <a:spLocks/>
          </p:cNvSpPr>
          <p:nvPr/>
        </p:nvSpPr>
        <p:spPr bwMode="auto">
          <a:xfrm>
            <a:off x="265113" y="214313"/>
            <a:ext cx="589121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lang="ko-KR" altLang="en-US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모델링의 </a:t>
            </a:r>
            <a:r>
              <a:rPr lang="en-US" altLang="ko-KR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요소 실제</a:t>
            </a:r>
          </a:p>
        </p:txBody>
      </p:sp>
      <p:sp>
        <p:nvSpPr>
          <p:cNvPr id="13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모델의 구성요소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AutoShape 26"/>
          <p:cNvSpPr>
            <a:spLocks noChangeArrowheads="1"/>
          </p:cNvSpPr>
          <p:nvPr/>
        </p:nvSpPr>
        <p:spPr bwMode="auto">
          <a:xfrm>
            <a:off x="7812409" y="1664990"/>
            <a:ext cx="1008063" cy="539750"/>
          </a:xfrm>
          <a:prstGeom prst="wedgeRoundRectCallout">
            <a:avLst>
              <a:gd name="adj1" fmla="val 15220"/>
              <a:gd name="adj2" fmla="val 29523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엔터티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AutoShape 26"/>
          <p:cNvSpPr>
            <a:spLocks noChangeArrowheads="1"/>
          </p:cNvSpPr>
          <p:nvPr/>
        </p:nvSpPr>
        <p:spPr bwMode="auto">
          <a:xfrm>
            <a:off x="7812408" y="2348880"/>
            <a:ext cx="1008063" cy="539750"/>
          </a:xfrm>
          <a:prstGeom prst="wedgeRoundRectCallout">
            <a:avLst>
              <a:gd name="adj1" fmla="val 15220"/>
              <a:gd name="adj2" fmla="val 2952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AutoShape 26"/>
          <p:cNvSpPr>
            <a:spLocks noChangeArrowheads="1"/>
          </p:cNvSpPr>
          <p:nvPr/>
        </p:nvSpPr>
        <p:spPr bwMode="auto">
          <a:xfrm>
            <a:off x="7812409" y="3068960"/>
            <a:ext cx="1008063" cy="539750"/>
          </a:xfrm>
          <a:prstGeom prst="wedgeRoundRectCallout">
            <a:avLst>
              <a:gd name="adj1" fmla="val 15220"/>
              <a:gd name="adj2" fmla="val 29523"/>
              <a:gd name="adj3" fmla="val 16667"/>
            </a:avLst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관계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299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168525" y="2060575"/>
            <a:ext cx="36513" cy="360045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50000">
                <a:srgbClr val="95B850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38100" algn="ctr">
            <a:noFill/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latin typeface="굴림" charset="-127"/>
              <a:ea typeface="굴림" charset="-127"/>
            </a:endParaRPr>
          </a:p>
        </p:txBody>
      </p:sp>
      <p:sp>
        <p:nvSpPr>
          <p:cNvPr id="8195" name="Rectangle 63"/>
          <p:cNvSpPr>
            <a:spLocks noChangeArrowheads="1"/>
          </p:cNvSpPr>
          <p:nvPr/>
        </p:nvSpPr>
        <p:spPr bwMode="auto">
          <a:xfrm>
            <a:off x="2266950" y="1535113"/>
            <a:ext cx="5400675" cy="6032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6E6E6"/>
              </a:gs>
              <a:gs pos="100000">
                <a:srgbClr val="D1D1D1"/>
              </a:gs>
            </a:gsLst>
            <a:lin ang="5400000" scaled="1"/>
          </a:gradFill>
          <a:ln>
            <a:noFill/>
          </a:ln>
          <a:effectLst>
            <a:outerShdw dist="17961" dir="18900000" algn="ctr" rotWithShape="0">
              <a:srgbClr val="C0C0C0"/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3629" tIns="45696" rIns="91390" bIns="45696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kumimoji="0" lang="ko-KR" altLang="en-US" sz="2400" b="1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t>데이터 모델의 이해</a:t>
            </a:r>
            <a:endParaRPr kumimoji="0" lang="ko-KR" altLang="ko-KR" sz="2400" b="1">
              <a:solidFill>
                <a:srgbClr val="387C2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96" name="Group 45"/>
          <p:cNvGrpSpPr>
            <a:grpSpLocks/>
          </p:cNvGrpSpPr>
          <p:nvPr/>
        </p:nvGrpSpPr>
        <p:grpSpPr bwMode="auto">
          <a:xfrm>
            <a:off x="1763713" y="1382713"/>
            <a:ext cx="900112" cy="900112"/>
            <a:chOff x="815" y="1597"/>
            <a:chExt cx="296" cy="296"/>
          </a:xfrm>
        </p:grpSpPr>
        <p:sp>
          <p:nvSpPr>
            <p:cNvPr id="8199" name="Oval 43"/>
            <p:cNvSpPr>
              <a:spLocks noChangeArrowheads="1"/>
            </p:cNvSpPr>
            <p:nvPr/>
          </p:nvSpPr>
          <p:spPr bwMode="gray">
            <a:xfrm>
              <a:off x="815" y="1597"/>
              <a:ext cx="296" cy="296"/>
            </a:xfrm>
            <a:prstGeom prst="ellipse">
              <a:avLst/>
            </a:prstGeom>
            <a:gradFill rotWithShape="1">
              <a:gsLst>
                <a:gs pos="0">
                  <a:srgbClr val="387C2B"/>
                </a:gs>
                <a:gs pos="100000">
                  <a:srgbClr val="A0CF67">
                    <a:alpha val="18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kumimoji="0" lang="ko-KR" altLang="en-US" sz="4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200" name="Oval 44"/>
            <p:cNvSpPr>
              <a:spLocks noChangeArrowheads="1"/>
            </p:cNvSpPr>
            <p:nvPr/>
          </p:nvSpPr>
          <p:spPr bwMode="gray">
            <a:xfrm>
              <a:off x="834" y="1616"/>
              <a:ext cx="259" cy="259"/>
            </a:xfrm>
            <a:prstGeom prst="ellipse">
              <a:avLst/>
            </a:prstGeom>
            <a:gradFill rotWithShape="1">
              <a:gsLst>
                <a:gs pos="0">
                  <a:srgbClr val="A0CF67"/>
                </a:gs>
                <a:gs pos="100000">
                  <a:srgbClr val="387C2B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kumimoji="0" lang="en-US" altLang="ko-KR" sz="2800" b="1">
                  <a:solidFill>
                    <a:srgbClr val="F8F8F8"/>
                  </a:solidFill>
                  <a:latin typeface="맑은 고딕" pitchFamily="50" charset="-127"/>
                  <a:ea typeface="맑은 고딕" pitchFamily="50" charset="-127"/>
                </a:rPr>
                <a:t>Ⅰ</a:t>
              </a:r>
              <a:endParaRPr kumimoji="0" lang="ko-KR" altLang="en-US" sz="28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197" name="Rectangle 159"/>
          <p:cNvSpPr txBox="1">
            <a:spLocks noChangeArrowheads="1"/>
          </p:cNvSpPr>
          <p:nvPr/>
        </p:nvSpPr>
        <p:spPr bwMode="auto">
          <a:xfrm>
            <a:off x="2606675" y="2205038"/>
            <a:ext cx="47688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None/>
            </a:pPr>
            <a:endParaRPr kumimoji="0" lang="en-US" altLang="ko-KR" sz="140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98" name="Rectangle 159"/>
          <p:cNvSpPr txBox="1">
            <a:spLocks noChangeArrowheads="1"/>
          </p:cNvSpPr>
          <p:nvPr/>
        </p:nvSpPr>
        <p:spPr bwMode="auto">
          <a:xfrm>
            <a:off x="2836863" y="2420938"/>
            <a:ext cx="3751262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600" u="sng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kumimoji="0" lang="ko-KR" altLang="en-US" sz="1600" u="sng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모델링 </a:t>
            </a:r>
            <a:r>
              <a:rPr kumimoji="0" lang="ko-KR" altLang="en-US" sz="1600" u="sng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개요</a:t>
            </a:r>
            <a:endParaRPr kumimoji="0" lang="en-US" altLang="ko-KR" sz="1600" u="sng" dirty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20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6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데이터 모델의 </a:t>
            </a:r>
            <a:r>
              <a:rPr kumimoji="0" lang="ko-KR" altLang="en-US" sz="16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구성 요소</a:t>
            </a:r>
            <a:endParaRPr kumimoji="0" lang="en-US" altLang="ko-KR" sz="1600" dirty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20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6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데이터 모델의 표기법</a:t>
            </a:r>
            <a:endParaRPr kumimoji="0" lang="en-US" altLang="ko-KR" sz="1600" dirty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38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168525" y="2060575"/>
            <a:ext cx="36513" cy="360045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50000">
                <a:srgbClr val="95B850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38100" algn="ctr">
            <a:noFill/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latin typeface="굴림" charset="-127"/>
              <a:ea typeface="굴림" charset="-127"/>
            </a:endParaRPr>
          </a:p>
        </p:txBody>
      </p:sp>
      <p:sp>
        <p:nvSpPr>
          <p:cNvPr id="8195" name="Rectangle 63"/>
          <p:cNvSpPr>
            <a:spLocks noChangeArrowheads="1"/>
          </p:cNvSpPr>
          <p:nvPr/>
        </p:nvSpPr>
        <p:spPr bwMode="auto">
          <a:xfrm>
            <a:off x="2266950" y="1535113"/>
            <a:ext cx="5400675" cy="6032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6E6E6"/>
              </a:gs>
              <a:gs pos="100000">
                <a:srgbClr val="D1D1D1"/>
              </a:gs>
            </a:gsLst>
            <a:lin ang="5400000" scaled="1"/>
          </a:gradFill>
          <a:ln>
            <a:noFill/>
          </a:ln>
          <a:effectLst>
            <a:outerShdw dist="17961" dir="18900000" algn="ctr" rotWithShape="0">
              <a:srgbClr val="C0C0C0"/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3629" tIns="45696" rIns="91390" bIns="45696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kumimoji="0" lang="ko-KR" altLang="en-US" sz="2400" b="1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t>데이터 모델의 이해</a:t>
            </a:r>
            <a:endParaRPr kumimoji="0" lang="ko-KR" altLang="ko-KR" sz="2400" b="1">
              <a:solidFill>
                <a:srgbClr val="387C2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96" name="Group 45"/>
          <p:cNvGrpSpPr>
            <a:grpSpLocks/>
          </p:cNvGrpSpPr>
          <p:nvPr/>
        </p:nvGrpSpPr>
        <p:grpSpPr bwMode="auto">
          <a:xfrm>
            <a:off x="1763713" y="1382713"/>
            <a:ext cx="900112" cy="900112"/>
            <a:chOff x="815" y="1597"/>
            <a:chExt cx="296" cy="296"/>
          </a:xfrm>
        </p:grpSpPr>
        <p:sp>
          <p:nvSpPr>
            <p:cNvPr id="8199" name="Oval 43"/>
            <p:cNvSpPr>
              <a:spLocks noChangeArrowheads="1"/>
            </p:cNvSpPr>
            <p:nvPr/>
          </p:nvSpPr>
          <p:spPr bwMode="gray">
            <a:xfrm>
              <a:off x="815" y="1597"/>
              <a:ext cx="296" cy="296"/>
            </a:xfrm>
            <a:prstGeom prst="ellipse">
              <a:avLst/>
            </a:prstGeom>
            <a:gradFill rotWithShape="1">
              <a:gsLst>
                <a:gs pos="0">
                  <a:srgbClr val="387C2B"/>
                </a:gs>
                <a:gs pos="100000">
                  <a:srgbClr val="A0CF67">
                    <a:alpha val="18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kumimoji="0" lang="ko-KR" altLang="en-US" sz="4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200" name="Oval 44"/>
            <p:cNvSpPr>
              <a:spLocks noChangeArrowheads="1"/>
            </p:cNvSpPr>
            <p:nvPr/>
          </p:nvSpPr>
          <p:spPr bwMode="gray">
            <a:xfrm>
              <a:off x="834" y="1616"/>
              <a:ext cx="259" cy="259"/>
            </a:xfrm>
            <a:prstGeom prst="ellipse">
              <a:avLst/>
            </a:prstGeom>
            <a:gradFill rotWithShape="1">
              <a:gsLst>
                <a:gs pos="0">
                  <a:srgbClr val="A0CF67"/>
                </a:gs>
                <a:gs pos="100000">
                  <a:srgbClr val="387C2B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kumimoji="0" lang="en-US" altLang="ko-KR" sz="2800" b="1">
                  <a:solidFill>
                    <a:srgbClr val="F8F8F8"/>
                  </a:solidFill>
                  <a:latin typeface="맑은 고딕" pitchFamily="50" charset="-127"/>
                  <a:ea typeface="맑은 고딕" pitchFamily="50" charset="-127"/>
                </a:rPr>
                <a:t>Ⅰ</a:t>
              </a:r>
              <a:endParaRPr kumimoji="0" lang="ko-KR" altLang="en-US" sz="28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197" name="Rectangle 159"/>
          <p:cNvSpPr txBox="1">
            <a:spLocks noChangeArrowheads="1"/>
          </p:cNvSpPr>
          <p:nvPr/>
        </p:nvSpPr>
        <p:spPr bwMode="auto">
          <a:xfrm>
            <a:off x="2606675" y="2205038"/>
            <a:ext cx="47688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None/>
            </a:pPr>
            <a:endParaRPr kumimoji="0" lang="en-US" altLang="ko-KR" sz="140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98" name="Rectangle 159"/>
          <p:cNvSpPr txBox="1">
            <a:spLocks noChangeArrowheads="1"/>
          </p:cNvSpPr>
          <p:nvPr/>
        </p:nvSpPr>
        <p:spPr bwMode="auto">
          <a:xfrm>
            <a:off x="2836863" y="2420938"/>
            <a:ext cx="3751262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6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kumimoji="0" lang="en-US" altLang="ko-KR" sz="16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6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모델링 개요</a:t>
            </a:r>
            <a:endParaRPr kumimoji="0" lang="en-US" altLang="ko-KR" sz="1600" dirty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20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6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데이터 모델의 </a:t>
            </a:r>
            <a:r>
              <a:rPr kumimoji="0" lang="ko-KR" altLang="en-US" sz="16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구성 요소</a:t>
            </a:r>
            <a:endParaRPr kumimoji="0" lang="en-US" altLang="ko-KR" sz="1600" dirty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20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600" u="sng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데이터 모델의 표기법</a:t>
            </a:r>
            <a:endParaRPr kumimoji="0" lang="en-US" altLang="ko-KR" sz="1600" u="sng" dirty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모델의 표기법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88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4905" y="3204695"/>
            <a:ext cx="1196975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8" name="Picture 7" descr="Untitled-q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6730" y="2815758"/>
            <a:ext cx="1450975" cy="187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7829" name="Group 8"/>
          <p:cNvGrpSpPr>
            <a:grpSpLocks/>
          </p:cNvGrpSpPr>
          <p:nvPr/>
        </p:nvGrpSpPr>
        <p:grpSpPr bwMode="auto">
          <a:xfrm>
            <a:off x="5529068" y="3122143"/>
            <a:ext cx="3031645" cy="3259185"/>
            <a:chOff x="2248" y="1419"/>
            <a:chExt cx="2069" cy="2206"/>
          </a:xfrm>
        </p:grpSpPr>
        <p:grpSp>
          <p:nvGrpSpPr>
            <p:cNvPr id="77868" name="Group 9"/>
            <p:cNvGrpSpPr>
              <a:grpSpLocks/>
            </p:cNvGrpSpPr>
            <p:nvPr/>
          </p:nvGrpSpPr>
          <p:grpSpPr bwMode="auto">
            <a:xfrm>
              <a:off x="3737" y="1419"/>
              <a:ext cx="565" cy="820"/>
              <a:chOff x="3737" y="1139"/>
              <a:chExt cx="565" cy="820"/>
            </a:xfrm>
          </p:grpSpPr>
          <p:sp>
            <p:nvSpPr>
              <p:cNvPr id="77902" name="Text Box 10"/>
              <p:cNvSpPr txBox="1">
                <a:spLocks noChangeArrowheads="1"/>
              </p:cNvSpPr>
              <p:nvPr/>
            </p:nvSpPr>
            <p:spPr bwMode="auto">
              <a:xfrm>
                <a:off x="3757" y="1139"/>
                <a:ext cx="502" cy="18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tIns="10800" bIns="10800">
                <a:spAutoFit/>
              </a:bodyPr>
              <a:lstStyle/>
              <a:p>
                <a:pPr defTabSz="762000"/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부서</a:t>
                </a:r>
              </a:p>
              <a:p>
                <a:pPr defTabSz="762000"/>
                <a:r>
                  <a:rPr lang="en-US" altLang="ko-KR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(PRV05DPT)</a:t>
                </a:r>
              </a:p>
            </p:txBody>
          </p:sp>
          <p:sp>
            <p:nvSpPr>
              <p:cNvPr id="77903" name="Text Box 11"/>
              <p:cNvSpPr txBox="1">
                <a:spLocks noChangeArrowheads="1"/>
              </p:cNvSpPr>
              <p:nvPr/>
            </p:nvSpPr>
            <p:spPr bwMode="auto">
              <a:xfrm>
                <a:off x="3738" y="1480"/>
                <a:ext cx="564" cy="47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defTabSz="762000"/>
                <a:r>
                  <a:rPr lang="ko-KR" altLang="en-US" sz="8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팀코드</a:t>
                </a:r>
                <a:endPara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defTabSz="762000"/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부서명</a:t>
                </a:r>
              </a:p>
              <a:p>
                <a:pPr defTabSz="762000"/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부서구분</a:t>
                </a:r>
              </a:p>
              <a:p>
                <a:pPr defTabSz="762000"/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변경일</a:t>
                </a:r>
              </a:p>
              <a:p>
                <a:pPr defTabSz="762000"/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변경자</a:t>
                </a:r>
              </a:p>
            </p:txBody>
          </p:sp>
          <p:sp>
            <p:nvSpPr>
              <p:cNvPr id="77904" name="Text Box 12"/>
              <p:cNvSpPr txBox="1">
                <a:spLocks noChangeArrowheads="1"/>
              </p:cNvSpPr>
              <p:nvPr/>
            </p:nvSpPr>
            <p:spPr bwMode="auto">
              <a:xfrm>
                <a:off x="3737" y="1334"/>
                <a:ext cx="564" cy="1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anchor="b">
                <a:spAutoFit/>
              </a:bodyPr>
              <a:lstStyle/>
              <a:p>
                <a:pPr defTabSz="762000"/>
                <a:r>
                  <a:rPr lang="ko-KR" altLang="en-US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부서코드</a:t>
                </a:r>
              </a:p>
            </p:txBody>
          </p:sp>
        </p:grpSp>
        <p:grpSp>
          <p:nvGrpSpPr>
            <p:cNvPr id="77869" name="Group 13"/>
            <p:cNvGrpSpPr>
              <a:grpSpLocks/>
            </p:cNvGrpSpPr>
            <p:nvPr/>
          </p:nvGrpSpPr>
          <p:grpSpPr bwMode="auto">
            <a:xfrm>
              <a:off x="2248" y="1516"/>
              <a:ext cx="564" cy="1147"/>
              <a:chOff x="2248" y="1516"/>
              <a:chExt cx="564" cy="1147"/>
            </a:xfrm>
          </p:grpSpPr>
          <p:sp>
            <p:nvSpPr>
              <p:cNvPr id="77899" name="Text Box 14"/>
              <p:cNvSpPr txBox="1">
                <a:spLocks noChangeArrowheads="1"/>
              </p:cNvSpPr>
              <p:nvPr/>
            </p:nvSpPr>
            <p:spPr bwMode="auto">
              <a:xfrm>
                <a:off x="2259" y="1516"/>
                <a:ext cx="505" cy="18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tIns="10800" bIns="10800">
                <a:spAutoFit/>
              </a:bodyPr>
              <a:lstStyle/>
              <a:p>
                <a:pPr defTabSz="762000"/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</a:p>
              <a:p>
                <a:pPr defTabSz="762000"/>
                <a:r>
                  <a:rPr lang="en-US" altLang="ko-KR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(PRV01USR)</a:t>
                </a:r>
              </a:p>
            </p:txBody>
          </p:sp>
          <p:sp>
            <p:nvSpPr>
              <p:cNvPr id="77900" name="Text Box 15"/>
              <p:cNvSpPr txBox="1">
                <a:spLocks noChangeArrowheads="1"/>
              </p:cNvSpPr>
              <p:nvPr/>
            </p:nvSpPr>
            <p:spPr bwMode="auto">
              <a:xfrm>
                <a:off x="2248" y="1851"/>
                <a:ext cx="564" cy="81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defTabSz="762000"/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패스워드</a:t>
                </a:r>
              </a:p>
              <a:p>
                <a:pPr defTabSz="762000"/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회원번호</a:t>
                </a:r>
              </a:p>
              <a:p>
                <a:pPr defTabSz="762000"/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상태</a:t>
                </a:r>
              </a:p>
              <a:p>
                <a:pPr defTabSz="762000"/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로그온시간</a:t>
                </a:r>
              </a:p>
              <a:p>
                <a:pPr defTabSz="762000"/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로그오프시간</a:t>
                </a:r>
              </a:p>
              <a:p>
                <a:pPr defTabSz="762000"/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변경일</a:t>
                </a:r>
              </a:p>
              <a:p>
                <a:pPr defTabSz="762000"/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변경자</a:t>
                </a:r>
              </a:p>
              <a:p>
                <a:pPr defTabSz="762000"/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부서코드</a:t>
                </a:r>
              </a:p>
              <a:p>
                <a:pPr defTabSz="762000"/>
                <a:r>
                  <a:rPr lang="ko-KR" altLang="en-US" sz="8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팀코드</a:t>
                </a:r>
                <a:endPara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7901" name="Text Box 16"/>
              <p:cNvSpPr txBox="1">
                <a:spLocks noChangeArrowheads="1"/>
              </p:cNvSpPr>
              <p:nvPr/>
            </p:nvSpPr>
            <p:spPr bwMode="auto">
              <a:xfrm>
                <a:off x="2248" y="1705"/>
                <a:ext cx="564" cy="14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square" anchor="b">
                <a:spAutoFit/>
              </a:bodyPr>
              <a:lstStyle/>
              <a:p>
                <a:pPr defTabSz="762000"/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사용자아이디</a:t>
                </a:r>
              </a:p>
            </p:txBody>
          </p:sp>
        </p:grpSp>
        <p:grpSp>
          <p:nvGrpSpPr>
            <p:cNvPr id="77870" name="Group 17"/>
            <p:cNvGrpSpPr>
              <a:grpSpLocks/>
            </p:cNvGrpSpPr>
            <p:nvPr/>
          </p:nvGrpSpPr>
          <p:grpSpPr bwMode="auto">
            <a:xfrm>
              <a:off x="3739" y="2472"/>
              <a:ext cx="578" cy="1027"/>
              <a:chOff x="3739" y="2472"/>
              <a:chExt cx="578" cy="1027"/>
            </a:xfrm>
          </p:grpSpPr>
          <p:sp>
            <p:nvSpPr>
              <p:cNvPr id="77896" name="Text Box 18"/>
              <p:cNvSpPr txBox="1">
                <a:spLocks noChangeArrowheads="1"/>
              </p:cNvSpPr>
              <p:nvPr/>
            </p:nvSpPr>
            <p:spPr bwMode="auto">
              <a:xfrm>
                <a:off x="3771" y="2472"/>
                <a:ext cx="546" cy="18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tIns="10800" bIns="10800">
                <a:spAutoFit/>
              </a:bodyPr>
              <a:lstStyle/>
              <a:p>
                <a:pPr defTabSz="762000"/>
                <a:r>
                  <a:rPr lang="ko-KR" altLang="en-US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사용자별권한</a:t>
                </a:r>
              </a:p>
              <a:p>
                <a:pPr defTabSz="762000"/>
                <a:r>
                  <a:rPr lang="en-US" altLang="ko-KR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(PRV03LVL)</a:t>
                </a:r>
              </a:p>
            </p:txBody>
          </p:sp>
          <p:sp>
            <p:nvSpPr>
              <p:cNvPr id="77897" name="Text Box 19"/>
              <p:cNvSpPr txBox="1">
                <a:spLocks noChangeArrowheads="1"/>
              </p:cNvSpPr>
              <p:nvPr/>
            </p:nvSpPr>
            <p:spPr bwMode="auto">
              <a:xfrm>
                <a:off x="3739" y="2937"/>
                <a:ext cx="564" cy="56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defTabSz="762000"/>
                <a:r>
                  <a:rPr lang="ko-KR" altLang="en-US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사용여부</a:t>
                </a:r>
              </a:p>
              <a:p>
                <a:pPr defTabSz="762000"/>
                <a:r>
                  <a:rPr lang="ko-KR" altLang="en-US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저장권한</a:t>
                </a:r>
              </a:p>
              <a:p>
                <a:pPr defTabSz="762000"/>
                <a:r>
                  <a:rPr lang="ko-KR" altLang="en-US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삭제권한</a:t>
                </a:r>
              </a:p>
              <a:p>
                <a:pPr defTabSz="762000"/>
                <a:r>
                  <a:rPr lang="ko-KR" altLang="en-US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조회권한</a:t>
                </a:r>
              </a:p>
              <a:p>
                <a:pPr defTabSz="762000"/>
                <a:r>
                  <a:rPr lang="ko-KR" altLang="en-US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변경일</a:t>
                </a:r>
              </a:p>
              <a:p>
                <a:pPr defTabSz="762000"/>
                <a:r>
                  <a:rPr lang="ko-KR" altLang="en-US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변경자</a:t>
                </a:r>
              </a:p>
            </p:txBody>
          </p:sp>
          <p:sp>
            <p:nvSpPr>
              <p:cNvPr id="77898" name="Text Box 20"/>
              <p:cNvSpPr txBox="1">
                <a:spLocks noChangeArrowheads="1"/>
              </p:cNvSpPr>
              <p:nvPr/>
            </p:nvSpPr>
            <p:spPr bwMode="auto">
              <a:xfrm>
                <a:off x="3739" y="2621"/>
                <a:ext cx="564" cy="31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anchor="b">
                <a:spAutoFit/>
              </a:bodyPr>
              <a:lstStyle/>
              <a:p>
                <a:pPr defTabSz="762000"/>
                <a:r>
                  <a:rPr lang="ko-KR" altLang="en-US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사용자이이디</a:t>
                </a:r>
              </a:p>
              <a:p>
                <a:pPr defTabSz="762000"/>
                <a:r>
                  <a:rPr lang="ko-KR" altLang="en-US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프로그램구분</a:t>
                </a:r>
              </a:p>
              <a:p>
                <a:pPr defTabSz="762000"/>
                <a:r>
                  <a:rPr lang="ko-KR" altLang="en-US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프로그램</a:t>
                </a:r>
                <a:r>
                  <a:rPr lang="en-US" altLang="ko-KR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ID</a:t>
                </a:r>
              </a:p>
            </p:txBody>
          </p:sp>
        </p:grpSp>
        <p:cxnSp>
          <p:nvCxnSpPr>
            <p:cNvPr id="77871" name="AutoShape 21"/>
            <p:cNvCxnSpPr>
              <a:cxnSpLocks noChangeShapeType="1"/>
            </p:cNvCxnSpPr>
            <p:nvPr/>
          </p:nvCxnSpPr>
          <p:spPr bwMode="auto">
            <a:xfrm>
              <a:off x="2846" y="2025"/>
              <a:ext cx="892" cy="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77872" name="AutoShape 22"/>
            <p:cNvCxnSpPr>
              <a:cxnSpLocks noChangeShapeType="1"/>
              <a:stCxn id="77900" idx="3"/>
              <a:endCxn id="77898" idx="1"/>
            </p:cNvCxnSpPr>
            <p:nvPr/>
          </p:nvCxnSpPr>
          <p:spPr bwMode="auto">
            <a:xfrm>
              <a:off x="2812" y="2257"/>
              <a:ext cx="927" cy="520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</p:cxnSp>
        <p:cxnSp>
          <p:nvCxnSpPr>
            <p:cNvPr id="77873" name="AutoShape 23"/>
            <p:cNvCxnSpPr>
              <a:cxnSpLocks noChangeShapeType="1"/>
              <a:stCxn id="77894" idx="3"/>
              <a:endCxn id="77897" idx="1"/>
            </p:cNvCxnSpPr>
            <p:nvPr/>
          </p:nvCxnSpPr>
          <p:spPr bwMode="auto">
            <a:xfrm>
              <a:off x="2839" y="3195"/>
              <a:ext cx="900" cy="24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</p:cxnSp>
        <p:grpSp>
          <p:nvGrpSpPr>
            <p:cNvPr id="77874" name="Group 24"/>
            <p:cNvGrpSpPr>
              <a:grpSpLocks/>
            </p:cNvGrpSpPr>
            <p:nvPr/>
          </p:nvGrpSpPr>
          <p:grpSpPr bwMode="auto">
            <a:xfrm>
              <a:off x="2275" y="2912"/>
              <a:ext cx="599" cy="713"/>
              <a:chOff x="2275" y="2912"/>
              <a:chExt cx="599" cy="713"/>
            </a:xfrm>
          </p:grpSpPr>
          <p:sp>
            <p:nvSpPr>
              <p:cNvPr id="77892" name="Text Box 25"/>
              <p:cNvSpPr txBox="1">
                <a:spLocks noChangeArrowheads="1"/>
              </p:cNvSpPr>
              <p:nvPr/>
            </p:nvSpPr>
            <p:spPr bwMode="auto">
              <a:xfrm>
                <a:off x="2307" y="2912"/>
                <a:ext cx="529" cy="18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tIns="10800" bIns="10800">
                <a:spAutoFit/>
              </a:bodyPr>
              <a:lstStyle/>
              <a:p>
                <a:pPr defTabSz="762000"/>
                <a:r>
                  <a:rPr lang="ko-KR" altLang="en-US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프로그램</a:t>
                </a:r>
              </a:p>
              <a:p>
                <a:pPr defTabSz="762000"/>
                <a:r>
                  <a:rPr lang="en-US" altLang="ko-KR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(PRV02PGM)</a:t>
                </a:r>
              </a:p>
            </p:txBody>
          </p:sp>
          <p:sp>
            <p:nvSpPr>
              <p:cNvPr id="77893" name="Text Box 26"/>
              <p:cNvSpPr txBox="1">
                <a:spLocks noChangeArrowheads="1"/>
              </p:cNvSpPr>
              <p:nvPr/>
            </p:nvSpPr>
            <p:spPr bwMode="auto">
              <a:xfrm>
                <a:off x="2275" y="3313"/>
                <a:ext cx="564" cy="31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defTabSz="762000"/>
                <a:r>
                  <a:rPr lang="ko-KR" altLang="en-US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프로그램명</a:t>
                </a:r>
              </a:p>
              <a:p>
                <a:pPr defTabSz="762000"/>
                <a:r>
                  <a:rPr lang="ko-KR" altLang="en-US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변경일자</a:t>
                </a:r>
              </a:p>
              <a:p>
                <a:pPr defTabSz="762000"/>
                <a:r>
                  <a:rPr lang="ko-KR" altLang="en-US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변경자</a:t>
                </a:r>
              </a:p>
            </p:txBody>
          </p:sp>
          <p:sp>
            <p:nvSpPr>
              <p:cNvPr id="77894" name="Text Box 27"/>
              <p:cNvSpPr txBox="1">
                <a:spLocks noChangeArrowheads="1"/>
              </p:cNvSpPr>
              <p:nvPr/>
            </p:nvSpPr>
            <p:spPr bwMode="auto">
              <a:xfrm>
                <a:off x="2275" y="3080"/>
                <a:ext cx="564" cy="22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anchor="b">
                <a:spAutoFit/>
              </a:bodyPr>
              <a:lstStyle/>
              <a:p>
                <a:pPr defTabSz="762000"/>
                <a:r>
                  <a:rPr lang="ko-KR" altLang="en-US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구분</a:t>
                </a:r>
              </a:p>
              <a:p>
                <a:pPr defTabSz="762000"/>
                <a:r>
                  <a:rPr lang="ko-KR" altLang="en-US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프로그램</a:t>
                </a:r>
                <a:r>
                  <a:rPr lang="en-US" altLang="ko-KR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ID</a:t>
                </a:r>
              </a:p>
            </p:txBody>
          </p:sp>
          <p:sp>
            <p:nvSpPr>
              <p:cNvPr id="77895" name="Line 28"/>
              <p:cNvSpPr>
                <a:spLocks noChangeShapeType="1"/>
              </p:cNvSpPr>
              <p:nvPr/>
            </p:nvSpPr>
            <p:spPr bwMode="auto">
              <a:xfrm rot="-5413095">
                <a:off x="2827" y="3201"/>
                <a:ext cx="9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7875" name="Line 29"/>
            <p:cNvSpPr>
              <a:spLocks noChangeShapeType="1"/>
            </p:cNvSpPr>
            <p:nvPr/>
          </p:nvSpPr>
          <p:spPr bwMode="auto">
            <a:xfrm rot="16186905">
              <a:off x="2814" y="2347"/>
              <a:ext cx="9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876" name="Line 30"/>
            <p:cNvSpPr>
              <a:spLocks noChangeShapeType="1"/>
            </p:cNvSpPr>
            <p:nvPr/>
          </p:nvSpPr>
          <p:spPr bwMode="auto">
            <a:xfrm rot="16186905">
              <a:off x="3643" y="2032"/>
              <a:ext cx="9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7877" name="Group 31"/>
            <p:cNvGrpSpPr>
              <a:grpSpLocks/>
            </p:cNvGrpSpPr>
            <p:nvPr/>
          </p:nvGrpSpPr>
          <p:grpSpPr bwMode="auto">
            <a:xfrm rot="5449347">
              <a:off x="2804" y="1980"/>
              <a:ext cx="88" cy="85"/>
              <a:chOff x="2549" y="1829"/>
              <a:chExt cx="375" cy="387"/>
            </a:xfrm>
          </p:grpSpPr>
          <p:sp>
            <p:nvSpPr>
              <p:cNvPr id="77888" name="Line 32"/>
              <p:cNvSpPr>
                <a:spLocks noChangeShapeType="1"/>
              </p:cNvSpPr>
              <p:nvPr/>
            </p:nvSpPr>
            <p:spPr bwMode="auto">
              <a:xfrm>
                <a:off x="2565" y="1965"/>
                <a:ext cx="35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7889" name="Line 33"/>
              <p:cNvSpPr>
                <a:spLocks noChangeShapeType="1"/>
              </p:cNvSpPr>
              <p:nvPr/>
            </p:nvSpPr>
            <p:spPr bwMode="auto">
              <a:xfrm>
                <a:off x="2698" y="1916"/>
                <a:ext cx="182" cy="21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7890" name="Line 34"/>
              <p:cNvSpPr>
                <a:spLocks noChangeShapeType="1"/>
              </p:cNvSpPr>
              <p:nvPr/>
            </p:nvSpPr>
            <p:spPr bwMode="auto">
              <a:xfrm flipH="1">
                <a:off x="2549" y="1994"/>
                <a:ext cx="174" cy="2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7891" name="Oval 35"/>
              <p:cNvSpPr>
                <a:spLocks noChangeArrowheads="1"/>
              </p:cNvSpPr>
              <p:nvPr/>
            </p:nvSpPr>
            <p:spPr bwMode="auto">
              <a:xfrm>
                <a:off x="2576" y="1829"/>
                <a:ext cx="261" cy="24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7878" name="Group 36"/>
            <p:cNvGrpSpPr>
              <a:grpSpLocks/>
            </p:cNvGrpSpPr>
            <p:nvPr/>
          </p:nvGrpSpPr>
          <p:grpSpPr bwMode="auto">
            <a:xfrm rot="-5413095">
              <a:off x="3641" y="2733"/>
              <a:ext cx="85" cy="99"/>
              <a:chOff x="1056" y="1916"/>
              <a:chExt cx="357" cy="468"/>
            </a:xfrm>
          </p:grpSpPr>
          <p:sp>
            <p:nvSpPr>
              <p:cNvPr id="77884" name="Line 37"/>
              <p:cNvSpPr>
                <a:spLocks noChangeShapeType="1"/>
              </p:cNvSpPr>
              <p:nvPr/>
            </p:nvSpPr>
            <p:spPr bwMode="auto">
              <a:xfrm>
                <a:off x="1056" y="2159"/>
                <a:ext cx="35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7885" name="Line 38"/>
              <p:cNvSpPr>
                <a:spLocks noChangeShapeType="1"/>
              </p:cNvSpPr>
              <p:nvPr/>
            </p:nvSpPr>
            <p:spPr bwMode="auto">
              <a:xfrm>
                <a:off x="1232" y="2157"/>
                <a:ext cx="181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7886" name="Line 39"/>
              <p:cNvSpPr>
                <a:spLocks noChangeShapeType="1"/>
              </p:cNvSpPr>
              <p:nvPr/>
            </p:nvSpPr>
            <p:spPr bwMode="auto">
              <a:xfrm flipH="1">
                <a:off x="1058" y="2157"/>
                <a:ext cx="174" cy="2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7887" name="Oval 40"/>
              <p:cNvSpPr>
                <a:spLocks noChangeArrowheads="1"/>
              </p:cNvSpPr>
              <p:nvPr/>
            </p:nvSpPr>
            <p:spPr bwMode="auto">
              <a:xfrm>
                <a:off x="1105" y="1916"/>
                <a:ext cx="261" cy="23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7879" name="Group 41"/>
            <p:cNvGrpSpPr>
              <a:grpSpLocks/>
            </p:cNvGrpSpPr>
            <p:nvPr/>
          </p:nvGrpSpPr>
          <p:grpSpPr bwMode="auto">
            <a:xfrm rot="-5413095">
              <a:off x="3641" y="3149"/>
              <a:ext cx="85" cy="99"/>
              <a:chOff x="1056" y="1916"/>
              <a:chExt cx="357" cy="468"/>
            </a:xfrm>
          </p:grpSpPr>
          <p:sp>
            <p:nvSpPr>
              <p:cNvPr id="77880" name="Line 42"/>
              <p:cNvSpPr>
                <a:spLocks noChangeShapeType="1"/>
              </p:cNvSpPr>
              <p:nvPr/>
            </p:nvSpPr>
            <p:spPr bwMode="auto">
              <a:xfrm>
                <a:off x="1056" y="2159"/>
                <a:ext cx="35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7881" name="Line 43"/>
              <p:cNvSpPr>
                <a:spLocks noChangeShapeType="1"/>
              </p:cNvSpPr>
              <p:nvPr/>
            </p:nvSpPr>
            <p:spPr bwMode="auto">
              <a:xfrm>
                <a:off x="1232" y="2157"/>
                <a:ext cx="181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7882" name="Line 44"/>
              <p:cNvSpPr>
                <a:spLocks noChangeShapeType="1"/>
              </p:cNvSpPr>
              <p:nvPr/>
            </p:nvSpPr>
            <p:spPr bwMode="auto">
              <a:xfrm flipH="1">
                <a:off x="1058" y="2157"/>
                <a:ext cx="174" cy="2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7883" name="Oval 45"/>
              <p:cNvSpPr>
                <a:spLocks noChangeArrowheads="1"/>
              </p:cNvSpPr>
              <p:nvPr/>
            </p:nvSpPr>
            <p:spPr bwMode="auto">
              <a:xfrm>
                <a:off x="1105" y="1916"/>
                <a:ext cx="261" cy="23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7830" name="Rectangle 46"/>
          <p:cNvSpPr>
            <a:spLocks noChangeArrowheads="1"/>
          </p:cNvSpPr>
          <p:nvPr/>
        </p:nvSpPr>
        <p:spPr bwMode="auto">
          <a:xfrm>
            <a:off x="1297767" y="4198470"/>
            <a:ext cx="18473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0854" name="Group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71125"/>
              </p:ext>
            </p:extLst>
          </p:nvPr>
        </p:nvGraphicFramePr>
        <p:xfrm>
          <a:off x="815167" y="4866808"/>
          <a:ext cx="4419600" cy="1418592"/>
        </p:xfrm>
        <a:graphic>
          <a:graphicData uri="http://schemas.openxmlformats.org/drawingml/2006/table">
            <a:tbl>
              <a:tblPr/>
              <a:tblGrid>
                <a:gridCol w="1160585"/>
                <a:gridCol w="1397977"/>
                <a:gridCol w="1861038"/>
              </a:tblGrid>
              <a:tr h="193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Times New Roman" pitchFamily="18" charset="0"/>
                        </a:rPr>
                        <a:t>Identifying</a:t>
                      </a: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Times New Roman" pitchFamily="18" charset="0"/>
                        </a:rPr>
                        <a:t>Non-identifying</a:t>
                      </a: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Times New Roman" pitchFamily="18" charset="0"/>
                        </a:rPr>
                        <a:t>의미</a:t>
                      </a: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93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헤드라인M" pitchFamily="18" charset="-127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헤드라인M" pitchFamily="18" charset="-127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Times New Roman" pitchFamily="18" charset="0"/>
                        </a:rPr>
                        <a:t>0,1,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Times New Roman" pitchFamily="18" charset="0"/>
                        </a:rPr>
                        <a:t>또는 그 이상의 개체 허용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헤드라인M" pitchFamily="18" charset="-127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헤드라인M" pitchFamily="18" charset="-127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Times New Roman" pitchFamily="18" charset="0"/>
                        </a:rPr>
                        <a:t>또는 그 이상의 개체 허용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헤드라인M" pitchFamily="18" charset="-127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헤드라인M" pitchFamily="18" charset="-127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Times New Roman" pitchFamily="18" charset="0"/>
                        </a:rPr>
                        <a:t>0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Times New Roman" pitchFamily="18" charset="0"/>
                        </a:rPr>
                        <a:t>또는 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Times New Roman" pitchFamily="18" charset="0"/>
                        </a:rPr>
                        <a:t>개체 허용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헤드라인M" pitchFamily="18" charset="-127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Y헤드라인M" pitchFamily="18" charset="-127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Times New Roman" pitchFamily="18" charset="0"/>
                        </a:rPr>
                        <a:t>정확히 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Y헤드라인M" pitchFamily="18" charset="-127"/>
                          <a:cs typeface="Times New Roman" pitchFamily="18" charset="0"/>
                        </a:rPr>
                        <a:t>개체 허용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7857" name="Group 87"/>
          <p:cNvGrpSpPr>
            <a:grpSpLocks/>
          </p:cNvGrpSpPr>
          <p:nvPr/>
        </p:nvGrpSpPr>
        <p:grpSpPr bwMode="auto">
          <a:xfrm>
            <a:off x="878667" y="5201770"/>
            <a:ext cx="2295525" cy="1003300"/>
            <a:chOff x="289" y="3155"/>
            <a:chExt cx="1566" cy="632"/>
          </a:xfrm>
        </p:grpSpPr>
        <p:pic>
          <p:nvPicPr>
            <p:cNvPr id="77860" name="Picture 74" descr="5Untitled-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71" y="3155"/>
              <a:ext cx="684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861" name="Picture 75" descr="2Untitled-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1" y="3350"/>
              <a:ext cx="684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862" name="Picture 76" descr="6Untitled-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68" y="3350"/>
              <a:ext cx="684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863" name="Picture 77" descr="3Untitled-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95" y="3528"/>
              <a:ext cx="684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864" name="Picture 78" descr="7Untitled-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168" y="3528"/>
              <a:ext cx="684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865" name="Picture 79" descr="4Untitled-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91" y="3709"/>
              <a:ext cx="684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866" name="Picture 80" descr="8Untitled-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168" y="3709"/>
              <a:ext cx="684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867" name="Picture 81" descr="1Untitled-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89" y="3155"/>
              <a:ext cx="686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7858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대표적인 데이터 모델링 표기법</a:t>
            </a:r>
          </a:p>
        </p:txBody>
      </p:sp>
      <p:sp>
        <p:nvSpPr>
          <p:cNvPr id="63" name="내용 개체 틀 62"/>
          <p:cNvSpPr>
            <a:spLocks noGrp="1"/>
          </p:cNvSpPr>
          <p:nvPr>
            <p:ph idx="1"/>
          </p:nvPr>
        </p:nvSpPr>
        <p:spPr>
          <a:xfrm>
            <a:off x="221442" y="986943"/>
            <a:ext cx="8634442" cy="19097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정보공학 표기법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(IE Notation)</a:t>
            </a:r>
          </a:p>
          <a:p>
            <a:pPr lvl="1">
              <a:lnSpc>
                <a:spcPct val="150000"/>
              </a:lnSpc>
            </a:pP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제임스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마틴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(James Martin)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주창한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Engineering(I/E)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사용하는 데이터 모델 표기법</a:t>
            </a:r>
          </a:p>
          <a:p>
            <a:pPr lvl="1">
              <a:lnSpc>
                <a:spcPct val="150000"/>
              </a:lnSpc>
            </a:pP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까마귀발 모양과 같은 형태의 관계 표현 때문에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Crow’s Foot Model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불리기도 한다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널리 사용되는 표기법의 하나이지만 서브타입과 같은 개체 집합의 상세 표현 있어서 공간을 많이 차지하는 단점이 있다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모델의 표기법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3" y="3354388"/>
            <a:ext cx="3963987" cy="3111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61797" name="Picture 5"/>
          <p:cNvPicPr>
            <a:picLocks noChangeAspect="1" noChangeArrowheads="1"/>
          </p:cNvPicPr>
          <p:nvPr/>
        </p:nvPicPr>
        <p:blipFill>
          <a:blip r:embed="rId3" cstate="print"/>
          <a:srcRect l="-3694" t="-8733" r="-2956" b="-8733"/>
          <a:stretch>
            <a:fillRect/>
          </a:stretch>
        </p:blipFill>
        <p:spPr bwMode="auto">
          <a:xfrm>
            <a:off x="4537075" y="3408363"/>
            <a:ext cx="3802063" cy="1393825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>
            <a:outerShdw dist="107763" dir="2700000" algn="ctr" rotWithShape="0">
              <a:srgbClr val="5F5F5F">
                <a:alpha val="50000"/>
              </a:srgbClr>
            </a:outerShdw>
          </a:effectLst>
        </p:spPr>
      </p:pic>
      <p:pic>
        <p:nvPicPr>
          <p:cNvPr id="161798" name="Picture 6" descr="Untitled-14"/>
          <p:cNvPicPr>
            <a:picLocks noChangeAspect="1" noChangeArrowheads="1"/>
          </p:cNvPicPr>
          <p:nvPr/>
        </p:nvPicPr>
        <p:blipFill>
          <a:blip r:embed="rId4" cstate="print"/>
          <a:srcRect l="-4057" t="-9448" r="-4057" b="-9448"/>
          <a:stretch>
            <a:fillRect/>
          </a:stretch>
        </p:blipFill>
        <p:spPr bwMode="auto">
          <a:xfrm>
            <a:off x="4541838" y="4922838"/>
            <a:ext cx="4097337" cy="1577975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바커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표기법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(Barker's Notation)</a:t>
            </a:r>
          </a:p>
          <a:p>
            <a:pPr lvl="1">
              <a:lnSpc>
                <a:spcPct val="100000"/>
              </a:lnSpc>
            </a:pP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1986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영국 컨설팅 회사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CACI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근무하던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Richard Barker, Ian Palmer, Harry Ellis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등에 의해 처음 개발</a:t>
            </a:r>
            <a:b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original Chen style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사용되던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"crows foot" style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변형하여 개발</a:t>
            </a:r>
          </a:p>
          <a:p>
            <a:pPr lvl="1">
              <a:lnSpc>
                <a:spcPct val="100000"/>
              </a:lnSpc>
            </a:pP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후에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오라클로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이직한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리차드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바커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(Richard Barker)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오라클에서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Case Method(Custom Development Method)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채택하여 사용되고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Oracle CASE modeling tools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적용 </a:t>
            </a:r>
          </a:p>
          <a:p>
            <a:pPr lvl="1">
              <a:lnSpc>
                <a:spcPct val="100000"/>
              </a:lnSpc>
            </a:pP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오늘날 널리 사용되는 표기법의 하나로 개체 집합과 그 관계의 표현에 있어서 직관적 이해성이 뛰어나고 구체적이고 상세한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표현성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및 공간 활용의 장점 등으로 인해 사용자가 지속적으로 증가하고 있다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모델의 표기법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Rectangle 2050"/>
          <p:cNvSpPr>
            <a:spLocks noGrp="1" noChangeArrowheads="1"/>
          </p:cNvSpPr>
          <p:nvPr>
            <p:ph type="title"/>
          </p:nvPr>
        </p:nvSpPr>
        <p:spPr>
          <a:xfrm>
            <a:off x="179388" y="115888"/>
            <a:ext cx="8229600" cy="649287"/>
          </a:xfrm>
        </p:spPr>
        <p:txBody>
          <a:bodyPr/>
          <a:lstStyle/>
          <a:p>
            <a:r>
              <a:rPr lang="ko-KR" altLang="en-US" dirty="0" smtClean="0"/>
              <a:t>대표적인 데이터 모델링 표기법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실체</a:t>
            </a:r>
            <a:r>
              <a:rPr lang="en-US" altLang="ko-KR" dirty="0" smtClean="0"/>
              <a:t>/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관계의 표현</a:t>
            </a:r>
          </a:p>
        </p:txBody>
      </p:sp>
      <p:sp>
        <p:nvSpPr>
          <p:cNvPr id="22" name="내용 개체 틀 21"/>
          <p:cNvSpPr>
            <a:spLocks noGrp="1"/>
          </p:cNvSpPr>
          <p:nvPr>
            <p:ph idx="1"/>
          </p:nvPr>
        </p:nvSpPr>
        <p:spPr>
          <a:xfrm>
            <a:off x="179512" y="961438"/>
            <a:ext cx="82296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(Entity)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표현</a:t>
            </a: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“Soft Box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및 직사각형”으로 표현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이름은 단수명사로 표현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Box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안에 혹은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Box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위에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엔터티명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표현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Box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크기는 의미가 없음</a:t>
            </a:r>
          </a:p>
          <a:p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901" name="AutoShape 2052"/>
          <p:cNvSpPr>
            <a:spLocks noChangeAspect="1" noChangeArrowheads="1"/>
          </p:cNvSpPr>
          <p:nvPr/>
        </p:nvSpPr>
        <p:spPr bwMode="auto">
          <a:xfrm>
            <a:off x="896243" y="2101850"/>
            <a:ext cx="1620838" cy="12176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CECFF"/>
              </a:gs>
              <a:gs pos="50000">
                <a:srgbClr val="ECF8FF"/>
              </a:gs>
              <a:gs pos="100000">
                <a:srgbClr val="CCECFF"/>
              </a:gs>
            </a:gsLst>
            <a:lin ang="5400000" scaled="1"/>
          </a:gradFill>
          <a:ln w="25400">
            <a:solidFill>
              <a:srgbClr val="96969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latinLnBrk="0"/>
            <a:r>
              <a:rPr kumimoji="0" lang="ko-KR" altLang="en-US" sz="150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제품</a:t>
            </a:r>
          </a:p>
        </p:txBody>
      </p:sp>
      <p:sp>
        <p:nvSpPr>
          <p:cNvPr id="80902" name="AutoShape 2053"/>
          <p:cNvSpPr>
            <a:spLocks noChangeAspect="1" noChangeArrowheads="1"/>
          </p:cNvSpPr>
          <p:nvPr/>
        </p:nvSpPr>
        <p:spPr bwMode="auto">
          <a:xfrm>
            <a:off x="3221931" y="2060575"/>
            <a:ext cx="1062037" cy="1584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CECFF"/>
              </a:gs>
              <a:gs pos="50000">
                <a:srgbClr val="ECF8FF"/>
              </a:gs>
              <a:gs pos="100000">
                <a:srgbClr val="CCECFF"/>
              </a:gs>
            </a:gsLst>
            <a:lin ang="5400000" scaled="1"/>
          </a:gradFill>
          <a:ln w="25400">
            <a:solidFill>
              <a:srgbClr val="96969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latinLnBrk="0"/>
            <a:r>
              <a:rPr kumimoji="0" lang="ko-KR" altLang="en-US" sz="150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사원</a:t>
            </a:r>
          </a:p>
        </p:txBody>
      </p:sp>
      <p:grpSp>
        <p:nvGrpSpPr>
          <p:cNvPr id="80903" name="Group 2054"/>
          <p:cNvGrpSpPr>
            <a:grpSpLocks/>
          </p:cNvGrpSpPr>
          <p:nvPr/>
        </p:nvGrpSpPr>
        <p:grpSpPr bwMode="auto">
          <a:xfrm>
            <a:off x="4876800" y="990600"/>
            <a:ext cx="3276600" cy="2514600"/>
            <a:chOff x="3264" y="576"/>
            <a:chExt cx="2064" cy="1584"/>
          </a:xfrm>
        </p:grpSpPr>
        <p:grpSp>
          <p:nvGrpSpPr>
            <p:cNvPr id="80909" name="Group 2055"/>
            <p:cNvGrpSpPr>
              <a:grpSpLocks/>
            </p:cNvGrpSpPr>
            <p:nvPr/>
          </p:nvGrpSpPr>
          <p:grpSpPr bwMode="auto">
            <a:xfrm>
              <a:off x="3984" y="912"/>
              <a:ext cx="1344" cy="1248"/>
              <a:chOff x="2784" y="960"/>
              <a:chExt cx="1344" cy="1248"/>
            </a:xfrm>
          </p:grpSpPr>
          <p:sp>
            <p:nvSpPr>
              <p:cNvPr id="533512" name="Rectangle 2056"/>
              <p:cNvSpPr>
                <a:spLocks noChangeArrowheads="1"/>
              </p:cNvSpPr>
              <p:nvPr/>
            </p:nvSpPr>
            <p:spPr bwMode="auto">
              <a:xfrm>
                <a:off x="2784" y="1152"/>
                <a:ext cx="1344" cy="105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808080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latinLnBrk="0">
                  <a:lnSpc>
                    <a:spcPct val="110000"/>
                  </a:lnSpc>
                  <a:defRPr/>
                </a:pPr>
                <a:r>
                  <a:rPr kumimoji="0" lang="ko-KR" altLang="en-US" sz="1300">
                    <a:latin typeface="HY울릉도M" pitchFamily="18" charset="-127"/>
                    <a:ea typeface="HY울릉도M" pitchFamily="18" charset="-127"/>
                  </a:rPr>
                  <a:t>사원번호</a:t>
                </a:r>
              </a:p>
              <a:p>
                <a:pPr latinLnBrk="0">
                  <a:lnSpc>
                    <a:spcPct val="110000"/>
                  </a:lnSpc>
                  <a:defRPr/>
                </a:pPr>
                <a:r>
                  <a:rPr kumimoji="0" lang="ko-KR" altLang="en-US" sz="1300">
                    <a:latin typeface="HY울릉도M" pitchFamily="18" charset="-127"/>
                    <a:ea typeface="HY울릉도M" pitchFamily="18" charset="-127"/>
                  </a:rPr>
                  <a:t>사원명</a:t>
                </a:r>
              </a:p>
              <a:p>
                <a:pPr latinLnBrk="0">
                  <a:lnSpc>
                    <a:spcPct val="130000"/>
                  </a:lnSpc>
                  <a:defRPr/>
                </a:pPr>
                <a:r>
                  <a:rPr kumimoji="0" lang="ko-KR" altLang="en-US" sz="1300">
                    <a:latin typeface="HY울릉도M" pitchFamily="18" charset="-127"/>
                    <a:ea typeface="HY울릉도M" pitchFamily="18" charset="-127"/>
                  </a:rPr>
                  <a:t>주민번호</a:t>
                </a:r>
              </a:p>
              <a:p>
                <a:pPr latinLnBrk="0">
                  <a:lnSpc>
                    <a:spcPct val="110000"/>
                  </a:lnSpc>
                  <a:defRPr/>
                </a:pPr>
                <a:r>
                  <a:rPr kumimoji="0" lang="ko-KR" altLang="en-US" sz="1300">
                    <a:latin typeface="HY울릉도M" pitchFamily="18" charset="-127"/>
                    <a:ea typeface="HY울릉도M" pitchFamily="18" charset="-127"/>
                  </a:rPr>
                  <a:t>주소</a:t>
                </a:r>
              </a:p>
              <a:p>
                <a:pPr latinLnBrk="0">
                  <a:lnSpc>
                    <a:spcPct val="110000"/>
                  </a:lnSpc>
                  <a:defRPr/>
                </a:pPr>
                <a:r>
                  <a:rPr kumimoji="0" lang="ko-KR" altLang="en-US" sz="1300">
                    <a:latin typeface="HY울릉도M" pitchFamily="18" charset="-127"/>
                    <a:ea typeface="HY울릉도M" pitchFamily="18" charset="-127"/>
                  </a:rPr>
                  <a:t>연락처</a:t>
                </a:r>
              </a:p>
              <a:p>
                <a:pPr latinLnBrk="0">
                  <a:lnSpc>
                    <a:spcPct val="110000"/>
                  </a:lnSpc>
                  <a:defRPr/>
                </a:pPr>
                <a:r>
                  <a:rPr kumimoji="0" lang="ko-KR" altLang="en-US" sz="1300">
                    <a:latin typeface="HY울릉도M" pitchFamily="18" charset="-127"/>
                    <a:ea typeface="HY울릉도M" pitchFamily="18" charset="-127"/>
                  </a:rPr>
                  <a:t>핸드폰번호</a:t>
                </a:r>
              </a:p>
              <a:p>
                <a:pPr latinLnBrk="0">
                  <a:lnSpc>
                    <a:spcPct val="110000"/>
                  </a:lnSpc>
                  <a:defRPr/>
                </a:pPr>
                <a:r>
                  <a:rPr kumimoji="0" lang="ko-KR" altLang="en-US" sz="1300">
                    <a:latin typeface="HY울릉도M" pitchFamily="18" charset="-127"/>
                    <a:ea typeface="HY울릉도M" pitchFamily="18" charset="-127"/>
                  </a:rPr>
                  <a:t>근무지역</a:t>
                </a:r>
              </a:p>
            </p:txBody>
          </p:sp>
          <p:sp>
            <p:nvSpPr>
              <p:cNvPr id="80913" name="Line 2057"/>
              <p:cNvSpPr>
                <a:spLocks noChangeShapeType="1"/>
              </p:cNvSpPr>
              <p:nvPr/>
            </p:nvSpPr>
            <p:spPr bwMode="auto">
              <a:xfrm>
                <a:off x="2784" y="1488"/>
                <a:ext cx="1344" cy="0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0914" name="Text Box 2058"/>
              <p:cNvSpPr txBox="1">
                <a:spLocks noChangeArrowheads="1"/>
              </p:cNvSpPr>
              <p:nvPr/>
            </p:nvSpPr>
            <p:spPr bwMode="auto">
              <a:xfrm>
                <a:off x="2784" y="960"/>
                <a:ext cx="384" cy="18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latinLnBrk="0">
                  <a:spcBef>
                    <a:spcPct val="50000"/>
                  </a:spcBef>
                </a:pPr>
                <a:r>
                  <a:rPr kumimoji="0" lang="ko-KR" altLang="en-US" sz="1300">
                    <a:latin typeface="HY울릉도M" pitchFamily="18" charset="-127"/>
                    <a:ea typeface="HY울릉도M" pitchFamily="18" charset="-127"/>
                  </a:rPr>
                  <a:t>사원</a:t>
                </a:r>
              </a:p>
            </p:txBody>
          </p:sp>
        </p:grpSp>
        <p:sp>
          <p:nvSpPr>
            <p:cNvPr id="80910" name="AutoShape 2059"/>
            <p:cNvSpPr>
              <a:spLocks noChangeArrowheads="1"/>
            </p:cNvSpPr>
            <p:nvPr/>
          </p:nvSpPr>
          <p:spPr bwMode="auto">
            <a:xfrm>
              <a:off x="4272" y="576"/>
              <a:ext cx="768" cy="336"/>
            </a:xfrm>
            <a:prstGeom prst="wedgeEllipseCallout">
              <a:avLst>
                <a:gd name="adj1" fmla="val -45704"/>
                <a:gd name="adj2" fmla="val 69940"/>
              </a:avLst>
            </a:prstGeom>
            <a:solidFill>
              <a:srgbClr val="FFFF99"/>
            </a:solidFill>
            <a:ln w="25400">
              <a:solidFill>
                <a:srgbClr val="FF99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latinLnBrk="0"/>
              <a:r>
                <a:rPr kumimoji="0" lang="ko-KR" altLang="en-US" sz="1300" dirty="0" smtClean="0">
                  <a:solidFill>
                    <a:srgbClr val="006600"/>
                  </a:solidFill>
                  <a:latin typeface="HY울릉도M" pitchFamily="18" charset="-127"/>
                  <a:ea typeface="HY울릉도M" pitchFamily="18" charset="-127"/>
                </a:rPr>
                <a:t>엔터티명</a:t>
              </a:r>
              <a:endParaRPr kumimoji="0" lang="ko-KR" altLang="en-US" sz="1300" dirty="0">
                <a:solidFill>
                  <a:srgbClr val="0066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80911" name="AutoShape 2060"/>
            <p:cNvSpPr>
              <a:spLocks noChangeArrowheads="1"/>
            </p:cNvSpPr>
            <p:nvPr/>
          </p:nvSpPr>
          <p:spPr bwMode="auto">
            <a:xfrm>
              <a:off x="3264" y="1008"/>
              <a:ext cx="624" cy="336"/>
            </a:xfrm>
            <a:prstGeom prst="wedgeEllipseCallout">
              <a:avLst>
                <a:gd name="adj1" fmla="val 59778"/>
                <a:gd name="adj2" fmla="val 50597"/>
              </a:avLst>
            </a:prstGeom>
            <a:solidFill>
              <a:srgbClr val="FFFF99"/>
            </a:solidFill>
            <a:ln w="25400">
              <a:solidFill>
                <a:srgbClr val="FF99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latinLnBrk="0"/>
              <a:r>
                <a:rPr kumimoji="0" lang="ko-KR" altLang="en-US" sz="1300" dirty="0" smtClean="0">
                  <a:solidFill>
                    <a:srgbClr val="006600"/>
                  </a:solidFill>
                  <a:latin typeface="HY울릉도M" pitchFamily="18" charset="-127"/>
                  <a:ea typeface="HY울릉도M" pitchFamily="18" charset="-127"/>
                </a:rPr>
                <a:t>엔터티</a:t>
              </a:r>
              <a:endParaRPr kumimoji="0" lang="ko-KR" altLang="en-US" sz="1300" dirty="0">
                <a:solidFill>
                  <a:srgbClr val="0066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</p:grpSp>
      <p:grpSp>
        <p:nvGrpSpPr>
          <p:cNvPr id="80904" name="Group 2061"/>
          <p:cNvGrpSpPr>
            <a:grpSpLocks/>
          </p:cNvGrpSpPr>
          <p:nvPr/>
        </p:nvGrpSpPr>
        <p:grpSpPr bwMode="auto">
          <a:xfrm>
            <a:off x="5130800" y="3810000"/>
            <a:ext cx="3455988" cy="2667000"/>
            <a:chOff x="3424" y="2400"/>
            <a:chExt cx="2177" cy="1680"/>
          </a:xfrm>
        </p:grpSpPr>
        <p:sp>
          <p:nvSpPr>
            <p:cNvPr id="80906" name="AutoShape 2062"/>
            <p:cNvSpPr>
              <a:spLocks noChangeAspect="1" noChangeArrowheads="1"/>
            </p:cNvSpPr>
            <p:nvPr/>
          </p:nvSpPr>
          <p:spPr bwMode="auto">
            <a:xfrm>
              <a:off x="3424" y="2795"/>
              <a:ext cx="2177" cy="784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CCECFF"/>
                </a:gs>
                <a:gs pos="50000">
                  <a:srgbClr val="ECF8FF"/>
                </a:gs>
                <a:gs pos="100000">
                  <a:srgbClr val="CCECFF"/>
                </a:gs>
              </a:gsLst>
              <a:lin ang="5400000" scaled="1"/>
            </a:gradFill>
            <a:ln w="25400">
              <a:solidFill>
                <a:srgbClr val="96969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latinLnBrk="0"/>
              <a:r>
                <a:rPr kumimoji="0" lang="ko-KR" altLang="en-US" sz="1300">
                  <a:solidFill>
                    <a:schemeClr val="tx2"/>
                  </a:solidFill>
                  <a:latin typeface="HY울릉도M" pitchFamily="18" charset="-127"/>
                  <a:ea typeface="HY울릉도M" pitchFamily="18" charset="-127"/>
                </a:rPr>
                <a:t>계약</a:t>
              </a:r>
            </a:p>
          </p:txBody>
        </p:sp>
        <p:sp>
          <p:nvSpPr>
            <p:cNvPr id="80907" name="AutoShape 2063"/>
            <p:cNvSpPr>
              <a:spLocks noChangeArrowheads="1"/>
            </p:cNvSpPr>
            <p:nvPr/>
          </p:nvSpPr>
          <p:spPr bwMode="auto">
            <a:xfrm>
              <a:off x="3648" y="2400"/>
              <a:ext cx="768" cy="336"/>
            </a:xfrm>
            <a:prstGeom prst="wedgeEllipseCallout">
              <a:avLst>
                <a:gd name="adj1" fmla="val -45704"/>
                <a:gd name="adj2" fmla="val 89880"/>
              </a:avLst>
            </a:prstGeom>
            <a:solidFill>
              <a:srgbClr val="FFFF99"/>
            </a:solidFill>
            <a:ln w="25400">
              <a:solidFill>
                <a:srgbClr val="FF99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latinLnBrk="0"/>
              <a:r>
                <a:rPr kumimoji="0" lang="ko-KR" altLang="en-US" sz="1300" dirty="0" smtClean="0">
                  <a:solidFill>
                    <a:srgbClr val="006600"/>
                  </a:solidFill>
                  <a:latin typeface="HY울릉도M" pitchFamily="18" charset="-127"/>
                  <a:ea typeface="HY울릉도M" pitchFamily="18" charset="-127"/>
                </a:rPr>
                <a:t>엔터티명</a:t>
              </a:r>
              <a:endParaRPr kumimoji="0" lang="ko-KR" altLang="en-US" sz="1300" dirty="0">
                <a:solidFill>
                  <a:srgbClr val="0066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80908" name="AutoShape 2064"/>
            <p:cNvSpPr>
              <a:spLocks noChangeArrowheads="1"/>
            </p:cNvSpPr>
            <p:nvPr/>
          </p:nvSpPr>
          <p:spPr bwMode="auto">
            <a:xfrm>
              <a:off x="4272" y="3744"/>
              <a:ext cx="624" cy="336"/>
            </a:xfrm>
            <a:prstGeom prst="wedgeEllipseCallout">
              <a:avLst>
                <a:gd name="adj1" fmla="val -54167"/>
                <a:gd name="adj2" fmla="val -97319"/>
              </a:avLst>
            </a:prstGeom>
            <a:solidFill>
              <a:srgbClr val="FFFF99"/>
            </a:solidFill>
            <a:ln w="25400">
              <a:solidFill>
                <a:srgbClr val="FF99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latinLnBrk="0"/>
              <a:r>
                <a:rPr kumimoji="0" lang="ko-KR" altLang="en-US" sz="1300" dirty="0" smtClean="0">
                  <a:solidFill>
                    <a:srgbClr val="006600"/>
                  </a:solidFill>
                  <a:latin typeface="HY울릉도M" pitchFamily="18" charset="-127"/>
                  <a:ea typeface="HY울릉도M" pitchFamily="18" charset="-127"/>
                </a:rPr>
                <a:t>엔터티</a:t>
              </a:r>
              <a:endParaRPr kumimoji="0" lang="ko-KR" altLang="en-US" sz="1300" dirty="0">
                <a:solidFill>
                  <a:srgbClr val="0066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</p:grpSp>
      <p:sp>
        <p:nvSpPr>
          <p:cNvPr id="18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모델의 표기법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실체</a:t>
            </a:r>
            <a:r>
              <a:rPr lang="en-US" altLang="ko-KR" dirty="0" smtClean="0"/>
              <a:t>/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관계의 표현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(Attribute)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표현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필수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(Mandatory)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표시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Row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생성 시 반드시 생성되는 속성</a:t>
            </a:r>
          </a:p>
          <a:p>
            <a:pPr>
              <a:lnSpc>
                <a:spcPct val="150000"/>
              </a:lnSpc>
            </a:pPr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(Optional)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o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Row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생성 시 반드시 생성 안 되도 되는 속성</a:t>
            </a: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925" name="AutoShape 4"/>
          <p:cNvSpPr>
            <a:spLocks noChangeAspect="1" noChangeArrowheads="1"/>
          </p:cNvSpPr>
          <p:nvPr/>
        </p:nvSpPr>
        <p:spPr bwMode="auto">
          <a:xfrm>
            <a:off x="866775" y="1965350"/>
            <a:ext cx="1620838" cy="12176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CECFF"/>
              </a:gs>
              <a:gs pos="50000">
                <a:srgbClr val="ECF8FF"/>
              </a:gs>
              <a:gs pos="100000">
                <a:srgbClr val="CCECFF"/>
              </a:gs>
            </a:gsLst>
            <a:lin ang="5400000" scaled="1"/>
          </a:gradFill>
          <a:ln w="25400">
            <a:solidFill>
              <a:srgbClr val="96969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latinLnBrk="0"/>
            <a:r>
              <a:rPr kumimoji="0" lang="ko-KR" altLang="en-US" sz="150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제품</a:t>
            </a:r>
          </a:p>
          <a:p>
            <a:pPr latinLnBrk="0"/>
            <a:endParaRPr kumimoji="0" lang="ko-KR" altLang="en-US" sz="500">
              <a:solidFill>
                <a:schemeClr val="tx2"/>
              </a:solidFill>
              <a:latin typeface="HY울릉도M" pitchFamily="18" charset="-127"/>
              <a:ea typeface="HY울릉도M" pitchFamily="18" charset="-127"/>
            </a:endParaRPr>
          </a:p>
          <a:p>
            <a:pPr latinLnBrk="0"/>
            <a:r>
              <a:rPr kumimoji="0" lang="en-US" altLang="ko-KR" sz="140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# </a:t>
            </a:r>
            <a:r>
              <a:rPr kumimoji="0" lang="ko-KR" altLang="en-US" sz="140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제품코드</a:t>
            </a:r>
          </a:p>
          <a:p>
            <a:pPr latinLnBrk="0"/>
            <a:r>
              <a:rPr kumimoji="0" lang="ko-KR" altLang="en-US" sz="140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* 제품명</a:t>
            </a:r>
            <a:br>
              <a:rPr kumimoji="0" lang="ko-KR" altLang="en-US" sz="140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</a:br>
            <a:r>
              <a:rPr kumimoji="0" lang="ko-KR" altLang="en-US" sz="140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* 단가</a:t>
            </a:r>
          </a:p>
        </p:txBody>
      </p:sp>
      <p:sp>
        <p:nvSpPr>
          <p:cNvPr id="81926" name="AutoShape 5"/>
          <p:cNvSpPr>
            <a:spLocks noChangeAspect="1" noChangeArrowheads="1"/>
          </p:cNvSpPr>
          <p:nvPr/>
        </p:nvSpPr>
        <p:spPr bwMode="auto">
          <a:xfrm>
            <a:off x="3192463" y="1924075"/>
            <a:ext cx="1595437" cy="21177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CECFF"/>
              </a:gs>
              <a:gs pos="50000">
                <a:srgbClr val="ECF8FF"/>
              </a:gs>
              <a:gs pos="100000">
                <a:srgbClr val="CCECFF"/>
              </a:gs>
            </a:gsLst>
            <a:lin ang="5400000" scaled="1"/>
          </a:gradFill>
          <a:ln w="25400">
            <a:solidFill>
              <a:srgbClr val="96969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latinLnBrk="0"/>
            <a:r>
              <a:rPr kumimoji="0" lang="ko-KR" altLang="en-US" sz="1500" dirty="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사원</a:t>
            </a:r>
          </a:p>
          <a:p>
            <a:pPr latinLnBrk="0"/>
            <a:endParaRPr kumimoji="0" lang="ko-KR" altLang="en-US" sz="500" dirty="0">
              <a:solidFill>
                <a:schemeClr val="tx2"/>
              </a:solidFill>
              <a:latin typeface="HY울릉도M" pitchFamily="18" charset="-127"/>
              <a:ea typeface="HY울릉도M" pitchFamily="18" charset="-127"/>
            </a:endParaRPr>
          </a:p>
          <a:p>
            <a:pPr latinLnBrk="0"/>
            <a:r>
              <a:rPr kumimoji="0" lang="en-US" altLang="ko-KR" sz="1400" dirty="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# </a:t>
            </a:r>
            <a:r>
              <a:rPr kumimoji="0" lang="ko-KR" altLang="en-US" sz="1400" dirty="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사원번호</a:t>
            </a:r>
          </a:p>
          <a:p>
            <a:pPr latinLnBrk="0"/>
            <a:r>
              <a:rPr kumimoji="0" lang="ko-KR" altLang="en-US" sz="1400" dirty="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* 사원명</a:t>
            </a:r>
          </a:p>
          <a:p>
            <a:pPr latinLnBrk="0"/>
            <a:r>
              <a:rPr kumimoji="0" lang="ko-KR" altLang="en-US" sz="1400" dirty="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* 생년월일</a:t>
            </a:r>
          </a:p>
          <a:p>
            <a:pPr latinLnBrk="0"/>
            <a:r>
              <a:rPr kumimoji="0" lang="en-US" altLang="ko-KR" sz="1400" dirty="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o </a:t>
            </a:r>
            <a:r>
              <a:rPr kumimoji="0" lang="ko-KR" altLang="en-US" sz="1400" dirty="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나이</a:t>
            </a:r>
          </a:p>
          <a:p>
            <a:pPr latinLnBrk="0"/>
            <a:r>
              <a:rPr kumimoji="0" lang="en-US" altLang="ko-KR" sz="1400" dirty="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o </a:t>
            </a:r>
            <a:r>
              <a:rPr kumimoji="0" lang="ko-KR" altLang="en-US" sz="1400" dirty="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주소</a:t>
            </a:r>
          </a:p>
          <a:p>
            <a:pPr latinLnBrk="0"/>
            <a:r>
              <a:rPr kumimoji="0" lang="ko-KR" altLang="en-US" sz="1400" dirty="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* 직급</a:t>
            </a:r>
          </a:p>
          <a:p>
            <a:pPr latinLnBrk="0"/>
            <a:r>
              <a:rPr kumimoji="0" lang="en-US" altLang="ko-KR" sz="1400" dirty="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rPr>
              <a:t>o Email</a:t>
            </a:r>
          </a:p>
          <a:p>
            <a:pPr latinLnBrk="0"/>
            <a:endParaRPr kumimoji="0" lang="en-US" altLang="ko-KR" sz="1400" dirty="0">
              <a:solidFill>
                <a:schemeClr val="tx2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grpSp>
        <p:nvGrpSpPr>
          <p:cNvPr id="81927" name="Group 6"/>
          <p:cNvGrpSpPr>
            <a:grpSpLocks/>
          </p:cNvGrpSpPr>
          <p:nvPr/>
        </p:nvGrpSpPr>
        <p:grpSpPr bwMode="auto">
          <a:xfrm>
            <a:off x="5867400" y="1628800"/>
            <a:ext cx="2133600" cy="1963738"/>
            <a:chOff x="2784" y="960"/>
            <a:chExt cx="1344" cy="1237"/>
          </a:xfrm>
        </p:grpSpPr>
        <p:sp>
          <p:nvSpPr>
            <p:cNvPr id="534535" name="Rectangle 7"/>
            <p:cNvSpPr>
              <a:spLocks noChangeArrowheads="1"/>
            </p:cNvSpPr>
            <p:nvPr/>
          </p:nvSpPr>
          <p:spPr bwMode="auto">
            <a:xfrm>
              <a:off x="2784" y="1141"/>
              <a:ext cx="1344" cy="105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  <a:effectLst>
              <a:outerShdw dist="53882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latinLnBrk="0">
                <a:lnSpc>
                  <a:spcPct val="110000"/>
                </a:lnSpc>
                <a:defRPr/>
              </a:pPr>
              <a:r>
                <a:rPr kumimoji="0" lang="ko-KR" altLang="en-US" sz="1300">
                  <a:latin typeface="HY울릉도M" pitchFamily="18" charset="-127"/>
                  <a:ea typeface="HY울릉도M" pitchFamily="18" charset="-127"/>
                </a:rPr>
                <a:t>사원번호</a:t>
              </a:r>
            </a:p>
            <a:p>
              <a:pPr latinLnBrk="0">
                <a:lnSpc>
                  <a:spcPct val="110000"/>
                </a:lnSpc>
                <a:defRPr/>
              </a:pPr>
              <a:r>
                <a:rPr kumimoji="0" lang="ko-KR" altLang="en-US" sz="1300">
                  <a:latin typeface="HY울릉도M" pitchFamily="18" charset="-127"/>
                  <a:ea typeface="HY울릉도M" pitchFamily="18" charset="-127"/>
                </a:rPr>
                <a:t>사원명</a:t>
              </a:r>
            </a:p>
            <a:p>
              <a:pPr latinLnBrk="0">
                <a:lnSpc>
                  <a:spcPct val="130000"/>
                </a:lnSpc>
                <a:defRPr/>
              </a:pPr>
              <a:r>
                <a:rPr kumimoji="0" lang="ko-KR" altLang="en-US" sz="1300">
                  <a:latin typeface="HY울릉도M" pitchFamily="18" charset="-127"/>
                  <a:ea typeface="HY울릉도M" pitchFamily="18" charset="-127"/>
                </a:rPr>
                <a:t>주민번호</a:t>
              </a:r>
            </a:p>
            <a:p>
              <a:pPr latinLnBrk="0">
                <a:lnSpc>
                  <a:spcPct val="110000"/>
                </a:lnSpc>
                <a:defRPr/>
              </a:pPr>
              <a:r>
                <a:rPr kumimoji="0" lang="ko-KR" altLang="en-US" sz="1300">
                  <a:latin typeface="HY울릉도M" pitchFamily="18" charset="-127"/>
                  <a:ea typeface="HY울릉도M" pitchFamily="18" charset="-127"/>
                </a:rPr>
                <a:t>주소</a:t>
              </a:r>
            </a:p>
            <a:p>
              <a:pPr latinLnBrk="0">
                <a:lnSpc>
                  <a:spcPct val="110000"/>
                </a:lnSpc>
                <a:defRPr/>
              </a:pPr>
              <a:r>
                <a:rPr kumimoji="0" lang="ko-KR" altLang="en-US" sz="1300">
                  <a:latin typeface="HY울릉도M" pitchFamily="18" charset="-127"/>
                  <a:ea typeface="HY울릉도M" pitchFamily="18" charset="-127"/>
                </a:rPr>
                <a:t>연락처</a:t>
              </a:r>
            </a:p>
            <a:p>
              <a:pPr latinLnBrk="0">
                <a:lnSpc>
                  <a:spcPct val="110000"/>
                </a:lnSpc>
                <a:defRPr/>
              </a:pPr>
              <a:r>
                <a:rPr kumimoji="0" lang="ko-KR" altLang="en-US" sz="1300">
                  <a:latin typeface="HY울릉도M" pitchFamily="18" charset="-127"/>
                  <a:ea typeface="HY울릉도M" pitchFamily="18" charset="-127"/>
                </a:rPr>
                <a:t>핸드폰번호</a:t>
              </a:r>
            </a:p>
            <a:p>
              <a:pPr latinLnBrk="0">
                <a:lnSpc>
                  <a:spcPct val="110000"/>
                </a:lnSpc>
                <a:defRPr/>
              </a:pPr>
              <a:r>
                <a:rPr kumimoji="0" lang="ko-KR" altLang="en-US" sz="1300">
                  <a:latin typeface="HY울릉도M" pitchFamily="18" charset="-127"/>
                  <a:ea typeface="HY울릉도M" pitchFamily="18" charset="-127"/>
                </a:rPr>
                <a:t>근무지역</a:t>
              </a:r>
            </a:p>
          </p:txBody>
        </p:sp>
        <p:sp>
          <p:nvSpPr>
            <p:cNvPr id="81931" name="Line 8"/>
            <p:cNvSpPr>
              <a:spLocks noChangeShapeType="1"/>
            </p:cNvSpPr>
            <p:nvPr/>
          </p:nvSpPr>
          <p:spPr bwMode="auto">
            <a:xfrm>
              <a:off x="2784" y="1488"/>
              <a:ext cx="1344" cy="0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1932" name="Text Box 9"/>
            <p:cNvSpPr txBox="1">
              <a:spLocks noChangeArrowheads="1"/>
            </p:cNvSpPr>
            <p:nvPr/>
          </p:nvSpPr>
          <p:spPr bwMode="auto">
            <a:xfrm>
              <a:off x="2784" y="960"/>
              <a:ext cx="384" cy="19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0">
                <a:spcBef>
                  <a:spcPct val="50000"/>
                </a:spcBef>
              </a:pPr>
              <a:r>
                <a:rPr kumimoji="0" lang="ko-KR" altLang="en-US" sz="1400">
                  <a:latin typeface="HY울릉도M" pitchFamily="18" charset="-127"/>
                  <a:ea typeface="HY울릉도M" pitchFamily="18" charset="-127"/>
                </a:rPr>
                <a:t>사원</a:t>
              </a:r>
            </a:p>
          </p:txBody>
        </p:sp>
      </p:grpSp>
      <p:sp>
        <p:nvSpPr>
          <p:cNvPr id="81928" name="AutoShape 10"/>
          <p:cNvSpPr>
            <a:spLocks noChangeArrowheads="1"/>
          </p:cNvSpPr>
          <p:nvPr/>
        </p:nvSpPr>
        <p:spPr bwMode="auto">
          <a:xfrm>
            <a:off x="5868144" y="1977008"/>
            <a:ext cx="1066800" cy="15240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66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1929" name="Rectangle 11"/>
          <p:cNvSpPr>
            <a:spLocks noChangeArrowheads="1"/>
          </p:cNvSpPr>
          <p:nvPr/>
        </p:nvSpPr>
        <p:spPr bwMode="auto">
          <a:xfrm>
            <a:off x="457200" y="1447800"/>
            <a:ext cx="8305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ko-KR" altLang="en-US" sz="2200" dirty="0">
              <a:latin typeface="Verdana" pitchFamily="34" charset="0"/>
              <a:ea typeface="HY헤드라인M" pitchFamily="18" charset="-127"/>
            </a:endParaRPr>
          </a:p>
        </p:txBody>
      </p:sp>
      <p:sp>
        <p:nvSpPr>
          <p:cNvPr id="14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모델의 표기법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실체</a:t>
            </a:r>
            <a:r>
              <a:rPr lang="en-US" altLang="ko-KR" dirty="0" smtClean="0"/>
              <a:t>/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관계의 표현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표현</a:t>
            </a:r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두 실체 사이에 선을 그린다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명을 표시한다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식별성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(Identification)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표시한다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2">
              <a:lnSpc>
                <a:spcPts val="26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식별적</a:t>
            </a:r>
          </a:p>
          <a:p>
            <a:pPr lvl="2">
              <a:lnSpc>
                <a:spcPts val="26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비식별적</a:t>
            </a:r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선택성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(Optionality)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표시한다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2">
              <a:lnSpc>
                <a:spcPts val="26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선택적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수도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may)</a:t>
            </a:r>
          </a:p>
          <a:p>
            <a:pPr lvl="2">
              <a:lnSpc>
                <a:spcPts val="26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필수적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이어야만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must)</a:t>
            </a:r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기수성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(Degree, Cardinality)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표시한다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2">
              <a:lnSpc>
                <a:spcPts val="26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하나 이상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(one or more)</a:t>
            </a:r>
          </a:p>
          <a:p>
            <a:pPr lvl="2">
              <a:lnSpc>
                <a:spcPts val="26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 하나씩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(one and only one)</a:t>
            </a:r>
          </a:p>
          <a:p>
            <a:pPr lvl="1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비전이성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(Non-transferability)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표시한다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2">
              <a:lnSpc>
                <a:spcPts val="26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비전이성</a:t>
            </a:r>
          </a:p>
        </p:txBody>
      </p:sp>
      <p:sp>
        <p:nvSpPr>
          <p:cNvPr id="82949" name="Line 4"/>
          <p:cNvSpPr>
            <a:spLocks noChangeShapeType="1"/>
          </p:cNvSpPr>
          <p:nvPr/>
        </p:nvSpPr>
        <p:spPr bwMode="auto">
          <a:xfrm>
            <a:off x="1560860" y="4148386"/>
            <a:ext cx="850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82950" name="Line 5"/>
          <p:cNvSpPr>
            <a:spLocks noChangeShapeType="1"/>
          </p:cNvSpPr>
          <p:nvPr/>
        </p:nvSpPr>
        <p:spPr bwMode="auto">
          <a:xfrm>
            <a:off x="1560860" y="3861048"/>
            <a:ext cx="8128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endParaRPr lang="ko-KR" altLang="en-US"/>
          </a:p>
        </p:txBody>
      </p:sp>
      <p:grpSp>
        <p:nvGrpSpPr>
          <p:cNvPr id="82951" name="Group 6"/>
          <p:cNvGrpSpPr>
            <a:grpSpLocks/>
          </p:cNvGrpSpPr>
          <p:nvPr/>
        </p:nvGrpSpPr>
        <p:grpSpPr bwMode="auto">
          <a:xfrm>
            <a:off x="1560860" y="4941168"/>
            <a:ext cx="850900" cy="165100"/>
            <a:chOff x="600" y="3168"/>
            <a:chExt cx="536" cy="104"/>
          </a:xfrm>
        </p:grpSpPr>
        <p:sp>
          <p:nvSpPr>
            <p:cNvPr id="82975" name="Line 7"/>
            <p:cNvSpPr>
              <a:spLocks noChangeShapeType="1"/>
            </p:cNvSpPr>
            <p:nvPr/>
          </p:nvSpPr>
          <p:spPr bwMode="auto">
            <a:xfrm>
              <a:off x="600" y="3224"/>
              <a:ext cx="5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82976" name="Line 8"/>
            <p:cNvSpPr>
              <a:spLocks noChangeShapeType="1"/>
            </p:cNvSpPr>
            <p:nvPr/>
          </p:nvSpPr>
          <p:spPr bwMode="auto">
            <a:xfrm rot="16200000" flipH="1">
              <a:off x="1056" y="3200"/>
              <a:ext cx="48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77" name="Line 9"/>
            <p:cNvSpPr>
              <a:spLocks noChangeShapeType="1"/>
            </p:cNvSpPr>
            <p:nvPr/>
          </p:nvSpPr>
          <p:spPr bwMode="auto">
            <a:xfrm rot="-5400000">
              <a:off x="1056" y="3144"/>
              <a:ext cx="48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82952" name="Line 10"/>
          <p:cNvSpPr>
            <a:spLocks noChangeShapeType="1"/>
          </p:cNvSpPr>
          <p:nvPr/>
        </p:nvSpPr>
        <p:spPr bwMode="auto">
          <a:xfrm>
            <a:off x="1560860" y="5301531"/>
            <a:ext cx="850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endParaRPr lang="ko-KR" altLang="en-US"/>
          </a:p>
        </p:txBody>
      </p:sp>
      <p:grpSp>
        <p:nvGrpSpPr>
          <p:cNvPr id="82953" name="Group 11"/>
          <p:cNvGrpSpPr>
            <a:grpSpLocks/>
          </p:cNvGrpSpPr>
          <p:nvPr/>
        </p:nvGrpSpPr>
        <p:grpSpPr bwMode="auto">
          <a:xfrm>
            <a:off x="1560860" y="2686943"/>
            <a:ext cx="850900" cy="165100"/>
            <a:chOff x="600" y="1688"/>
            <a:chExt cx="536" cy="104"/>
          </a:xfrm>
        </p:grpSpPr>
        <p:sp>
          <p:nvSpPr>
            <p:cNvPr id="82971" name="Line 12"/>
            <p:cNvSpPr>
              <a:spLocks noChangeShapeType="1"/>
            </p:cNvSpPr>
            <p:nvPr/>
          </p:nvSpPr>
          <p:spPr bwMode="auto">
            <a:xfrm>
              <a:off x="600" y="1744"/>
              <a:ext cx="5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82972" name="Line 13"/>
            <p:cNvSpPr>
              <a:spLocks noChangeShapeType="1"/>
            </p:cNvSpPr>
            <p:nvPr/>
          </p:nvSpPr>
          <p:spPr bwMode="auto">
            <a:xfrm rot="16200000" flipH="1">
              <a:off x="1056" y="1720"/>
              <a:ext cx="48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73" name="Line 14"/>
            <p:cNvSpPr>
              <a:spLocks noChangeShapeType="1"/>
            </p:cNvSpPr>
            <p:nvPr/>
          </p:nvSpPr>
          <p:spPr bwMode="auto">
            <a:xfrm rot="-5400000">
              <a:off x="1056" y="1664"/>
              <a:ext cx="48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74" name="Line 15"/>
            <p:cNvSpPr>
              <a:spLocks noChangeShapeType="1"/>
            </p:cNvSpPr>
            <p:nvPr/>
          </p:nvSpPr>
          <p:spPr bwMode="auto">
            <a:xfrm>
              <a:off x="1000" y="1688"/>
              <a:ext cx="0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82954" name="Group 16"/>
          <p:cNvGrpSpPr>
            <a:grpSpLocks/>
          </p:cNvGrpSpPr>
          <p:nvPr/>
        </p:nvGrpSpPr>
        <p:grpSpPr bwMode="auto">
          <a:xfrm>
            <a:off x="1560860" y="2975868"/>
            <a:ext cx="850900" cy="165100"/>
            <a:chOff x="600" y="1928"/>
            <a:chExt cx="536" cy="104"/>
          </a:xfrm>
        </p:grpSpPr>
        <p:sp>
          <p:nvSpPr>
            <p:cNvPr id="82968" name="Line 17"/>
            <p:cNvSpPr>
              <a:spLocks noChangeShapeType="1"/>
            </p:cNvSpPr>
            <p:nvPr/>
          </p:nvSpPr>
          <p:spPr bwMode="auto">
            <a:xfrm>
              <a:off x="600" y="1984"/>
              <a:ext cx="5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82969" name="Line 18"/>
            <p:cNvSpPr>
              <a:spLocks noChangeShapeType="1"/>
            </p:cNvSpPr>
            <p:nvPr/>
          </p:nvSpPr>
          <p:spPr bwMode="auto">
            <a:xfrm rot="16200000" flipH="1">
              <a:off x="1056" y="1960"/>
              <a:ext cx="48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70" name="Line 19"/>
            <p:cNvSpPr>
              <a:spLocks noChangeShapeType="1"/>
            </p:cNvSpPr>
            <p:nvPr/>
          </p:nvSpPr>
          <p:spPr bwMode="auto">
            <a:xfrm rot="-5400000">
              <a:off x="1056" y="1904"/>
              <a:ext cx="48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82955" name="Group 20"/>
          <p:cNvGrpSpPr>
            <a:grpSpLocks/>
          </p:cNvGrpSpPr>
          <p:nvPr/>
        </p:nvGrpSpPr>
        <p:grpSpPr bwMode="auto">
          <a:xfrm>
            <a:off x="1488852" y="6000204"/>
            <a:ext cx="850900" cy="165100"/>
            <a:chOff x="600" y="3904"/>
            <a:chExt cx="536" cy="104"/>
          </a:xfrm>
        </p:grpSpPr>
        <p:sp>
          <p:nvSpPr>
            <p:cNvPr id="82964" name="AutoShape 21"/>
            <p:cNvSpPr>
              <a:spLocks noChangeArrowheads="1"/>
            </p:cNvSpPr>
            <p:nvPr/>
          </p:nvSpPr>
          <p:spPr bwMode="auto">
            <a:xfrm>
              <a:off x="936" y="3920"/>
              <a:ext cx="80" cy="80"/>
            </a:xfrm>
            <a:prstGeom prst="flowChartDecision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2965" name="Line 22"/>
            <p:cNvSpPr>
              <a:spLocks noChangeShapeType="1"/>
            </p:cNvSpPr>
            <p:nvPr/>
          </p:nvSpPr>
          <p:spPr bwMode="auto">
            <a:xfrm>
              <a:off x="600" y="3960"/>
              <a:ext cx="5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82966" name="Line 23"/>
            <p:cNvSpPr>
              <a:spLocks noChangeShapeType="1"/>
            </p:cNvSpPr>
            <p:nvPr/>
          </p:nvSpPr>
          <p:spPr bwMode="auto">
            <a:xfrm rot="16200000" flipH="1">
              <a:off x="1056" y="3936"/>
              <a:ext cx="48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7" name="Line 24"/>
            <p:cNvSpPr>
              <a:spLocks noChangeShapeType="1"/>
            </p:cNvSpPr>
            <p:nvPr/>
          </p:nvSpPr>
          <p:spPr bwMode="auto">
            <a:xfrm rot="-5400000">
              <a:off x="1056" y="3880"/>
              <a:ext cx="48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82956" name="Group 25"/>
          <p:cNvGrpSpPr>
            <a:grpSpLocks/>
          </p:cNvGrpSpPr>
          <p:nvPr/>
        </p:nvGrpSpPr>
        <p:grpSpPr bwMode="auto">
          <a:xfrm>
            <a:off x="6372200" y="2012032"/>
            <a:ext cx="1620838" cy="3505200"/>
            <a:chOff x="4032" y="1008"/>
            <a:chExt cx="1021" cy="2208"/>
          </a:xfrm>
        </p:grpSpPr>
        <p:sp>
          <p:nvSpPr>
            <p:cNvPr id="82957" name="Line 26"/>
            <p:cNvSpPr>
              <a:spLocks noChangeShapeType="1"/>
            </p:cNvSpPr>
            <p:nvPr/>
          </p:nvSpPr>
          <p:spPr bwMode="auto">
            <a:xfrm rot="-5400000">
              <a:off x="4324" y="2080"/>
              <a:ext cx="4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82958" name="Line 27"/>
            <p:cNvSpPr>
              <a:spLocks noChangeShapeType="1"/>
            </p:cNvSpPr>
            <p:nvPr/>
          </p:nvSpPr>
          <p:spPr bwMode="auto">
            <a:xfrm flipH="1">
              <a:off x="4488" y="2200"/>
              <a:ext cx="48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59" name="Line 28"/>
            <p:cNvSpPr>
              <a:spLocks noChangeShapeType="1"/>
            </p:cNvSpPr>
            <p:nvPr/>
          </p:nvSpPr>
          <p:spPr bwMode="auto">
            <a:xfrm>
              <a:off x="4544" y="2200"/>
              <a:ext cx="48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0" name="Line 29"/>
            <p:cNvSpPr>
              <a:spLocks noChangeShapeType="1"/>
            </p:cNvSpPr>
            <p:nvPr/>
          </p:nvSpPr>
          <p:spPr bwMode="auto">
            <a:xfrm>
              <a:off x="4496" y="2176"/>
              <a:ext cx="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1" name="AutoShape 30"/>
            <p:cNvSpPr>
              <a:spLocks noChangeArrowheads="1"/>
            </p:cNvSpPr>
            <p:nvPr/>
          </p:nvSpPr>
          <p:spPr bwMode="auto">
            <a:xfrm>
              <a:off x="4504" y="2048"/>
              <a:ext cx="80" cy="80"/>
            </a:xfrm>
            <a:prstGeom prst="flowChartDecision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2962" name="AutoShape 31"/>
            <p:cNvSpPr>
              <a:spLocks noChangeAspect="1" noChangeArrowheads="1"/>
            </p:cNvSpPr>
            <p:nvPr/>
          </p:nvSpPr>
          <p:spPr bwMode="auto">
            <a:xfrm>
              <a:off x="4032" y="1008"/>
              <a:ext cx="1021" cy="864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CCECFF"/>
                </a:gs>
                <a:gs pos="50000">
                  <a:srgbClr val="ECF8FF"/>
                </a:gs>
                <a:gs pos="100000">
                  <a:srgbClr val="CCECFF"/>
                </a:gs>
              </a:gsLst>
              <a:lin ang="5400000" scaled="1"/>
            </a:gradFill>
            <a:ln w="25400">
              <a:solidFill>
                <a:srgbClr val="96969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latinLnBrk="0"/>
              <a:r>
                <a:rPr kumimoji="0" lang="ko-KR" altLang="en-US" sz="1500">
                  <a:solidFill>
                    <a:schemeClr val="tx2"/>
                  </a:solidFill>
                  <a:latin typeface="HY울릉도M" pitchFamily="18" charset="-127"/>
                  <a:ea typeface="HY울릉도M" pitchFamily="18" charset="-127"/>
                </a:rPr>
                <a:t>주문</a:t>
              </a:r>
            </a:p>
            <a:p>
              <a:pPr latinLnBrk="0"/>
              <a:endParaRPr kumimoji="0" lang="ko-KR" altLang="en-US" sz="50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endParaRPr>
            </a:p>
            <a:p>
              <a:pPr latinLnBrk="0"/>
              <a:endParaRPr kumimoji="0" lang="ko-KR" altLang="en-US" sz="50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endParaRPr>
            </a:p>
            <a:p>
              <a:pPr latinLnBrk="0"/>
              <a:r>
                <a:rPr kumimoji="0" lang="en-US" altLang="ko-KR" sz="1400">
                  <a:solidFill>
                    <a:schemeClr val="tx2"/>
                  </a:solidFill>
                  <a:latin typeface="HY울릉도M" pitchFamily="18" charset="-127"/>
                  <a:ea typeface="HY울릉도M" pitchFamily="18" charset="-127"/>
                </a:rPr>
                <a:t># </a:t>
              </a:r>
              <a:r>
                <a:rPr kumimoji="0" lang="ko-KR" altLang="en-US" sz="1400">
                  <a:solidFill>
                    <a:schemeClr val="tx2"/>
                  </a:solidFill>
                  <a:latin typeface="HY울릉도M" pitchFamily="18" charset="-127"/>
                  <a:ea typeface="HY울릉도M" pitchFamily="18" charset="-127"/>
                </a:rPr>
                <a:t>주문번호</a:t>
              </a:r>
            </a:p>
            <a:p>
              <a:pPr latinLnBrk="0"/>
              <a:r>
                <a:rPr kumimoji="0" lang="ko-KR" altLang="en-US" sz="1400">
                  <a:solidFill>
                    <a:schemeClr val="tx2"/>
                  </a:solidFill>
                  <a:latin typeface="HY울릉도M" pitchFamily="18" charset="-127"/>
                  <a:ea typeface="HY울릉도M" pitchFamily="18" charset="-127"/>
                </a:rPr>
                <a:t>* 주문일</a:t>
              </a:r>
              <a:br>
                <a:rPr kumimoji="0" lang="ko-KR" altLang="en-US" sz="1400">
                  <a:solidFill>
                    <a:schemeClr val="tx2"/>
                  </a:solidFill>
                  <a:latin typeface="HY울릉도M" pitchFamily="18" charset="-127"/>
                  <a:ea typeface="HY울릉도M" pitchFamily="18" charset="-127"/>
                </a:rPr>
              </a:br>
              <a:r>
                <a:rPr kumimoji="0" lang="ko-KR" altLang="en-US" sz="1400">
                  <a:solidFill>
                    <a:schemeClr val="tx2"/>
                  </a:solidFill>
                  <a:latin typeface="HY울릉도M" pitchFamily="18" charset="-127"/>
                  <a:ea typeface="HY울릉도M" pitchFamily="18" charset="-127"/>
                </a:rPr>
                <a:t>* 주문총액</a:t>
              </a:r>
            </a:p>
          </p:txBody>
        </p:sp>
        <p:sp>
          <p:nvSpPr>
            <p:cNvPr id="82963" name="AutoShape 32"/>
            <p:cNvSpPr>
              <a:spLocks noChangeAspect="1" noChangeArrowheads="1"/>
            </p:cNvSpPr>
            <p:nvPr/>
          </p:nvSpPr>
          <p:spPr bwMode="auto">
            <a:xfrm>
              <a:off x="4032" y="2304"/>
              <a:ext cx="1021" cy="912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CCECFF"/>
                </a:gs>
                <a:gs pos="50000">
                  <a:srgbClr val="ECF8FF"/>
                </a:gs>
                <a:gs pos="100000">
                  <a:srgbClr val="CCECFF"/>
                </a:gs>
              </a:gsLst>
              <a:lin ang="5400000" scaled="1"/>
            </a:gradFill>
            <a:ln w="25400">
              <a:solidFill>
                <a:srgbClr val="96969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latinLnBrk="0"/>
              <a:r>
                <a:rPr kumimoji="0" lang="ko-KR" altLang="en-US" sz="1500">
                  <a:solidFill>
                    <a:schemeClr val="tx2"/>
                  </a:solidFill>
                  <a:latin typeface="HY울릉도M" pitchFamily="18" charset="-127"/>
                  <a:ea typeface="HY울릉도M" pitchFamily="18" charset="-127"/>
                </a:rPr>
                <a:t>주문상세</a:t>
              </a:r>
            </a:p>
            <a:p>
              <a:pPr latinLnBrk="0"/>
              <a:endParaRPr kumimoji="0" lang="ko-KR" altLang="en-US" sz="50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endParaRPr>
            </a:p>
            <a:p>
              <a:pPr latinLnBrk="0"/>
              <a:endParaRPr kumimoji="0" lang="ko-KR" altLang="en-US" sz="500">
                <a:solidFill>
                  <a:schemeClr val="tx2"/>
                </a:solidFill>
                <a:latin typeface="HY울릉도M" pitchFamily="18" charset="-127"/>
                <a:ea typeface="HY울릉도M" pitchFamily="18" charset="-127"/>
              </a:endParaRPr>
            </a:p>
            <a:p>
              <a:pPr latinLnBrk="0"/>
              <a:r>
                <a:rPr kumimoji="0" lang="en-US" altLang="ko-KR" sz="1400">
                  <a:solidFill>
                    <a:schemeClr val="tx2"/>
                  </a:solidFill>
                  <a:latin typeface="HY울릉도M" pitchFamily="18" charset="-127"/>
                  <a:ea typeface="HY울릉도M" pitchFamily="18" charset="-127"/>
                </a:rPr>
                <a:t># </a:t>
              </a:r>
              <a:r>
                <a:rPr kumimoji="0" lang="ko-KR" altLang="en-US" sz="1400">
                  <a:solidFill>
                    <a:schemeClr val="tx2"/>
                  </a:solidFill>
                  <a:latin typeface="HY울릉도M" pitchFamily="18" charset="-127"/>
                  <a:ea typeface="HY울릉도M" pitchFamily="18" charset="-127"/>
                </a:rPr>
                <a:t>주문수량</a:t>
              </a:r>
            </a:p>
            <a:p>
              <a:pPr latinLnBrk="0"/>
              <a:r>
                <a:rPr kumimoji="0" lang="ko-KR" altLang="en-US" sz="1400">
                  <a:solidFill>
                    <a:schemeClr val="tx2"/>
                  </a:solidFill>
                  <a:latin typeface="HY울릉도M" pitchFamily="18" charset="-127"/>
                  <a:ea typeface="HY울릉도M" pitchFamily="18" charset="-127"/>
                </a:rPr>
                <a:t>* 단가</a:t>
              </a:r>
              <a:br>
                <a:rPr kumimoji="0" lang="ko-KR" altLang="en-US" sz="1400">
                  <a:solidFill>
                    <a:schemeClr val="tx2"/>
                  </a:solidFill>
                  <a:latin typeface="HY울릉도M" pitchFamily="18" charset="-127"/>
                  <a:ea typeface="HY울릉도M" pitchFamily="18" charset="-127"/>
                </a:rPr>
              </a:br>
              <a:r>
                <a:rPr kumimoji="0" lang="ko-KR" altLang="en-US" sz="1400">
                  <a:solidFill>
                    <a:schemeClr val="tx2"/>
                  </a:solidFill>
                  <a:latin typeface="HY울릉도M" pitchFamily="18" charset="-127"/>
                  <a:ea typeface="HY울릉도M" pitchFamily="18" charset="-127"/>
                </a:rPr>
                <a:t>* 주문금액</a:t>
              </a:r>
            </a:p>
          </p:txBody>
        </p:sp>
      </p:grpSp>
      <p:sp>
        <p:nvSpPr>
          <p:cNvPr id="34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모델의 표기법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latin typeface="Verdana" pitchFamily="34" charset="0"/>
              </a:rPr>
              <a:t>서브타입 표현</a:t>
            </a:r>
            <a:endParaRPr lang="ko-KR" altLang="en-US" b="1" dirty="0" smtClean="0">
              <a:latin typeface="Verdana" pitchFamily="34" charset="0"/>
            </a:endParaRPr>
          </a:p>
        </p:txBody>
      </p:sp>
      <p:sp>
        <p:nvSpPr>
          <p:cNvPr id="911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서브타입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(sub-type)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eaLnBrk="1" hangingPunct="1">
              <a:lnSpc>
                <a:spcPts val="20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SUPER-TYPE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SUB-TYPE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가지는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</a:p>
          <a:p>
            <a:pPr lvl="1" eaLnBrk="1" hangingPunct="1">
              <a:lnSpc>
                <a:spcPts val="20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SUPER-TYPE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두개 이상의 독립적인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SUB-TYPE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구성</a:t>
            </a:r>
          </a:p>
          <a:p>
            <a:pPr lvl="1" eaLnBrk="1" hangingPunct="1">
              <a:lnSpc>
                <a:spcPts val="20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SUPER-TYPE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각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SUB-TYPE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들의 공통적인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ATTRIBUTE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RELATIONSHIP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보유</a:t>
            </a:r>
          </a:p>
          <a:p>
            <a:pPr lvl="1" eaLnBrk="1" hangingPunct="1">
              <a:lnSpc>
                <a:spcPts val="20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SUB-TYPE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자신의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ATTRIBUTE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 독립적인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RELATIONSHIP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가진다</a:t>
            </a:r>
          </a:p>
          <a:p>
            <a:pPr lvl="1" eaLnBrk="1" hangingPunct="1">
              <a:lnSpc>
                <a:spcPts val="20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ATTRIBUTE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RELATIONSHIP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가지지 않는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SUB-TYPE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 존재할 수 있으나 이런 경우는 일반적인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ATTRIBUTE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처리하는 것이 좋다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차별성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</a:p>
          <a:p>
            <a:pPr lvl="1" eaLnBrk="1" hangingPunct="1">
              <a:lnSpc>
                <a:spcPts val="20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SUPER-TYPE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모든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INSTANCE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SUB-TYPE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 단 하나와  반드시 연결</a:t>
            </a:r>
          </a:p>
          <a:p>
            <a:pPr lvl="1" eaLnBrk="1" hangingPunct="1">
              <a:lnSpc>
                <a:spcPts val="20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SUB-TYPE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서로 중첩되지 않아야 하며 그 전체 집합은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SUPER-TYPE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: 1</a:t>
            </a:r>
          </a:p>
          <a:p>
            <a:pPr lvl="1" eaLnBrk="1" hangingPunct="1">
              <a:lnSpc>
                <a:spcPts val="20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집합에 확신이 없다면 ‘기타’ 구분을 생성</a:t>
            </a:r>
          </a:p>
          <a:p>
            <a:pPr lvl="1" eaLnBrk="1" hangingPunct="1">
              <a:lnSpc>
                <a:spcPts val="20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SUPER-TYPE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SUB-TYPE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결코 부모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자식 관계가 아니다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동일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Level)</a:t>
            </a:r>
          </a:p>
        </p:txBody>
      </p:sp>
      <p:grpSp>
        <p:nvGrpSpPr>
          <p:cNvPr id="91141" name="Group 4"/>
          <p:cNvGrpSpPr>
            <a:grpSpLocks/>
          </p:cNvGrpSpPr>
          <p:nvPr/>
        </p:nvGrpSpPr>
        <p:grpSpPr bwMode="auto">
          <a:xfrm>
            <a:off x="609600" y="5105400"/>
            <a:ext cx="7680325" cy="1371600"/>
            <a:chOff x="461" y="3171"/>
            <a:chExt cx="4838" cy="864"/>
          </a:xfrm>
        </p:grpSpPr>
        <p:grpSp>
          <p:nvGrpSpPr>
            <p:cNvPr id="91142" name="Group 5"/>
            <p:cNvGrpSpPr>
              <a:grpSpLocks/>
            </p:cNvGrpSpPr>
            <p:nvPr/>
          </p:nvGrpSpPr>
          <p:grpSpPr bwMode="auto">
            <a:xfrm>
              <a:off x="461" y="3171"/>
              <a:ext cx="1555" cy="792"/>
              <a:chOff x="384" y="4032"/>
              <a:chExt cx="1296" cy="1056"/>
            </a:xfrm>
          </p:grpSpPr>
          <p:sp>
            <p:nvSpPr>
              <p:cNvPr id="543750" name="AutoShape 6"/>
              <p:cNvSpPr>
                <a:spLocks noChangeArrowheads="1"/>
              </p:cNvSpPr>
              <p:nvPr/>
            </p:nvSpPr>
            <p:spPr bwMode="auto">
              <a:xfrm>
                <a:off x="384" y="4032"/>
                <a:ext cx="1296" cy="1056"/>
              </a:xfrm>
              <a:prstGeom prst="roundRect">
                <a:avLst>
                  <a:gd name="adj" fmla="val 11403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D2F276"/>
                  </a:gs>
                </a:gsLst>
                <a:lin ang="2700000" scaled="1"/>
              </a:gradFill>
              <a:ln w="9525" algn="ctr">
                <a:solidFill>
                  <a:srgbClr val="0080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lIns="54000" rIns="54000" anchor="ctr"/>
              <a:lstStyle/>
              <a:p>
                <a:pPr marL="285750" indent="-285750" eaLnBrk="0" latinLnBrk="0" hangingPunct="0">
                  <a:lnSpc>
                    <a:spcPct val="60000"/>
                  </a:lnSpc>
                  <a:spcBef>
                    <a:spcPct val="30000"/>
                  </a:spcBef>
                  <a:buClr>
                    <a:srgbClr val="FC0128"/>
                  </a:buClr>
                  <a:buFont typeface="Wingdings" pitchFamily="2" charset="2"/>
                  <a:buNone/>
                  <a:defRPr/>
                </a:pPr>
                <a:r>
                  <a:rPr lang="ko-KR" altLang="en-US" sz="1200">
                    <a:latin typeface="Arial" pitchFamily="34" charset="0"/>
                    <a:ea typeface="돋움" pitchFamily="50" charset="-127"/>
                  </a:rPr>
                  <a:t>집합</a:t>
                </a:r>
                <a:r>
                  <a:rPr lang="en-US" altLang="ko-KR" sz="1200">
                    <a:latin typeface="Arial" pitchFamily="34" charset="0"/>
                    <a:ea typeface="돋움" pitchFamily="50" charset="-127"/>
                  </a:rPr>
                  <a:t>A</a:t>
                </a:r>
              </a:p>
              <a:p>
                <a:pPr marL="285750" indent="-285750" eaLnBrk="0" latinLnBrk="0" hangingPunct="0">
                  <a:lnSpc>
                    <a:spcPct val="60000"/>
                  </a:lnSpc>
                  <a:spcBef>
                    <a:spcPct val="30000"/>
                  </a:spcBef>
                  <a:buClr>
                    <a:srgbClr val="FC0128"/>
                  </a:buClr>
                  <a:buFont typeface="Wingdings" pitchFamily="2" charset="2"/>
                  <a:buNone/>
                  <a:defRPr/>
                </a:pPr>
                <a:endParaRPr lang="en-US" altLang="ko-KR" sz="1200">
                  <a:latin typeface="Arial" pitchFamily="34" charset="0"/>
                  <a:ea typeface="돋움" pitchFamily="50" charset="-127"/>
                </a:endParaRPr>
              </a:p>
              <a:p>
                <a:pPr marL="285750" indent="-285750" eaLnBrk="0" latinLnBrk="0" hangingPunct="0">
                  <a:lnSpc>
                    <a:spcPct val="60000"/>
                  </a:lnSpc>
                  <a:spcBef>
                    <a:spcPct val="30000"/>
                  </a:spcBef>
                  <a:buClr>
                    <a:srgbClr val="FC0128"/>
                  </a:buClr>
                  <a:buFont typeface="Wingdings" pitchFamily="2" charset="2"/>
                  <a:buNone/>
                  <a:defRPr/>
                </a:pPr>
                <a:endParaRPr lang="en-US" altLang="ko-KR" sz="1200">
                  <a:latin typeface="Arial" pitchFamily="34" charset="0"/>
                  <a:ea typeface="돋움" pitchFamily="50" charset="-127"/>
                </a:endParaRPr>
              </a:p>
              <a:p>
                <a:pPr marL="285750" indent="-285750" eaLnBrk="0" latinLnBrk="0" hangingPunct="0">
                  <a:lnSpc>
                    <a:spcPct val="60000"/>
                  </a:lnSpc>
                  <a:spcBef>
                    <a:spcPct val="30000"/>
                  </a:spcBef>
                  <a:buClr>
                    <a:srgbClr val="FC0128"/>
                  </a:buClr>
                  <a:buFont typeface="Wingdings" pitchFamily="2" charset="2"/>
                  <a:buNone/>
                  <a:defRPr/>
                </a:pPr>
                <a:endParaRPr lang="en-US" altLang="ko-KR" sz="1200">
                  <a:latin typeface="Arial" pitchFamily="34" charset="0"/>
                  <a:ea typeface="돋움" pitchFamily="50" charset="-127"/>
                </a:endParaRPr>
              </a:p>
              <a:p>
                <a:pPr marL="285750" indent="-285750" eaLnBrk="0" latinLnBrk="0" hangingPunct="0">
                  <a:lnSpc>
                    <a:spcPct val="60000"/>
                  </a:lnSpc>
                  <a:spcBef>
                    <a:spcPct val="30000"/>
                  </a:spcBef>
                  <a:buClr>
                    <a:srgbClr val="FC0128"/>
                  </a:buClr>
                  <a:buFont typeface="Wingdings" pitchFamily="2" charset="2"/>
                  <a:buNone/>
                  <a:defRPr/>
                </a:pPr>
                <a:endParaRPr lang="en-US" altLang="ko-KR" sz="1200">
                  <a:latin typeface="Arial" pitchFamily="34" charset="0"/>
                  <a:ea typeface="돋움" pitchFamily="50" charset="-127"/>
                </a:endParaRPr>
              </a:p>
            </p:txBody>
          </p:sp>
          <p:sp>
            <p:nvSpPr>
              <p:cNvPr id="543751" name="AutoShape 7"/>
              <p:cNvSpPr>
                <a:spLocks noChangeArrowheads="1"/>
              </p:cNvSpPr>
              <p:nvPr/>
            </p:nvSpPr>
            <p:spPr bwMode="auto">
              <a:xfrm>
                <a:off x="480" y="4464"/>
                <a:ext cx="480" cy="480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4BA74"/>
                  </a:gs>
                </a:gsLst>
                <a:lin ang="2700000" scaled="1"/>
              </a:gradFill>
              <a:ln w="6350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marL="285750" indent="-285750" eaLnBrk="0" latinLnBrk="0" hangingPunct="0">
                  <a:lnSpc>
                    <a:spcPct val="60000"/>
                  </a:lnSpc>
                  <a:spcBef>
                    <a:spcPct val="50000"/>
                  </a:spcBef>
                  <a:buClr>
                    <a:srgbClr val="FC0128"/>
                  </a:buClr>
                  <a:buFont typeface="Wingdings" pitchFamily="2" charset="2"/>
                  <a:buNone/>
                  <a:defRPr/>
                </a:pPr>
                <a:r>
                  <a:rPr lang="ko-KR" altLang="en-US" sz="120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HY울릉도L" pitchFamily="18" charset="-127"/>
                    <a:ea typeface="HY울릉도L" pitchFamily="18" charset="-127"/>
                  </a:rPr>
                  <a:t>집합</a:t>
                </a:r>
                <a:r>
                  <a:rPr lang="en-US" altLang="ko-KR" sz="120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HY울릉도L" pitchFamily="18" charset="-127"/>
                    <a:ea typeface="HY울릉도L" pitchFamily="18" charset="-127"/>
                  </a:rPr>
                  <a:t>B</a:t>
                </a:r>
              </a:p>
              <a:p>
                <a:pPr marL="285750" indent="-285750" eaLnBrk="0" latinLnBrk="0" hangingPunct="0">
                  <a:lnSpc>
                    <a:spcPct val="60000"/>
                  </a:lnSpc>
                  <a:spcBef>
                    <a:spcPct val="50000"/>
                  </a:spcBef>
                  <a:buClr>
                    <a:srgbClr val="FC0128"/>
                  </a:buClr>
                  <a:buFont typeface="Wingdings" pitchFamily="2" charset="2"/>
                  <a:buNone/>
                  <a:defRPr/>
                </a:pPr>
                <a:endParaRPr lang="en-US" altLang="ko-KR" sz="12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HY울릉도L" pitchFamily="18" charset="-127"/>
                  <a:ea typeface="HY울릉도L" pitchFamily="18" charset="-127"/>
                </a:endParaRPr>
              </a:p>
            </p:txBody>
          </p:sp>
          <p:sp>
            <p:nvSpPr>
              <p:cNvPr id="543752" name="AutoShape 8"/>
              <p:cNvSpPr>
                <a:spLocks noChangeArrowheads="1"/>
              </p:cNvSpPr>
              <p:nvPr/>
            </p:nvSpPr>
            <p:spPr bwMode="auto">
              <a:xfrm>
                <a:off x="1056" y="4464"/>
                <a:ext cx="480" cy="480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4BA74"/>
                  </a:gs>
                </a:gsLst>
                <a:lin ang="2700000" scaled="1"/>
              </a:gradFill>
              <a:ln w="6350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marL="285750" indent="-285750" eaLnBrk="0" latinLnBrk="0" hangingPunct="0">
                  <a:lnSpc>
                    <a:spcPct val="60000"/>
                  </a:lnSpc>
                  <a:spcBef>
                    <a:spcPct val="50000"/>
                  </a:spcBef>
                  <a:buClr>
                    <a:srgbClr val="FC0128"/>
                  </a:buClr>
                  <a:buFont typeface="Wingdings" pitchFamily="2" charset="2"/>
                  <a:buNone/>
                  <a:defRPr/>
                </a:pPr>
                <a:r>
                  <a:rPr lang="ko-KR" altLang="en-US" sz="120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HY울릉도L" pitchFamily="18" charset="-127"/>
                    <a:ea typeface="HY울릉도L" pitchFamily="18" charset="-127"/>
                  </a:rPr>
                  <a:t>집합</a:t>
                </a:r>
                <a:r>
                  <a:rPr lang="en-US" altLang="ko-KR" sz="120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HY울릉도L" pitchFamily="18" charset="-127"/>
                    <a:ea typeface="HY울릉도L" pitchFamily="18" charset="-127"/>
                  </a:rPr>
                  <a:t>C</a:t>
                </a:r>
              </a:p>
              <a:p>
                <a:pPr marL="285750" indent="-285750" eaLnBrk="0" latinLnBrk="0" hangingPunct="0">
                  <a:lnSpc>
                    <a:spcPct val="60000"/>
                  </a:lnSpc>
                  <a:spcBef>
                    <a:spcPct val="50000"/>
                  </a:spcBef>
                  <a:buClr>
                    <a:srgbClr val="FC0128"/>
                  </a:buClr>
                  <a:buFont typeface="Wingdings" pitchFamily="2" charset="2"/>
                  <a:buNone/>
                  <a:defRPr/>
                </a:pPr>
                <a:endParaRPr lang="en-US" altLang="ko-KR" sz="12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HY울릉도L" pitchFamily="18" charset="-127"/>
                  <a:ea typeface="HY울릉도L" pitchFamily="18" charset="-127"/>
                </a:endParaRPr>
              </a:p>
            </p:txBody>
          </p:sp>
        </p:grpSp>
        <p:grpSp>
          <p:nvGrpSpPr>
            <p:cNvPr id="91143" name="Group 9"/>
            <p:cNvGrpSpPr>
              <a:grpSpLocks/>
            </p:cNvGrpSpPr>
            <p:nvPr/>
          </p:nvGrpSpPr>
          <p:grpSpPr bwMode="auto">
            <a:xfrm>
              <a:off x="2304" y="3171"/>
              <a:ext cx="2995" cy="396"/>
              <a:chOff x="1920" y="4032"/>
              <a:chExt cx="2496" cy="528"/>
            </a:xfrm>
          </p:grpSpPr>
          <p:sp>
            <p:nvSpPr>
              <p:cNvPr id="543754" name="Oval 10"/>
              <p:cNvSpPr>
                <a:spLocks noChangeArrowheads="1"/>
              </p:cNvSpPr>
              <p:nvPr/>
            </p:nvSpPr>
            <p:spPr bwMode="auto">
              <a:xfrm>
                <a:off x="1920" y="4032"/>
                <a:ext cx="576" cy="528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D2F276"/>
                  </a:gs>
                </a:gsLst>
                <a:lin ang="2700000" scaled="1"/>
              </a:gradFill>
              <a:ln w="9525" algn="ctr">
                <a:solidFill>
                  <a:srgbClr val="0080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lIns="54000" rIns="54000" anchor="ctr"/>
              <a:lstStyle/>
              <a:p>
                <a:pPr marL="285750" indent="-285750" eaLnBrk="0" latinLnBrk="0" hangingPunct="0">
                  <a:lnSpc>
                    <a:spcPct val="60000"/>
                  </a:lnSpc>
                  <a:spcBef>
                    <a:spcPct val="30000"/>
                  </a:spcBef>
                  <a:buClr>
                    <a:srgbClr val="FC0128"/>
                  </a:buClr>
                  <a:buFont typeface="Wingdings" pitchFamily="2" charset="2"/>
                  <a:buNone/>
                  <a:defRPr/>
                </a:pPr>
                <a:r>
                  <a:rPr lang="ko-KR" altLang="en-US" sz="1200">
                    <a:latin typeface="Arial" pitchFamily="34" charset="0"/>
                    <a:ea typeface="돋움" pitchFamily="50" charset="-127"/>
                  </a:rPr>
                  <a:t>집합</a:t>
                </a:r>
                <a:r>
                  <a:rPr lang="en-US" altLang="ko-KR" sz="1200">
                    <a:latin typeface="Arial" pitchFamily="34" charset="0"/>
                    <a:ea typeface="돋움" pitchFamily="50" charset="-127"/>
                  </a:rPr>
                  <a:t>A</a:t>
                </a:r>
              </a:p>
            </p:txBody>
          </p:sp>
          <p:sp>
            <p:nvSpPr>
              <p:cNvPr id="91151" name="Text Box 11"/>
              <p:cNvSpPr txBox="1">
                <a:spLocks noChangeArrowheads="1"/>
              </p:cNvSpPr>
              <p:nvPr/>
            </p:nvSpPr>
            <p:spPr bwMode="auto">
              <a:xfrm>
                <a:off x="2544" y="4128"/>
                <a:ext cx="189" cy="3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marL="285750" indent="-285750" eaLnBrk="0" latin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None/>
                </a:pPr>
                <a:r>
                  <a:rPr kumimoji="0" lang="en-US" altLang="ko-KR" b="1">
                    <a:latin typeface="Arial" pitchFamily="34" charset="0"/>
                    <a:ea typeface="굴림체" pitchFamily="49" charset="-127"/>
                  </a:rPr>
                  <a:t>=</a:t>
                </a:r>
              </a:p>
            </p:txBody>
          </p:sp>
          <p:sp>
            <p:nvSpPr>
              <p:cNvPr id="543756" name="Oval 12"/>
              <p:cNvSpPr>
                <a:spLocks noChangeArrowheads="1"/>
              </p:cNvSpPr>
              <p:nvPr/>
            </p:nvSpPr>
            <p:spPr bwMode="auto">
              <a:xfrm>
                <a:off x="2832" y="4032"/>
                <a:ext cx="576" cy="528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4BA74"/>
                  </a:gs>
                </a:gsLst>
                <a:lin ang="2700000" scaled="1"/>
              </a:gradFill>
              <a:ln w="6350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marL="285750" indent="-285750" eaLnBrk="0" latinLnBrk="0" hangingPunct="0">
                  <a:lnSpc>
                    <a:spcPct val="60000"/>
                  </a:lnSpc>
                  <a:spcBef>
                    <a:spcPct val="50000"/>
                  </a:spcBef>
                  <a:buClr>
                    <a:srgbClr val="FC0128"/>
                  </a:buClr>
                  <a:buFont typeface="Wingdings" pitchFamily="2" charset="2"/>
                  <a:buNone/>
                  <a:defRPr/>
                </a:pPr>
                <a:r>
                  <a:rPr lang="ko-KR" altLang="en-US" sz="120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HY울릉도L" pitchFamily="18" charset="-127"/>
                    <a:ea typeface="HY울릉도L" pitchFamily="18" charset="-127"/>
                  </a:rPr>
                  <a:t>집합</a:t>
                </a:r>
                <a:r>
                  <a:rPr lang="en-US" altLang="ko-KR" sz="120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HY울릉도L" pitchFamily="18" charset="-127"/>
                    <a:ea typeface="HY울릉도L" pitchFamily="18" charset="-127"/>
                  </a:rPr>
                  <a:t>B</a:t>
                </a:r>
              </a:p>
            </p:txBody>
          </p:sp>
          <p:sp>
            <p:nvSpPr>
              <p:cNvPr id="543757" name="Oval 13"/>
              <p:cNvSpPr>
                <a:spLocks noChangeArrowheads="1"/>
              </p:cNvSpPr>
              <p:nvPr/>
            </p:nvSpPr>
            <p:spPr bwMode="auto">
              <a:xfrm>
                <a:off x="3840" y="4032"/>
                <a:ext cx="576" cy="528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4BA74"/>
                  </a:gs>
                </a:gsLst>
                <a:lin ang="2700000" scaled="1"/>
              </a:gradFill>
              <a:ln w="6350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marL="285750" indent="-285750" eaLnBrk="0" latinLnBrk="0" hangingPunct="0">
                  <a:lnSpc>
                    <a:spcPct val="60000"/>
                  </a:lnSpc>
                  <a:spcBef>
                    <a:spcPct val="50000"/>
                  </a:spcBef>
                  <a:buClr>
                    <a:srgbClr val="FC0128"/>
                  </a:buClr>
                  <a:buFont typeface="Wingdings" pitchFamily="2" charset="2"/>
                  <a:buNone/>
                  <a:defRPr/>
                </a:pPr>
                <a:r>
                  <a:rPr lang="ko-KR" altLang="en-US" sz="120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HY울릉도L" pitchFamily="18" charset="-127"/>
                    <a:ea typeface="HY울릉도L" pitchFamily="18" charset="-127"/>
                  </a:rPr>
                  <a:t>집합</a:t>
                </a:r>
                <a:r>
                  <a:rPr lang="en-US" altLang="ko-KR" sz="120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HY울릉도L" pitchFamily="18" charset="-127"/>
                    <a:ea typeface="HY울릉도L" pitchFamily="18" charset="-127"/>
                  </a:rPr>
                  <a:t>C</a:t>
                </a:r>
              </a:p>
            </p:txBody>
          </p:sp>
          <p:sp>
            <p:nvSpPr>
              <p:cNvPr id="543758" name="Text Box 14"/>
              <p:cNvSpPr txBox="1">
                <a:spLocks noChangeArrowheads="1"/>
              </p:cNvSpPr>
              <p:nvPr/>
            </p:nvSpPr>
            <p:spPr bwMode="auto">
              <a:xfrm>
                <a:off x="3440" y="4120"/>
                <a:ext cx="282" cy="4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marL="285750" indent="-285750" eaLnBrk="0" latin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None/>
                  <a:defRPr/>
                </a:pPr>
                <a:r>
                  <a:rPr kumimoji="0" lang="en-US" altLang="ko-KR" sz="28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  <a:ea typeface="굴림체" pitchFamily="49" charset="-127"/>
                  </a:rPr>
                  <a:t>∪</a:t>
                </a:r>
              </a:p>
            </p:txBody>
          </p:sp>
        </p:grpSp>
        <p:grpSp>
          <p:nvGrpSpPr>
            <p:cNvPr id="91144" name="Group 15"/>
            <p:cNvGrpSpPr>
              <a:grpSpLocks/>
            </p:cNvGrpSpPr>
            <p:nvPr/>
          </p:nvGrpSpPr>
          <p:grpSpPr bwMode="auto">
            <a:xfrm>
              <a:off x="2304" y="3639"/>
              <a:ext cx="2837" cy="396"/>
              <a:chOff x="1920" y="4656"/>
              <a:chExt cx="2365" cy="528"/>
            </a:xfrm>
          </p:grpSpPr>
          <p:sp>
            <p:nvSpPr>
              <p:cNvPr id="91145" name="Text Box 16"/>
              <p:cNvSpPr txBox="1">
                <a:spLocks noChangeArrowheads="1"/>
              </p:cNvSpPr>
              <p:nvPr/>
            </p:nvSpPr>
            <p:spPr bwMode="auto">
              <a:xfrm>
                <a:off x="3728" y="4743"/>
                <a:ext cx="557" cy="3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marL="285750" indent="-285750" eaLnBrk="0" latin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None/>
                </a:pPr>
                <a:r>
                  <a:rPr kumimoji="0" lang="en-US" altLang="ko-KR" b="1">
                    <a:latin typeface="Arial" pitchFamily="34" charset="0"/>
                    <a:ea typeface="굴림체" pitchFamily="49" charset="-127"/>
                  </a:rPr>
                  <a:t>Ø </a:t>
                </a:r>
                <a:r>
                  <a:rPr kumimoji="0" lang="en-US" altLang="ko-KR" sz="1200" b="1">
                    <a:latin typeface="Arial" pitchFamily="34" charset="0"/>
                    <a:ea typeface="굴림체" pitchFamily="49" charset="-127"/>
                  </a:rPr>
                  <a:t>(</a:t>
                </a:r>
                <a:r>
                  <a:rPr kumimoji="0" lang="ko-KR" altLang="en-US" sz="1200" b="1">
                    <a:latin typeface="Arial" pitchFamily="34" charset="0"/>
                    <a:ea typeface="굴림체" pitchFamily="49" charset="-127"/>
                  </a:rPr>
                  <a:t>공집합</a:t>
                </a:r>
                <a:r>
                  <a:rPr kumimoji="0" lang="en-US" altLang="ko-KR" sz="1200" b="1">
                    <a:latin typeface="Arial" pitchFamily="34" charset="0"/>
                    <a:ea typeface="굴림체" pitchFamily="49" charset="-127"/>
                  </a:rPr>
                  <a:t>)</a:t>
                </a:r>
                <a:endParaRPr kumimoji="0" lang="en-US" altLang="ko-KR" sz="1600" b="1">
                  <a:latin typeface="Arial" pitchFamily="34" charset="0"/>
                  <a:ea typeface="굴림체" pitchFamily="49" charset="-127"/>
                </a:endParaRPr>
              </a:p>
            </p:txBody>
          </p:sp>
          <p:sp>
            <p:nvSpPr>
              <p:cNvPr id="91146" name="Text Box 17"/>
              <p:cNvSpPr txBox="1">
                <a:spLocks noChangeArrowheads="1"/>
              </p:cNvSpPr>
              <p:nvPr/>
            </p:nvSpPr>
            <p:spPr bwMode="auto">
              <a:xfrm>
                <a:off x="3488" y="4752"/>
                <a:ext cx="188" cy="3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marL="285750" indent="-285750" eaLnBrk="0" latin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None/>
                </a:pPr>
                <a:r>
                  <a:rPr kumimoji="0" lang="en-US" altLang="ko-KR" b="1">
                    <a:latin typeface="Arial" pitchFamily="34" charset="0"/>
                    <a:ea typeface="굴림체" pitchFamily="49" charset="-127"/>
                  </a:rPr>
                  <a:t>=</a:t>
                </a:r>
              </a:p>
            </p:txBody>
          </p:sp>
          <p:sp>
            <p:nvSpPr>
              <p:cNvPr id="543762" name="Oval 18"/>
              <p:cNvSpPr>
                <a:spLocks noChangeArrowheads="1"/>
              </p:cNvSpPr>
              <p:nvPr/>
            </p:nvSpPr>
            <p:spPr bwMode="auto">
              <a:xfrm>
                <a:off x="1920" y="4656"/>
                <a:ext cx="576" cy="528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4BA74"/>
                  </a:gs>
                </a:gsLst>
                <a:lin ang="2700000" scaled="1"/>
              </a:gradFill>
              <a:ln w="6350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marL="285750" indent="-285750" eaLnBrk="0" latinLnBrk="0" hangingPunct="0">
                  <a:lnSpc>
                    <a:spcPct val="60000"/>
                  </a:lnSpc>
                  <a:spcBef>
                    <a:spcPct val="50000"/>
                  </a:spcBef>
                  <a:buClr>
                    <a:srgbClr val="FC0128"/>
                  </a:buClr>
                  <a:buFont typeface="Wingdings" pitchFamily="2" charset="2"/>
                  <a:buNone/>
                  <a:defRPr/>
                </a:pPr>
                <a:r>
                  <a:rPr lang="ko-KR" altLang="en-US" sz="120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HY울릉도L" pitchFamily="18" charset="-127"/>
                    <a:ea typeface="HY울릉도L" pitchFamily="18" charset="-127"/>
                  </a:rPr>
                  <a:t>집합</a:t>
                </a:r>
                <a:r>
                  <a:rPr lang="en-US" altLang="ko-KR" sz="120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HY울릉도L" pitchFamily="18" charset="-127"/>
                    <a:ea typeface="HY울릉도L" pitchFamily="18" charset="-127"/>
                  </a:rPr>
                  <a:t>B</a:t>
                </a:r>
              </a:p>
            </p:txBody>
          </p:sp>
          <p:sp>
            <p:nvSpPr>
              <p:cNvPr id="543763" name="Oval 19"/>
              <p:cNvSpPr>
                <a:spLocks noChangeArrowheads="1"/>
              </p:cNvSpPr>
              <p:nvPr/>
            </p:nvSpPr>
            <p:spPr bwMode="auto">
              <a:xfrm>
                <a:off x="2832" y="4656"/>
                <a:ext cx="576" cy="528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4BA74"/>
                  </a:gs>
                </a:gsLst>
                <a:lin ang="2700000" scaled="1"/>
              </a:gradFill>
              <a:ln w="6350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marL="285750" indent="-285750" eaLnBrk="0" latinLnBrk="0" hangingPunct="0">
                  <a:lnSpc>
                    <a:spcPct val="60000"/>
                  </a:lnSpc>
                  <a:spcBef>
                    <a:spcPct val="50000"/>
                  </a:spcBef>
                  <a:buClr>
                    <a:srgbClr val="FC0128"/>
                  </a:buClr>
                  <a:buFont typeface="Wingdings" pitchFamily="2" charset="2"/>
                  <a:buNone/>
                  <a:defRPr/>
                </a:pPr>
                <a:r>
                  <a:rPr lang="ko-KR" altLang="en-US" sz="120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HY울릉도L" pitchFamily="18" charset="-127"/>
                    <a:ea typeface="HY울릉도L" pitchFamily="18" charset="-127"/>
                  </a:rPr>
                  <a:t>집합</a:t>
                </a:r>
                <a:r>
                  <a:rPr lang="en-US" altLang="ko-KR" sz="120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HY울릉도L" pitchFamily="18" charset="-127"/>
                    <a:ea typeface="HY울릉도L" pitchFamily="18" charset="-127"/>
                  </a:rPr>
                  <a:t>C</a:t>
                </a:r>
              </a:p>
            </p:txBody>
          </p:sp>
          <p:sp>
            <p:nvSpPr>
              <p:cNvPr id="543764" name="Text Box 20"/>
              <p:cNvSpPr txBox="1">
                <a:spLocks noChangeArrowheads="1"/>
              </p:cNvSpPr>
              <p:nvPr/>
            </p:nvSpPr>
            <p:spPr bwMode="auto">
              <a:xfrm>
                <a:off x="2472" y="4720"/>
                <a:ext cx="282" cy="4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marL="285750" indent="-285750" eaLnBrk="0" latin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None/>
                  <a:defRPr/>
                </a:pPr>
                <a:r>
                  <a:rPr kumimoji="0" lang="en-US" altLang="ko-KR" sz="28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  <a:ea typeface="굴림체" pitchFamily="49" charset="-127"/>
                  </a:rPr>
                  <a:t>∩</a:t>
                </a:r>
              </a:p>
            </p:txBody>
          </p:sp>
        </p:grpSp>
      </p:grpSp>
      <p:sp>
        <p:nvSpPr>
          <p:cNvPr id="22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모델의 표기법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서브타입 표현</a:t>
            </a:r>
          </a:p>
        </p:txBody>
      </p:sp>
      <p:sp>
        <p:nvSpPr>
          <p:cNvPr id="92165" name="Rectangle 11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서브타입 표기 예</a:t>
            </a:r>
          </a:p>
        </p:txBody>
      </p:sp>
      <p:grpSp>
        <p:nvGrpSpPr>
          <p:cNvPr id="92164" name="Group 4"/>
          <p:cNvGrpSpPr>
            <a:grpSpLocks/>
          </p:cNvGrpSpPr>
          <p:nvPr/>
        </p:nvGrpSpPr>
        <p:grpSpPr bwMode="auto">
          <a:xfrm>
            <a:off x="179388" y="2209800"/>
            <a:ext cx="8713787" cy="2624138"/>
            <a:chOff x="113" y="1392"/>
            <a:chExt cx="5489" cy="1653"/>
          </a:xfrm>
        </p:grpSpPr>
        <p:pic>
          <p:nvPicPr>
            <p:cNvPr id="92166" name="Picture 5" descr="Untitled-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00" y="1392"/>
              <a:ext cx="1480" cy="1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167" name="Picture 6" descr="Untitled-q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5" y="1392"/>
              <a:ext cx="1517" cy="1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4775" name="Rectangle 7"/>
            <p:cNvSpPr>
              <a:spLocks noChangeArrowheads="1"/>
            </p:cNvSpPr>
            <p:nvPr/>
          </p:nvSpPr>
          <p:spPr bwMode="auto">
            <a:xfrm>
              <a:off x="113" y="2833"/>
              <a:ext cx="1805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>
              <a:spAutoFit/>
            </a:bodyPr>
            <a:lstStyle/>
            <a:p>
              <a:pPr>
                <a:defRPr/>
              </a:pP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I/E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서브타입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exclusive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의 예</a:t>
              </a:r>
              <a:r>
                <a:rPr lang="ko-KR" altLang="en-US" sz="16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 </a:t>
              </a:r>
            </a:p>
          </p:txBody>
        </p:sp>
        <p:sp>
          <p:nvSpPr>
            <p:cNvPr id="544776" name="Rectangle 8"/>
            <p:cNvSpPr>
              <a:spLocks noChangeArrowheads="1"/>
            </p:cNvSpPr>
            <p:nvPr/>
          </p:nvSpPr>
          <p:spPr bwMode="auto">
            <a:xfrm>
              <a:off x="2110" y="2833"/>
              <a:ext cx="1767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>
              <a:spAutoFit/>
            </a:bodyPr>
            <a:lstStyle/>
            <a:p>
              <a:pPr>
                <a:defRPr/>
              </a:pP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I/E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서브타입 </a:t>
              </a:r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Inclusive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의 예</a:t>
              </a:r>
              <a:r>
                <a:rPr lang="ko-KR" altLang="en-US" sz="160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 </a:t>
              </a:r>
            </a:p>
          </p:txBody>
        </p:sp>
        <p:pic>
          <p:nvPicPr>
            <p:cNvPr id="92170" name="Picture 9" descr="Untitled-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78" y="1618"/>
              <a:ext cx="1724" cy="10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171" name="Rectangle 10"/>
            <p:cNvSpPr>
              <a:spLocks noChangeArrowheads="1"/>
            </p:cNvSpPr>
            <p:nvPr/>
          </p:nvSpPr>
          <p:spPr bwMode="auto">
            <a:xfrm>
              <a:off x="4089" y="2812"/>
              <a:ext cx="1383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pPr algn="ctr"/>
              <a:r>
                <a:rPr lang="en-US" altLang="ko-KR" sz="16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Barker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서브타입의 예</a:t>
              </a:r>
            </a:p>
          </p:txBody>
        </p:sp>
      </p:grpSp>
      <p:sp>
        <p:nvSpPr>
          <p:cNvPr id="12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모델의 표기법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배타 관계 표현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idx="1"/>
          </p:nvPr>
        </p:nvSpPr>
        <p:spPr>
          <a:xfrm>
            <a:off x="206360" y="990600"/>
            <a:ext cx="8848756" cy="48768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배타적 관계</a:t>
            </a:r>
          </a:p>
          <a:p>
            <a:pPr lvl="1" eaLnBrk="1" hangingPunct="1">
              <a:lnSpc>
                <a:spcPts val="23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두개 이상의 다른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합집합과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Relationship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가지는 것을 배타적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(Exclusive)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혹은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아크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(Arc)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관계라고 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 eaLnBrk="1" hangingPunct="1">
              <a:lnSpc>
                <a:spcPts val="23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아크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(arc)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내에 있는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Relationship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보통 동일하다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기수성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</a:p>
          <a:p>
            <a:pPr lvl="1" eaLnBrk="1" hangingPunct="1">
              <a:lnSpc>
                <a:spcPts val="23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배타적 관계는 항상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Mandatory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이거나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Optional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이어야 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 eaLnBrk="1" hangingPunct="1">
              <a:lnSpc>
                <a:spcPts val="23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배타적 관계는 반드시 하나의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에만 속해야 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하나의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아크가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여러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가질 수 없다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</a:p>
          <a:p>
            <a:pPr lvl="1" eaLnBrk="1" hangingPunct="1">
              <a:lnSpc>
                <a:spcPts val="23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다수의 아크를 가질 수 있다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그러나  지정된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Relationship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단 하나의 아크에만 사용되어야  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indent="0" eaLnBrk="1" hangingPunct="1">
              <a:lnSpc>
                <a:spcPct val="110000"/>
              </a:lnSpc>
              <a:spcBef>
                <a:spcPct val="40000"/>
              </a:spcBef>
              <a:buNone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189" name="Line 4"/>
          <p:cNvSpPr>
            <a:spLocks noChangeShapeType="1"/>
          </p:cNvSpPr>
          <p:nvPr/>
        </p:nvSpPr>
        <p:spPr bwMode="auto">
          <a:xfrm>
            <a:off x="4687888" y="5694363"/>
            <a:ext cx="1417637" cy="0"/>
          </a:xfrm>
          <a:prstGeom prst="line">
            <a:avLst/>
          </a:prstGeom>
          <a:noFill/>
          <a:ln w="25400">
            <a:solidFill>
              <a:srgbClr val="FF3300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3190" name="Line 5"/>
          <p:cNvSpPr>
            <a:spLocks noChangeShapeType="1"/>
          </p:cNvSpPr>
          <p:nvPr/>
        </p:nvSpPr>
        <p:spPr bwMode="auto">
          <a:xfrm>
            <a:off x="3224213" y="5697538"/>
            <a:ext cx="1417637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3191" name="Line 6"/>
          <p:cNvSpPr>
            <a:spLocks noChangeShapeType="1"/>
          </p:cNvSpPr>
          <p:nvPr/>
        </p:nvSpPr>
        <p:spPr bwMode="auto">
          <a:xfrm>
            <a:off x="3209925" y="5521325"/>
            <a:ext cx="223838" cy="176213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3192" name="Line 7"/>
          <p:cNvSpPr>
            <a:spLocks noChangeShapeType="1"/>
          </p:cNvSpPr>
          <p:nvPr/>
        </p:nvSpPr>
        <p:spPr bwMode="auto">
          <a:xfrm flipV="1">
            <a:off x="3217863" y="5694363"/>
            <a:ext cx="219075" cy="173037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45800" name="AutoShape 8"/>
          <p:cNvSpPr>
            <a:spLocks noChangeArrowheads="1"/>
          </p:cNvSpPr>
          <p:nvPr/>
        </p:nvSpPr>
        <p:spPr bwMode="auto">
          <a:xfrm>
            <a:off x="5791200" y="5408613"/>
            <a:ext cx="1657350" cy="1016000"/>
          </a:xfrm>
          <a:prstGeom prst="roundRect">
            <a:avLst>
              <a:gd name="adj" fmla="val 11407"/>
            </a:avLst>
          </a:prstGeom>
          <a:gradFill rotWithShape="1">
            <a:gsLst>
              <a:gs pos="0">
                <a:srgbClr val="FFFFFF"/>
              </a:gs>
              <a:gs pos="100000">
                <a:srgbClr val="F4BA74"/>
              </a:gs>
            </a:gsLst>
            <a:lin ang="2700000" scaled="1"/>
          </a:gradFill>
          <a:ln w="6350" algn="ctr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Y울릉도M" pitchFamily="18" charset="-127"/>
                <a:ea typeface="HY울릉도M" pitchFamily="18" charset="-127"/>
              </a:rPr>
              <a:t>법인</a:t>
            </a:r>
          </a:p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Y울릉도M" pitchFamily="18" charset="-127"/>
                <a:ea typeface="HY울릉도M" pitchFamily="18" charset="-127"/>
              </a:rPr>
              <a:t>     </a:t>
            </a:r>
          </a:p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en-US" altLang="ko-KR" sz="14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45801" name="AutoShape 9"/>
          <p:cNvSpPr>
            <a:spLocks noChangeArrowheads="1"/>
          </p:cNvSpPr>
          <p:nvPr/>
        </p:nvSpPr>
        <p:spPr bwMode="auto">
          <a:xfrm>
            <a:off x="1547813" y="4170363"/>
            <a:ext cx="1652587" cy="2119312"/>
          </a:xfrm>
          <a:prstGeom prst="roundRect">
            <a:avLst>
              <a:gd name="adj" fmla="val 6569"/>
            </a:avLst>
          </a:prstGeom>
          <a:gradFill rotWithShape="0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0080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 marL="268288" indent="-268288" defTabSz="858838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5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HY울릉도M" pitchFamily="18" charset="-127"/>
              </a:rPr>
              <a:t>은행계좌</a:t>
            </a:r>
          </a:p>
          <a:p>
            <a:pPr marL="268288" indent="-268288" defTabSz="858838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ko-KR" altLang="en-US" sz="1500" dirty="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ea typeface="HY울릉도M" pitchFamily="18" charset="-127"/>
            </a:endParaRPr>
          </a:p>
          <a:p>
            <a:pPr marL="268288" indent="-268288" defTabSz="858838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ko-KR" altLang="en-US" sz="1500" dirty="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ea typeface="HY울릉도M" pitchFamily="18" charset="-127"/>
            </a:endParaRPr>
          </a:p>
          <a:p>
            <a:pPr marL="268288" indent="-268288" defTabSz="858838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ko-KR" altLang="en-US" sz="1500" dirty="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ea typeface="HY울릉도M" pitchFamily="18" charset="-127"/>
            </a:endParaRPr>
          </a:p>
          <a:p>
            <a:pPr marL="268288" indent="-268288" defTabSz="858838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ko-KR" altLang="en-US" sz="1500" dirty="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ea typeface="HY울릉도M" pitchFamily="18" charset="-127"/>
            </a:endParaRPr>
          </a:p>
          <a:p>
            <a:pPr marL="268288" indent="-268288" defTabSz="858838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en-US" altLang="ko-KR" sz="1500" dirty="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ea typeface="HY울릉도M" pitchFamily="18" charset="-127"/>
            </a:endParaRPr>
          </a:p>
        </p:txBody>
      </p:sp>
      <p:sp>
        <p:nvSpPr>
          <p:cNvPr id="93195" name="AutoShape 10"/>
          <p:cNvSpPr>
            <a:spLocks/>
          </p:cNvSpPr>
          <p:nvPr/>
        </p:nvSpPr>
        <p:spPr bwMode="auto">
          <a:xfrm>
            <a:off x="3348038" y="4129088"/>
            <a:ext cx="217487" cy="2016125"/>
          </a:xfrm>
          <a:prstGeom prst="rightBracket">
            <a:avLst>
              <a:gd name="adj" fmla="val 77251"/>
            </a:avLst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3196" name="Oval 11"/>
          <p:cNvSpPr>
            <a:spLocks noChangeArrowheads="1"/>
          </p:cNvSpPr>
          <p:nvPr/>
        </p:nvSpPr>
        <p:spPr bwMode="auto">
          <a:xfrm>
            <a:off x="3463925" y="5568950"/>
            <a:ext cx="215900" cy="234950"/>
          </a:xfrm>
          <a:prstGeom prst="ellipse">
            <a:avLst/>
          </a:prstGeom>
          <a:noFill/>
          <a:ln w="28575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45804" name="AutoShape 12"/>
          <p:cNvSpPr>
            <a:spLocks noChangeArrowheads="1"/>
          </p:cNvSpPr>
          <p:nvPr/>
        </p:nvSpPr>
        <p:spPr bwMode="auto">
          <a:xfrm>
            <a:off x="3851275" y="5997575"/>
            <a:ext cx="1781175" cy="527050"/>
          </a:xfrm>
          <a:prstGeom prst="wedgeRectCallout">
            <a:avLst>
              <a:gd name="adj1" fmla="val -64259"/>
              <a:gd name="adj2" fmla="val -195093"/>
            </a:avLst>
          </a:prstGeom>
          <a:solidFill>
            <a:srgbClr val="FFFF99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Y울릉도M" pitchFamily="18" charset="-127"/>
                <a:ea typeface="HY울릉도M" pitchFamily="18" charset="-127"/>
              </a:rPr>
              <a:t>하나의 릴레이션쉽으로 통합</a:t>
            </a:r>
          </a:p>
        </p:txBody>
      </p:sp>
      <p:sp>
        <p:nvSpPr>
          <p:cNvPr id="93198" name="Line 13"/>
          <p:cNvSpPr>
            <a:spLocks noChangeShapeType="1"/>
          </p:cNvSpPr>
          <p:nvPr/>
        </p:nvSpPr>
        <p:spPr bwMode="auto">
          <a:xfrm>
            <a:off x="4676775" y="4557713"/>
            <a:ext cx="1417638" cy="0"/>
          </a:xfrm>
          <a:prstGeom prst="line">
            <a:avLst/>
          </a:prstGeom>
          <a:noFill/>
          <a:ln w="25400">
            <a:solidFill>
              <a:srgbClr val="FF3300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3199" name="Line 14"/>
          <p:cNvSpPr>
            <a:spLocks noChangeShapeType="1"/>
          </p:cNvSpPr>
          <p:nvPr/>
        </p:nvSpPr>
        <p:spPr bwMode="auto">
          <a:xfrm>
            <a:off x="3213100" y="4560888"/>
            <a:ext cx="1417638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3200" name="Line 15"/>
          <p:cNvSpPr>
            <a:spLocks noChangeShapeType="1"/>
          </p:cNvSpPr>
          <p:nvPr/>
        </p:nvSpPr>
        <p:spPr bwMode="auto">
          <a:xfrm>
            <a:off x="3198813" y="4384675"/>
            <a:ext cx="223837" cy="176213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3201" name="Line 16"/>
          <p:cNvSpPr>
            <a:spLocks noChangeShapeType="1"/>
          </p:cNvSpPr>
          <p:nvPr/>
        </p:nvSpPr>
        <p:spPr bwMode="auto">
          <a:xfrm flipV="1">
            <a:off x="3206750" y="4557713"/>
            <a:ext cx="219075" cy="173037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3202" name="Oval 17"/>
          <p:cNvSpPr>
            <a:spLocks noChangeArrowheads="1"/>
          </p:cNvSpPr>
          <p:nvPr/>
        </p:nvSpPr>
        <p:spPr bwMode="auto">
          <a:xfrm>
            <a:off x="3452813" y="4432300"/>
            <a:ext cx="215900" cy="234950"/>
          </a:xfrm>
          <a:prstGeom prst="ellipse">
            <a:avLst/>
          </a:prstGeom>
          <a:noFill/>
          <a:ln w="28575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45810" name="AutoShape 18"/>
          <p:cNvSpPr>
            <a:spLocks noChangeArrowheads="1"/>
          </p:cNvSpPr>
          <p:nvPr/>
        </p:nvSpPr>
        <p:spPr bwMode="auto">
          <a:xfrm>
            <a:off x="5759450" y="4176713"/>
            <a:ext cx="1692275" cy="866775"/>
          </a:xfrm>
          <a:prstGeom prst="roundRect">
            <a:avLst>
              <a:gd name="adj" fmla="val 11903"/>
            </a:avLst>
          </a:prstGeom>
          <a:gradFill rotWithShape="1">
            <a:gsLst>
              <a:gs pos="0">
                <a:srgbClr val="FFFFFF"/>
              </a:gs>
              <a:gs pos="100000">
                <a:srgbClr val="F4BA74"/>
              </a:gs>
            </a:gsLst>
            <a:lin ang="2700000" scaled="1"/>
          </a:gradFill>
          <a:ln w="6350" algn="ctr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Y울릉도M" pitchFamily="18" charset="-127"/>
                <a:ea typeface="HY울릉도M" pitchFamily="18" charset="-127"/>
              </a:rPr>
              <a:t>개인</a:t>
            </a:r>
          </a:p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Y울릉도M" pitchFamily="18" charset="-127"/>
                <a:ea typeface="HY울릉도M" pitchFamily="18" charset="-127"/>
              </a:rPr>
              <a:t>    </a:t>
            </a:r>
          </a:p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en-US" altLang="ko-KR" sz="14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20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모델의 표기법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 </a:t>
            </a:r>
            <a:r>
              <a:rPr lang="ko-KR" altLang="en-US" dirty="0" smtClean="0"/>
              <a:t>순환 관계 표현</a:t>
            </a:r>
          </a:p>
        </p:txBody>
      </p:sp>
      <p:sp>
        <p:nvSpPr>
          <p:cNvPr id="95242" name="Rectangle 79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순환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(recursive)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데이터 모델</a:t>
            </a:r>
          </a:p>
        </p:txBody>
      </p:sp>
      <p:sp>
        <p:nvSpPr>
          <p:cNvPr id="124952" name="Rectangle 24" descr="양피지"/>
          <p:cNvSpPr>
            <a:spLocks noChangeArrowheads="1"/>
          </p:cNvSpPr>
          <p:nvPr/>
        </p:nvSpPr>
        <p:spPr bwMode="auto">
          <a:xfrm>
            <a:off x="2843213" y="4300538"/>
            <a:ext cx="5832475" cy="185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90500" indent="-190500" eaLnBrk="0" latinLnBrk="0" hangingPunct="0">
              <a:lnSpc>
                <a:spcPct val="14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순환 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각 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모든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Attribute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포함해야 한다</a:t>
            </a:r>
          </a:p>
          <a:p>
            <a:pPr marL="190500" indent="-190500" eaLnBrk="0" latinLnBrk="0" hangingPunct="0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계층에 있는 속성은 동일하게 하는 것이 가장 좋다</a:t>
            </a:r>
          </a:p>
          <a:p>
            <a:pPr marL="190500" indent="-190500" eaLnBrk="0" latinLnBrk="0" hangingPunct="0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순환 모델은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Mandatory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관계로 취급될 수 없다</a:t>
            </a:r>
          </a:p>
          <a:p>
            <a:pPr marL="190500" indent="-190500" eaLnBrk="0" latinLnBrk="0" hangingPunct="0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반드시 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Optional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관계임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LOOP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발생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marL="190500" indent="-190500" eaLnBrk="0" latinLnBrk="0" hangingPunct="0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l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순환 모델은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조직의 변경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쉽게 대응</a:t>
            </a:r>
          </a:p>
        </p:txBody>
      </p:sp>
      <p:grpSp>
        <p:nvGrpSpPr>
          <p:cNvPr id="95237" name="Group 78"/>
          <p:cNvGrpSpPr>
            <a:grpSpLocks/>
          </p:cNvGrpSpPr>
          <p:nvPr/>
        </p:nvGrpSpPr>
        <p:grpSpPr bwMode="auto">
          <a:xfrm>
            <a:off x="611188" y="2108200"/>
            <a:ext cx="1420812" cy="4249738"/>
            <a:chOff x="385" y="845"/>
            <a:chExt cx="895" cy="2677"/>
          </a:xfrm>
        </p:grpSpPr>
        <p:grpSp>
          <p:nvGrpSpPr>
            <p:cNvPr id="95250" name="Group 26"/>
            <p:cNvGrpSpPr>
              <a:grpSpLocks/>
            </p:cNvGrpSpPr>
            <p:nvPr/>
          </p:nvGrpSpPr>
          <p:grpSpPr bwMode="auto">
            <a:xfrm>
              <a:off x="771" y="1187"/>
              <a:ext cx="93" cy="416"/>
              <a:chOff x="3504" y="1676"/>
              <a:chExt cx="96" cy="523"/>
            </a:xfrm>
          </p:grpSpPr>
          <p:grpSp>
            <p:nvGrpSpPr>
              <p:cNvPr id="95275" name="Group 27"/>
              <p:cNvGrpSpPr>
                <a:grpSpLocks/>
              </p:cNvGrpSpPr>
              <p:nvPr/>
            </p:nvGrpSpPr>
            <p:grpSpPr bwMode="auto">
              <a:xfrm>
                <a:off x="3552" y="1955"/>
                <a:ext cx="0" cy="244"/>
                <a:chOff x="1032" y="2837"/>
                <a:chExt cx="0" cy="265"/>
              </a:xfrm>
            </p:grpSpPr>
            <p:sp>
              <p:nvSpPr>
                <p:cNvPr id="95280" name="Line 28"/>
                <p:cNvSpPr>
                  <a:spLocks noChangeShapeType="1"/>
                </p:cNvSpPr>
                <p:nvPr/>
              </p:nvSpPr>
              <p:spPr bwMode="auto">
                <a:xfrm>
                  <a:off x="1032" y="2908"/>
                  <a:ext cx="0" cy="47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5281" name="Line 29"/>
                <p:cNvSpPr>
                  <a:spLocks noChangeShapeType="1"/>
                </p:cNvSpPr>
                <p:nvPr/>
              </p:nvSpPr>
              <p:spPr bwMode="auto">
                <a:xfrm>
                  <a:off x="1032" y="2988"/>
                  <a:ext cx="0" cy="46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5282" name="Line 30"/>
                <p:cNvSpPr>
                  <a:spLocks noChangeShapeType="1"/>
                </p:cNvSpPr>
                <p:nvPr/>
              </p:nvSpPr>
              <p:spPr bwMode="auto">
                <a:xfrm>
                  <a:off x="1032" y="3055"/>
                  <a:ext cx="0" cy="47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5283" name="Line 31"/>
                <p:cNvSpPr>
                  <a:spLocks noChangeShapeType="1"/>
                </p:cNvSpPr>
                <p:nvPr/>
              </p:nvSpPr>
              <p:spPr bwMode="auto">
                <a:xfrm>
                  <a:off x="1032" y="2837"/>
                  <a:ext cx="0" cy="46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5276" name="Line 32"/>
              <p:cNvSpPr>
                <a:spLocks noChangeShapeType="1"/>
              </p:cNvSpPr>
              <p:nvPr/>
            </p:nvSpPr>
            <p:spPr bwMode="auto">
              <a:xfrm>
                <a:off x="3552" y="1688"/>
                <a:ext cx="0" cy="22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5277" name="Line 33"/>
              <p:cNvSpPr>
                <a:spLocks noChangeShapeType="1"/>
              </p:cNvSpPr>
              <p:nvPr/>
            </p:nvSpPr>
            <p:spPr bwMode="auto">
              <a:xfrm flipH="1">
                <a:off x="3552" y="1676"/>
                <a:ext cx="42" cy="7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5278" name="Line 34"/>
              <p:cNvSpPr>
                <a:spLocks noChangeShapeType="1"/>
              </p:cNvSpPr>
              <p:nvPr/>
            </p:nvSpPr>
            <p:spPr bwMode="auto">
              <a:xfrm>
                <a:off x="3504" y="1680"/>
                <a:ext cx="44" cy="84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5279" name="Line 35"/>
              <p:cNvSpPr>
                <a:spLocks noChangeShapeType="1"/>
              </p:cNvSpPr>
              <p:nvPr/>
            </p:nvSpPr>
            <p:spPr bwMode="auto">
              <a:xfrm>
                <a:off x="3506" y="1810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95251" name="Group 36"/>
            <p:cNvGrpSpPr>
              <a:grpSpLocks/>
            </p:cNvGrpSpPr>
            <p:nvPr/>
          </p:nvGrpSpPr>
          <p:grpSpPr bwMode="auto">
            <a:xfrm>
              <a:off x="771" y="1958"/>
              <a:ext cx="93" cy="417"/>
              <a:chOff x="3504" y="1676"/>
              <a:chExt cx="96" cy="523"/>
            </a:xfrm>
          </p:grpSpPr>
          <p:grpSp>
            <p:nvGrpSpPr>
              <p:cNvPr id="95266" name="Group 37"/>
              <p:cNvGrpSpPr>
                <a:grpSpLocks/>
              </p:cNvGrpSpPr>
              <p:nvPr/>
            </p:nvGrpSpPr>
            <p:grpSpPr bwMode="auto">
              <a:xfrm>
                <a:off x="3552" y="1955"/>
                <a:ext cx="0" cy="244"/>
                <a:chOff x="1032" y="2837"/>
                <a:chExt cx="0" cy="265"/>
              </a:xfrm>
            </p:grpSpPr>
            <p:sp>
              <p:nvSpPr>
                <p:cNvPr id="95271" name="Line 38"/>
                <p:cNvSpPr>
                  <a:spLocks noChangeShapeType="1"/>
                </p:cNvSpPr>
                <p:nvPr/>
              </p:nvSpPr>
              <p:spPr bwMode="auto">
                <a:xfrm>
                  <a:off x="1032" y="2908"/>
                  <a:ext cx="0" cy="47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5272" name="Line 39"/>
                <p:cNvSpPr>
                  <a:spLocks noChangeShapeType="1"/>
                </p:cNvSpPr>
                <p:nvPr/>
              </p:nvSpPr>
              <p:spPr bwMode="auto">
                <a:xfrm>
                  <a:off x="1032" y="2988"/>
                  <a:ext cx="0" cy="46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5273" name="Line 40"/>
                <p:cNvSpPr>
                  <a:spLocks noChangeShapeType="1"/>
                </p:cNvSpPr>
                <p:nvPr/>
              </p:nvSpPr>
              <p:spPr bwMode="auto">
                <a:xfrm>
                  <a:off x="1032" y="3055"/>
                  <a:ext cx="0" cy="47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5274" name="Line 41"/>
                <p:cNvSpPr>
                  <a:spLocks noChangeShapeType="1"/>
                </p:cNvSpPr>
                <p:nvPr/>
              </p:nvSpPr>
              <p:spPr bwMode="auto">
                <a:xfrm>
                  <a:off x="1032" y="2837"/>
                  <a:ext cx="0" cy="46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5267" name="Line 42"/>
              <p:cNvSpPr>
                <a:spLocks noChangeShapeType="1"/>
              </p:cNvSpPr>
              <p:nvPr/>
            </p:nvSpPr>
            <p:spPr bwMode="auto">
              <a:xfrm>
                <a:off x="3552" y="1688"/>
                <a:ext cx="0" cy="22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5268" name="Line 43"/>
              <p:cNvSpPr>
                <a:spLocks noChangeShapeType="1"/>
              </p:cNvSpPr>
              <p:nvPr/>
            </p:nvSpPr>
            <p:spPr bwMode="auto">
              <a:xfrm flipH="1">
                <a:off x="3552" y="1676"/>
                <a:ext cx="42" cy="7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5269" name="Line 44"/>
              <p:cNvSpPr>
                <a:spLocks noChangeShapeType="1"/>
              </p:cNvSpPr>
              <p:nvPr/>
            </p:nvSpPr>
            <p:spPr bwMode="auto">
              <a:xfrm>
                <a:off x="3504" y="1680"/>
                <a:ext cx="44" cy="84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5270" name="Line 45"/>
              <p:cNvSpPr>
                <a:spLocks noChangeShapeType="1"/>
              </p:cNvSpPr>
              <p:nvPr/>
            </p:nvSpPr>
            <p:spPr bwMode="auto">
              <a:xfrm>
                <a:off x="3506" y="1810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95252" name="Group 46"/>
            <p:cNvGrpSpPr>
              <a:grpSpLocks/>
            </p:cNvGrpSpPr>
            <p:nvPr/>
          </p:nvGrpSpPr>
          <p:grpSpPr bwMode="auto">
            <a:xfrm>
              <a:off x="771" y="2757"/>
              <a:ext cx="93" cy="417"/>
              <a:chOff x="3504" y="1676"/>
              <a:chExt cx="96" cy="523"/>
            </a:xfrm>
          </p:grpSpPr>
          <p:grpSp>
            <p:nvGrpSpPr>
              <p:cNvPr id="95257" name="Group 47"/>
              <p:cNvGrpSpPr>
                <a:grpSpLocks/>
              </p:cNvGrpSpPr>
              <p:nvPr/>
            </p:nvGrpSpPr>
            <p:grpSpPr bwMode="auto">
              <a:xfrm>
                <a:off x="3552" y="1955"/>
                <a:ext cx="0" cy="244"/>
                <a:chOff x="1032" y="2837"/>
                <a:chExt cx="0" cy="265"/>
              </a:xfrm>
            </p:grpSpPr>
            <p:sp>
              <p:nvSpPr>
                <p:cNvPr id="95262" name="Line 48"/>
                <p:cNvSpPr>
                  <a:spLocks noChangeShapeType="1"/>
                </p:cNvSpPr>
                <p:nvPr/>
              </p:nvSpPr>
              <p:spPr bwMode="auto">
                <a:xfrm>
                  <a:off x="1032" y="2908"/>
                  <a:ext cx="0" cy="47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5263" name="Line 49"/>
                <p:cNvSpPr>
                  <a:spLocks noChangeShapeType="1"/>
                </p:cNvSpPr>
                <p:nvPr/>
              </p:nvSpPr>
              <p:spPr bwMode="auto">
                <a:xfrm>
                  <a:off x="1032" y="2988"/>
                  <a:ext cx="0" cy="46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5264" name="Line 50"/>
                <p:cNvSpPr>
                  <a:spLocks noChangeShapeType="1"/>
                </p:cNvSpPr>
                <p:nvPr/>
              </p:nvSpPr>
              <p:spPr bwMode="auto">
                <a:xfrm>
                  <a:off x="1032" y="3055"/>
                  <a:ext cx="0" cy="47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5265" name="Line 51"/>
                <p:cNvSpPr>
                  <a:spLocks noChangeShapeType="1"/>
                </p:cNvSpPr>
                <p:nvPr/>
              </p:nvSpPr>
              <p:spPr bwMode="auto">
                <a:xfrm>
                  <a:off x="1032" y="2837"/>
                  <a:ext cx="0" cy="46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5258" name="Line 52"/>
              <p:cNvSpPr>
                <a:spLocks noChangeShapeType="1"/>
              </p:cNvSpPr>
              <p:nvPr/>
            </p:nvSpPr>
            <p:spPr bwMode="auto">
              <a:xfrm>
                <a:off x="3552" y="1688"/>
                <a:ext cx="0" cy="22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5259" name="Line 53"/>
              <p:cNvSpPr>
                <a:spLocks noChangeShapeType="1"/>
              </p:cNvSpPr>
              <p:nvPr/>
            </p:nvSpPr>
            <p:spPr bwMode="auto">
              <a:xfrm flipH="1">
                <a:off x="3552" y="1676"/>
                <a:ext cx="42" cy="7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5260" name="Line 54"/>
              <p:cNvSpPr>
                <a:spLocks noChangeShapeType="1"/>
              </p:cNvSpPr>
              <p:nvPr/>
            </p:nvSpPr>
            <p:spPr bwMode="auto">
              <a:xfrm>
                <a:off x="3504" y="1680"/>
                <a:ext cx="44" cy="84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5261" name="Line 55"/>
              <p:cNvSpPr>
                <a:spLocks noChangeShapeType="1"/>
              </p:cNvSpPr>
              <p:nvPr/>
            </p:nvSpPr>
            <p:spPr bwMode="auto">
              <a:xfrm>
                <a:off x="3506" y="1810"/>
                <a:ext cx="94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5253" name="AutoShape 56"/>
            <p:cNvSpPr>
              <a:spLocks noChangeArrowheads="1"/>
            </p:cNvSpPr>
            <p:nvPr/>
          </p:nvSpPr>
          <p:spPr bwMode="auto">
            <a:xfrm>
              <a:off x="385" y="845"/>
              <a:ext cx="858" cy="345"/>
            </a:xfrm>
            <a:prstGeom prst="roundRect">
              <a:avLst>
                <a:gd name="adj" fmla="val 12495"/>
              </a:avLst>
            </a:prstGeom>
            <a:solidFill>
              <a:srgbClr val="FFFFFF"/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492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 wrap="none" lIns="92075" tIns="46038" rIns="92075" bIns="46038" anchor="ctr">
              <a:flatTx/>
            </a:bodyPr>
            <a:lstStyle/>
            <a:p>
              <a:pPr marL="285750" indent="-285750" eaLnBrk="0" latinLnBrk="0" hangingPunct="0">
                <a:lnSpc>
                  <a:spcPct val="25000"/>
                </a:lnSpc>
                <a:spcBef>
                  <a:spcPct val="3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</a:t>
              </a:r>
            </a:p>
            <a:p>
              <a:pPr marL="285750" indent="-285750" eaLnBrk="0" latinLnBrk="0" hangingPunct="0">
                <a:lnSpc>
                  <a:spcPct val="25000"/>
                </a:lnSpc>
                <a:spcBef>
                  <a:spcPct val="3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</a:t>
              </a:r>
              <a:r>
                <a:rPr lang="en-US" altLang="ko-KR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#* ID</a:t>
              </a:r>
            </a:p>
          </p:txBody>
        </p:sp>
        <p:sp>
          <p:nvSpPr>
            <p:cNvPr id="95254" name="AutoShape 57"/>
            <p:cNvSpPr>
              <a:spLocks noChangeArrowheads="1"/>
            </p:cNvSpPr>
            <p:nvPr/>
          </p:nvSpPr>
          <p:spPr bwMode="auto">
            <a:xfrm>
              <a:off x="393" y="1606"/>
              <a:ext cx="858" cy="349"/>
            </a:xfrm>
            <a:prstGeom prst="roundRect">
              <a:avLst>
                <a:gd name="adj" fmla="val 12495"/>
              </a:avLst>
            </a:prstGeom>
            <a:solidFill>
              <a:srgbClr val="CCFFCC"/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49200" prstMaterial="legacyMatte">
              <a:bevelT w="13500" h="13500" prst="angle"/>
              <a:bevelB w="13500" h="13500" prst="angle"/>
              <a:extrusionClr>
                <a:srgbClr val="CCFFCC"/>
              </a:extrusionClr>
            </a:sp3d>
          </p:spPr>
          <p:txBody>
            <a:bodyPr wrap="none" lIns="92075" tIns="46038" rIns="92075" bIns="46038" anchor="ctr">
              <a:flatTx/>
            </a:bodyPr>
            <a:lstStyle/>
            <a:p>
              <a:pPr marL="285750" indent="-285750" eaLnBrk="0" latinLnBrk="0" hangingPunct="0">
                <a:lnSpc>
                  <a:spcPct val="25000"/>
                </a:lnSpc>
                <a:spcBef>
                  <a:spcPct val="3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부서</a:t>
              </a:r>
            </a:p>
            <a:p>
              <a:pPr marL="285750" indent="-285750" eaLnBrk="0" latinLnBrk="0" hangingPunct="0">
                <a:lnSpc>
                  <a:spcPct val="25000"/>
                </a:lnSpc>
                <a:spcBef>
                  <a:spcPct val="3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ko-KR" altLang="en-US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</a:t>
              </a:r>
            </a:p>
            <a:p>
              <a:pPr marL="285750" indent="-285750" eaLnBrk="0" latinLnBrk="0" hangingPunct="0">
                <a:lnSpc>
                  <a:spcPct val="25000"/>
                </a:lnSpc>
                <a:spcBef>
                  <a:spcPct val="3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lang="en-US" altLang="ko-KR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#* ID</a:t>
              </a:r>
            </a:p>
          </p:txBody>
        </p:sp>
        <p:sp>
          <p:nvSpPr>
            <p:cNvPr id="95255" name="AutoShape 58"/>
            <p:cNvSpPr>
              <a:spLocks noChangeArrowheads="1"/>
            </p:cNvSpPr>
            <p:nvPr/>
          </p:nvSpPr>
          <p:spPr bwMode="auto">
            <a:xfrm>
              <a:off x="399" y="2391"/>
              <a:ext cx="858" cy="366"/>
            </a:xfrm>
            <a:prstGeom prst="roundRect">
              <a:avLst>
                <a:gd name="adj" fmla="val 12495"/>
              </a:avLst>
            </a:prstGeom>
            <a:solidFill>
              <a:srgbClr val="CCFF33"/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49200" prstMaterial="legacyMatte">
              <a:bevelT w="13500" h="13500" prst="angle"/>
              <a:bevelB w="13500" h="13500" prst="angle"/>
              <a:extrusionClr>
                <a:srgbClr val="CCFF33"/>
              </a:extrusionClr>
            </a:sp3d>
          </p:spPr>
          <p:txBody>
            <a:bodyPr wrap="none" lIns="92075" tIns="46038" rIns="92075" bIns="46038" anchor="ctr">
              <a:flatTx/>
            </a:bodyPr>
            <a:lstStyle/>
            <a:p>
              <a:pPr marL="285750" indent="-285750" eaLnBrk="0" latinLnBrk="0" hangingPunct="0">
                <a:lnSpc>
                  <a:spcPct val="25000"/>
                </a:lnSpc>
                <a:spcBef>
                  <a:spcPct val="3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en-US" altLang="ko-KR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marL="285750" indent="-285750" eaLnBrk="0" latinLnBrk="0" hangingPunct="0">
                <a:lnSpc>
                  <a:spcPct val="25000"/>
                </a:lnSpc>
                <a:spcBef>
                  <a:spcPct val="3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본부 </a:t>
              </a:r>
            </a:p>
            <a:p>
              <a:pPr marL="285750" indent="-285750" eaLnBrk="0" latinLnBrk="0" hangingPunct="0">
                <a:lnSpc>
                  <a:spcPct val="25000"/>
                </a:lnSpc>
                <a:spcBef>
                  <a:spcPct val="3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ko-KR" altLang="en-US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</a:p>
            <a:p>
              <a:pPr marL="285750" indent="-285750" eaLnBrk="0" latinLnBrk="0" hangingPunct="0">
                <a:lnSpc>
                  <a:spcPct val="25000"/>
                </a:lnSpc>
                <a:spcBef>
                  <a:spcPct val="3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</a:t>
              </a:r>
              <a:r>
                <a:rPr lang="en-US" altLang="ko-KR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#* ID</a:t>
              </a:r>
            </a:p>
            <a:p>
              <a:pPr marL="285750" indent="-285750" eaLnBrk="0" latinLnBrk="0" hangingPunct="0">
                <a:lnSpc>
                  <a:spcPct val="25000"/>
                </a:lnSpc>
                <a:spcBef>
                  <a:spcPct val="3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en-US" altLang="ko-KR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95256" name="AutoShape 59"/>
            <p:cNvSpPr>
              <a:spLocks noChangeArrowheads="1"/>
            </p:cNvSpPr>
            <p:nvPr/>
          </p:nvSpPr>
          <p:spPr bwMode="auto">
            <a:xfrm>
              <a:off x="422" y="3165"/>
              <a:ext cx="858" cy="357"/>
            </a:xfrm>
            <a:prstGeom prst="roundRect">
              <a:avLst>
                <a:gd name="adj" fmla="val 12495"/>
              </a:avLst>
            </a:prstGeom>
            <a:solidFill>
              <a:srgbClr val="99CC00"/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49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lIns="92075" tIns="46038" rIns="92075" bIns="46038" anchor="ctr">
              <a:flatTx/>
            </a:bodyPr>
            <a:lstStyle/>
            <a:p>
              <a:pPr marL="285750" indent="-285750" eaLnBrk="0" latinLnBrk="0" hangingPunct="0">
                <a:lnSpc>
                  <a:spcPct val="25000"/>
                </a:lnSpc>
                <a:spcBef>
                  <a:spcPct val="3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회사</a:t>
              </a:r>
            </a:p>
            <a:p>
              <a:pPr marL="285750" indent="-285750" eaLnBrk="0" latinLnBrk="0" hangingPunct="0">
                <a:lnSpc>
                  <a:spcPct val="25000"/>
                </a:lnSpc>
                <a:spcBef>
                  <a:spcPct val="3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ko-KR" altLang="en-US" sz="1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</a:p>
            <a:p>
              <a:pPr marL="285750" indent="-285750" eaLnBrk="0" latinLnBrk="0" hangingPunct="0">
                <a:lnSpc>
                  <a:spcPct val="25000"/>
                </a:lnSpc>
                <a:spcBef>
                  <a:spcPct val="3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</a:t>
              </a:r>
              <a:r>
                <a:rPr lang="en-US" altLang="ko-KR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#* ID</a:t>
              </a:r>
            </a:p>
          </p:txBody>
        </p:sp>
      </p:grpSp>
      <p:sp>
        <p:nvSpPr>
          <p:cNvPr id="124998" name="Text Box 70"/>
          <p:cNvSpPr txBox="1">
            <a:spLocks noChangeArrowheads="1"/>
          </p:cNvSpPr>
          <p:nvPr/>
        </p:nvSpPr>
        <p:spPr bwMode="auto">
          <a:xfrm>
            <a:off x="5562599" y="2108200"/>
            <a:ext cx="3317205" cy="264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latinLnBrk="0" hangingPunct="0">
              <a:lnSpc>
                <a:spcPct val="7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6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계층 구조를 </a:t>
            </a:r>
            <a:r>
              <a:rPr lang="ko-KR" altLang="en-US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통합하면 </a:t>
            </a:r>
            <a:r>
              <a:rPr lang="ko-KR" altLang="en-US" sz="16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순환 구조</a:t>
            </a:r>
            <a:endParaRPr lang="ko-KR" altLang="en-US" sz="16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999" name="Text Box 71"/>
          <p:cNvSpPr txBox="1">
            <a:spLocks noChangeArrowheads="1"/>
          </p:cNvSpPr>
          <p:nvPr/>
        </p:nvSpPr>
        <p:spPr bwMode="auto">
          <a:xfrm>
            <a:off x="6477000" y="2870200"/>
            <a:ext cx="1765300" cy="825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latinLnBrk="0" hangingPunct="0"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6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순환 구조는 </a:t>
            </a:r>
            <a:r>
              <a:rPr lang="ko-KR" altLang="en-US" sz="1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형태의 관계가 아님</a:t>
            </a:r>
          </a:p>
        </p:txBody>
      </p:sp>
      <p:sp>
        <p:nvSpPr>
          <p:cNvPr id="125001" name="AutoShape 73"/>
          <p:cNvSpPr>
            <a:spLocks noChangeArrowheads="1"/>
          </p:cNvSpPr>
          <p:nvPr/>
        </p:nvSpPr>
        <p:spPr bwMode="auto">
          <a:xfrm>
            <a:off x="2438400" y="2260600"/>
            <a:ext cx="914400" cy="609600"/>
          </a:xfrm>
          <a:prstGeom prst="rightArrow">
            <a:avLst>
              <a:gd name="adj1" fmla="val 50000"/>
              <a:gd name="adj2" fmla="val 37500"/>
            </a:avLst>
          </a:prstGeom>
          <a:gradFill rotWithShape="1">
            <a:gsLst>
              <a:gs pos="0">
                <a:srgbClr val="FDEEE9"/>
              </a:gs>
              <a:gs pos="100000">
                <a:srgbClr val="FF0000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5241" name="Group 77"/>
          <p:cNvGrpSpPr>
            <a:grpSpLocks/>
          </p:cNvGrpSpPr>
          <p:nvPr/>
        </p:nvGrpSpPr>
        <p:grpSpPr bwMode="auto">
          <a:xfrm>
            <a:off x="3657600" y="1803400"/>
            <a:ext cx="2209800" cy="1922463"/>
            <a:chOff x="2304" y="768"/>
            <a:chExt cx="1392" cy="1211"/>
          </a:xfrm>
        </p:grpSpPr>
        <p:sp>
          <p:nvSpPr>
            <p:cNvPr id="95243" name="Rectangle 63"/>
            <p:cNvSpPr>
              <a:spLocks noChangeArrowheads="1"/>
            </p:cNvSpPr>
            <p:nvPr/>
          </p:nvSpPr>
          <p:spPr bwMode="auto">
            <a:xfrm>
              <a:off x="2992" y="1635"/>
              <a:ext cx="704" cy="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marL="285750" indent="-285750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ko-KR" altLang="en-US" sz="1200" b="1">
                  <a:solidFill>
                    <a:srgbClr val="0066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구성되어</a:t>
              </a:r>
            </a:p>
          </p:txBody>
        </p:sp>
        <p:grpSp>
          <p:nvGrpSpPr>
            <p:cNvPr id="95244" name="Group 19"/>
            <p:cNvGrpSpPr>
              <a:grpSpLocks/>
            </p:cNvGrpSpPr>
            <p:nvPr/>
          </p:nvGrpSpPr>
          <p:grpSpPr bwMode="auto">
            <a:xfrm>
              <a:off x="2771" y="1197"/>
              <a:ext cx="880" cy="782"/>
              <a:chOff x="4464" y="1296"/>
              <a:chExt cx="672" cy="816"/>
            </a:xfrm>
          </p:grpSpPr>
          <p:sp>
            <p:nvSpPr>
              <p:cNvPr id="95248" name="Oval 20"/>
              <p:cNvSpPr>
                <a:spLocks noChangeArrowheads="1"/>
              </p:cNvSpPr>
              <p:nvPr/>
            </p:nvSpPr>
            <p:spPr bwMode="auto">
              <a:xfrm>
                <a:off x="4464" y="1392"/>
                <a:ext cx="672" cy="72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5249" name="Freeform 21"/>
              <p:cNvSpPr>
                <a:spLocks/>
              </p:cNvSpPr>
              <p:nvPr/>
            </p:nvSpPr>
            <p:spPr bwMode="auto">
              <a:xfrm>
                <a:off x="4752" y="1296"/>
                <a:ext cx="96" cy="192"/>
              </a:xfrm>
              <a:custGeom>
                <a:avLst/>
                <a:gdLst>
                  <a:gd name="T0" fmla="*/ 0 w 96"/>
                  <a:gd name="T1" fmla="*/ 0 h 192"/>
                  <a:gd name="T2" fmla="*/ 96 w 96"/>
                  <a:gd name="T3" fmla="*/ 96 h 192"/>
                  <a:gd name="T4" fmla="*/ 0 w 96"/>
                  <a:gd name="T5" fmla="*/ 192 h 192"/>
                  <a:gd name="T6" fmla="*/ 0 60000 65536"/>
                  <a:gd name="T7" fmla="*/ 0 60000 65536"/>
                  <a:gd name="T8" fmla="*/ 0 60000 65536"/>
                  <a:gd name="T9" fmla="*/ 0 w 96"/>
                  <a:gd name="T10" fmla="*/ 0 h 192"/>
                  <a:gd name="T11" fmla="*/ 96 w 96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" h="192">
                    <a:moveTo>
                      <a:pt x="0" y="0"/>
                    </a:moveTo>
                    <a:lnTo>
                      <a:pt x="96" y="96"/>
                    </a:lnTo>
                    <a:lnTo>
                      <a:pt x="0" y="192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95245" name="Group 76"/>
            <p:cNvGrpSpPr>
              <a:grpSpLocks/>
            </p:cNvGrpSpPr>
            <p:nvPr/>
          </p:nvGrpSpPr>
          <p:grpSpPr bwMode="auto">
            <a:xfrm>
              <a:off x="2304" y="768"/>
              <a:ext cx="864" cy="742"/>
              <a:chOff x="1776" y="566"/>
              <a:chExt cx="864" cy="742"/>
            </a:xfrm>
          </p:grpSpPr>
          <p:sp>
            <p:nvSpPr>
              <p:cNvPr id="95246" name="AutoShape 74"/>
              <p:cNvSpPr>
                <a:spLocks noChangeAspect="1" noChangeArrowheads="1"/>
              </p:cNvSpPr>
              <p:nvPr/>
            </p:nvSpPr>
            <p:spPr bwMode="auto">
              <a:xfrm>
                <a:off x="1776" y="768"/>
                <a:ext cx="864" cy="540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CCFF99"/>
                  </a:gs>
                  <a:gs pos="50000">
                    <a:srgbClr val="ECFFD8"/>
                  </a:gs>
                  <a:gs pos="100000">
                    <a:srgbClr val="CCFF99"/>
                  </a:gs>
                </a:gsLst>
                <a:lin ang="5400000" scaled="1"/>
              </a:gradFill>
              <a:ln w="25400">
                <a:solidFill>
                  <a:srgbClr val="969696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latinLnBrk="0"/>
                <a:r>
                  <a:rPr kumimoji="0" lang="en-US" altLang="ko-KR" sz="130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# </a:t>
                </a:r>
                <a:r>
                  <a:rPr kumimoji="0" lang="ko-KR" altLang="en-US" sz="130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조직코드</a:t>
                </a:r>
              </a:p>
              <a:p>
                <a:pPr latinLnBrk="0"/>
                <a:r>
                  <a:rPr kumimoji="0" lang="ko-KR" altLang="en-US" sz="130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조직명 부서장</a:t>
                </a:r>
              </a:p>
              <a:p>
                <a:pPr latinLnBrk="0"/>
                <a:r>
                  <a:rPr kumimoji="0" lang="ko-KR" altLang="en-US" sz="130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위치</a:t>
                </a:r>
              </a:p>
            </p:txBody>
          </p:sp>
          <p:sp>
            <p:nvSpPr>
              <p:cNvPr id="95247" name="Text Box 75"/>
              <p:cNvSpPr txBox="1">
                <a:spLocks noChangeArrowheads="1"/>
              </p:cNvSpPr>
              <p:nvPr/>
            </p:nvSpPr>
            <p:spPr bwMode="auto">
              <a:xfrm>
                <a:off x="1776" y="566"/>
                <a:ext cx="528" cy="20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latinLnBrk="0">
                  <a:spcBef>
                    <a:spcPct val="50000"/>
                  </a:spcBef>
                </a:pPr>
                <a:r>
                  <a:rPr kumimoji="0" lang="ko-KR" altLang="en-US" sz="1500">
                    <a:solidFill>
                      <a:srgbClr val="0066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조직</a:t>
                </a:r>
              </a:p>
            </p:txBody>
          </p:sp>
        </p:grpSp>
      </p:grpSp>
      <p:sp>
        <p:nvSpPr>
          <p:cNvPr id="52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모델의 표기법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5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4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4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4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4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52" grpId="0" autoUpdateAnimBg="0"/>
      <p:bldP spid="124998" grpId="0" autoUpdateAnimBg="0"/>
      <p:bldP spid="124999" grpId="0" autoUpdateAnimBg="0"/>
      <p:bldP spid="12500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3"/>
          <p:cNvSpPr txBox="1">
            <a:spLocks noChangeArrowheads="1"/>
          </p:cNvSpPr>
          <p:nvPr/>
        </p:nvSpPr>
        <p:spPr bwMode="auto">
          <a:xfrm>
            <a:off x="274960" y="1068627"/>
            <a:ext cx="8545512" cy="40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lnSpc>
                <a:spcPct val="110000"/>
              </a:lnSpc>
              <a:spcBef>
                <a:spcPct val="10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1963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미국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SDC(System Development Corporation)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산타모니카에서 개최한 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“컴퓨터 중심의 데이터베이스 개발과 관리”라는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심포지움에서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최초로 데이터베이스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(Database)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란 용어를 사용</a:t>
            </a:r>
          </a:p>
          <a:p>
            <a:pPr marL="285750" indent="-285750">
              <a:lnSpc>
                <a:spcPct val="110000"/>
              </a:lnSpc>
              <a:spcBef>
                <a:spcPct val="10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1965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SDC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차로 개최한 “컴퓨터중심의 데이터베이스 시스템” 이라는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심포지움에서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데이터베이스 시스템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(Data Base System)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이란 용어를 사용</a:t>
            </a:r>
          </a:p>
          <a:p>
            <a:pPr marL="285750" indent="-285750">
              <a:lnSpc>
                <a:spcPct val="110000"/>
              </a:lnSpc>
              <a:spcBef>
                <a:spcPct val="10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1970, Edgar Frank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Codd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"A Relational Model of Data for Large Shared Data Banks“</a:t>
            </a:r>
            <a:b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invented the relational model for database management, the theoretical basis for relational databases</a:t>
            </a:r>
          </a:p>
          <a:p>
            <a:pPr marL="285750" indent="-285750">
              <a:lnSpc>
                <a:spcPct val="110000"/>
              </a:lnSpc>
              <a:spcBef>
                <a:spcPct val="10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1976, Peter Chen, “The Entity-Relationship Model: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Toward</a:t>
            </a:r>
            <a:b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Unified View of 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Data”a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milestone in the area of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data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modeling and database design.</a:t>
            </a:r>
          </a:p>
          <a:p>
            <a:pPr marL="285750" indent="-285750">
              <a:lnSpc>
                <a:spcPct val="110000"/>
              </a:lnSpc>
              <a:spcBef>
                <a:spcPct val="10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1980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년대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지향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모델</a:t>
            </a:r>
          </a:p>
          <a:p>
            <a:pPr marL="285750" indent="-285750">
              <a:lnSpc>
                <a:spcPct val="110000"/>
              </a:lnSpc>
              <a:spcBef>
                <a:spcPct val="10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년대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관계형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모델</a:t>
            </a:r>
          </a:p>
        </p:txBody>
      </p:sp>
      <p:pic>
        <p:nvPicPr>
          <p:cNvPr id="123908" name="Picture 4" descr="505b580b0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6997" y="4067125"/>
            <a:ext cx="941388" cy="146685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123909" name="Picture 5" descr="Image:Edgar F Codd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15385" y="4062363"/>
            <a:ext cx="957262" cy="147637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12293" name="Text Box 6"/>
          <p:cNvSpPr txBox="1">
            <a:spLocks noChangeArrowheads="1"/>
          </p:cNvSpPr>
          <p:nvPr/>
        </p:nvSpPr>
        <p:spPr bwMode="auto">
          <a:xfrm>
            <a:off x="6243960" y="5629225"/>
            <a:ext cx="77328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E.F.Codd</a:t>
            </a:r>
          </a:p>
        </p:txBody>
      </p:sp>
      <p:sp>
        <p:nvSpPr>
          <p:cNvPr id="12294" name="Text Box 7"/>
          <p:cNvSpPr txBox="1">
            <a:spLocks noChangeArrowheads="1"/>
          </p:cNvSpPr>
          <p:nvPr/>
        </p:nvSpPr>
        <p:spPr bwMode="auto">
          <a:xfrm>
            <a:off x="7739385" y="5610175"/>
            <a:ext cx="94987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Peter Chen</a:t>
            </a:r>
          </a:p>
        </p:txBody>
      </p:sp>
      <p:sp>
        <p:nvSpPr>
          <p:cNvPr id="12295" name="Rectangle 8"/>
          <p:cNvSpPr>
            <a:spLocks noChangeArrowheads="1"/>
          </p:cNvSpPr>
          <p:nvPr/>
        </p:nvSpPr>
        <p:spPr bwMode="auto">
          <a:xfrm>
            <a:off x="5989960" y="5847655"/>
            <a:ext cx="15392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(August 23, 1923 ~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April 18, 2003) 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28600" y="2286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ko-KR" altLang="en-US" sz="28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모델링 역</a:t>
            </a:r>
            <a:r>
              <a:rPr lang="ko-KR" altLang="en-US" dirty="0"/>
              <a:t>사</a:t>
            </a:r>
          </a:p>
        </p:txBody>
      </p:sp>
      <p:sp>
        <p:nvSpPr>
          <p:cNvPr id="12" name="제목 1"/>
          <p:cNvSpPr>
            <a:spLocks/>
          </p:cNvSpPr>
          <p:nvPr/>
        </p:nvSpPr>
        <p:spPr bwMode="auto">
          <a:xfrm>
            <a:off x="7092280" y="44450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168525" y="2060575"/>
            <a:ext cx="36513" cy="360045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50000">
                <a:srgbClr val="95B850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38100" algn="ctr">
            <a:noFill/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latin typeface="굴림" charset="-127"/>
              <a:ea typeface="굴림" charset="-127"/>
            </a:endParaRPr>
          </a:p>
        </p:txBody>
      </p:sp>
      <p:sp>
        <p:nvSpPr>
          <p:cNvPr id="8195" name="Rectangle 63"/>
          <p:cNvSpPr>
            <a:spLocks noChangeArrowheads="1"/>
          </p:cNvSpPr>
          <p:nvPr/>
        </p:nvSpPr>
        <p:spPr bwMode="auto">
          <a:xfrm>
            <a:off x="2266950" y="1535113"/>
            <a:ext cx="5400675" cy="6032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6E6E6"/>
              </a:gs>
              <a:gs pos="100000">
                <a:srgbClr val="D1D1D1"/>
              </a:gs>
            </a:gsLst>
            <a:lin ang="5400000" scaled="1"/>
          </a:gradFill>
          <a:ln>
            <a:noFill/>
          </a:ln>
          <a:effectLst>
            <a:outerShdw dist="17961" dir="18900000" algn="ctr" rotWithShape="0">
              <a:srgbClr val="C0C0C0"/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3629" tIns="45696" rIns="91390" bIns="45696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kumimoji="0" lang="ko-KR" altLang="en-US" sz="2400" b="1" dirty="0" smtClean="0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ko-KR" altLang="ko-KR" sz="2400" b="1" dirty="0">
              <a:solidFill>
                <a:srgbClr val="387C2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96" name="Group 45"/>
          <p:cNvGrpSpPr>
            <a:grpSpLocks/>
          </p:cNvGrpSpPr>
          <p:nvPr/>
        </p:nvGrpSpPr>
        <p:grpSpPr bwMode="auto">
          <a:xfrm>
            <a:off x="1763713" y="1382713"/>
            <a:ext cx="900112" cy="900112"/>
            <a:chOff x="815" y="1597"/>
            <a:chExt cx="296" cy="296"/>
          </a:xfrm>
        </p:grpSpPr>
        <p:sp>
          <p:nvSpPr>
            <p:cNvPr id="8199" name="Oval 43"/>
            <p:cNvSpPr>
              <a:spLocks noChangeArrowheads="1"/>
            </p:cNvSpPr>
            <p:nvPr/>
          </p:nvSpPr>
          <p:spPr bwMode="gray">
            <a:xfrm>
              <a:off x="815" y="1597"/>
              <a:ext cx="296" cy="296"/>
            </a:xfrm>
            <a:prstGeom prst="ellipse">
              <a:avLst/>
            </a:prstGeom>
            <a:gradFill rotWithShape="1">
              <a:gsLst>
                <a:gs pos="0">
                  <a:srgbClr val="387C2B"/>
                </a:gs>
                <a:gs pos="100000">
                  <a:srgbClr val="A0CF67">
                    <a:alpha val="18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kumimoji="0" lang="ko-KR" altLang="en-US" sz="4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200" name="Oval 44"/>
            <p:cNvSpPr>
              <a:spLocks noChangeArrowheads="1"/>
            </p:cNvSpPr>
            <p:nvPr/>
          </p:nvSpPr>
          <p:spPr bwMode="gray">
            <a:xfrm>
              <a:off x="834" y="1616"/>
              <a:ext cx="259" cy="259"/>
            </a:xfrm>
            <a:prstGeom prst="ellipse">
              <a:avLst/>
            </a:prstGeom>
            <a:gradFill rotWithShape="1">
              <a:gsLst>
                <a:gs pos="0">
                  <a:srgbClr val="A0CF67"/>
                </a:gs>
                <a:gs pos="100000">
                  <a:srgbClr val="387C2B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kumimoji="0" lang="en-US" altLang="ko-KR" sz="2800" b="1" dirty="0">
                  <a:solidFill>
                    <a:srgbClr val="F8F8F8"/>
                  </a:solidFill>
                  <a:latin typeface="맑은 고딕" pitchFamily="50" charset="-127"/>
                  <a:ea typeface="맑은 고딕" pitchFamily="50" charset="-127"/>
                </a:rPr>
                <a:t>Ⅱ</a:t>
              </a:r>
              <a:endParaRPr kumimoji="0" lang="ko-KR" altLang="en-US" sz="28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197" name="Rectangle 159"/>
          <p:cNvSpPr txBox="1">
            <a:spLocks noChangeArrowheads="1"/>
          </p:cNvSpPr>
          <p:nvPr/>
        </p:nvSpPr>
        <p:spPr bwMode="auto">
          <a:xfrm>
            <a:off x="2606675" y="2205038"/>
            <a:ext cx="47688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None/>
            </a:pPr>
            <a:endParaRPr kumimoji="0" lang="en-US" altLang="ko-KR" sz="140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98" name="Rectangle 159"/>
          <p:cNvSpPr txBox="1">
            <a:spLocks noChangeArrowheads="1"/>
          </p:cNvSpPr>
          <p:nvPr/>
        </p:nvSpPr>
        <p:spPr bwMode="auto">
          <a:xfrm>
            <a:off x="2836863" y="2420938"/>
            <a:ext cx="3751262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u="sng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주제 영역 </a:t>
            </a:r>
            <a:r>
              <a:rPr kumimoji="0" lang="ko-KR" altLang="en-US" sz="1800" u="sng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엔터티 </a:t>
            </a: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관계 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속성 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 err="1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식별자</a:t>
            </a: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 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상세 모델 </a:t>
            </a: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</a:p>
        </p:txBody>
      </p:sp>
      <p:sp>
        <p:nvSpPr>
          <p:cNvPr id="9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주제 영역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91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주제 영역 정의</a:t>
            </a:r>
          </a:p>
        </p:txBody>
      </p:sp>
      <p:sp>
        <p:nvSpPr>
          <p:cNvPr id="104452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908720"/>
            <a:ext cx="8610600" cy="4876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 체계 필요</a:t>
            </a:r>
          </a:p>
        </p:txBody>
      </p:sp>
      <p:pic>
        <p:nvPicPr>
          <p:cNvPr id="104453" name="Picture 4" descr="주제영역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99" y="4796557"/>
            <a:ext cx="2016125" cy="1728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4454" name="Picture 5"/>
          <p:cNvPicPr preferRelativeResize="0">
            <a:picLocks noChangeArrowheads="1"/>
          </p:cNvPicPr>
          <p:nvPr/>
        </p:nvPicPr>
        <p:blipFill>
          <a:blip r:embed="rId4" cstate="print"/>
          <a:srcRect l="6320" t="35214" r="12640" b="7825"/>
          <a:stretch>
            <a:fillRect/>
          </a:stretch>
        </p:blipFill>
        <p:spPr bwMode="auto">
          <a:xfrm>
            <a:off x="649361" y="2745507"/>
            <a:ext cx="1979613" cy="1765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4455" name="Picture 6" descr="A0C0A0M000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7136" y="4906094"/>
            <a:ext cx="1979613" cy="161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4456" name="AutoShape 7"/>
          <p:cNvSpPr>
            <a:spLocks noChangeArrowheads="1"/>
          </p:cNvSpPr>
          <p:nvPr/>
        </p:nvSpPr>
        <p:spPr bwMode="auto">
          <a:xfrm>
            <a:off x="2805186" y="2772494"/>
            <a:ext cx="3424238" cy="1344613"/>
          </a:xfrm>
          <a:prstGeom prst="wedgeRectCallout">
            <a:avLst>
              <a:gd name="adj1" fmla="val -63167"/>
              <a:gd name="adj2" fmla="val -7731"/>
            </a:avLst>
          </a:prstGeom>
          <a:solidFill>
            <a:srgbClr val="EBF7FF"/>
          </a:solidFill>
          <a:ln w="9525" algn="ctr">
            <a:noFill/>
            <a:miter lim="800000"/>
            <a:headEnd/>
            <a:tailEnd/>
          </a:ln>
        </p:spPr>
        <p:txBody>
          <a:bodyPr lIns="54000" rIns="54000" anchor="ctr"/>
          <a:lstStyle/>
          <a:p>
            <a:pPr marL="88900" indent="-88900">
              <a:buFontTx/>
              <a:buChar char="•"/>
            </a:pPr>
            <a:endParaRPr lang="ko-KR" altLang="ko-KR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57" name="Rectangle 8"/>
          <p:cNvSpPr>
            <a:spLocks noChangeArrowheads="1"/>
          </p:cNvSpPr>
          <p:nvPr/>
        </p:nvSpPr>
        <p:spPr bwMode="auto">
          <a:xfrm>
            <a:off x="2805186" y="2277194"/>
            <a:ext cx="3424238" cy="4318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folHlink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latinLnBrk="0" hangingPunct="0"/>
            <a:r>
              <a:rPr kumimoji="0"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시 </a:t>
            </a:r>
            <a:r>
              <a:rPr kumimoji="0"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고려사항</a:t>
            </a:r>
          </a:p>
        </p:txBody>
      </p:sp>
      <p:sp>
        <p:nvSpPr>
          <p:cNvPr id="104458" name="Rectangle 9"/>
          <p:cNvSpPr>
            <a:spLocks noChangeArrowheads="1"/>
          </p:cNvSpPr>
          <p:nvPr/>
        </p:nvSpPr>
        <p:spPr bwMode="auto">
          <a:xfrm>
            <a:off x="612849" y="2277194"/>
            <a:ext cx="2016125" cy="4318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folHlink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latinLnBrk="0" hangingPunct="0"/>
            <a:r>
              <a:rPr kumimoji="0"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단지 설계</a:t>
            </a:r>
          </a:p>
        </p:txBody>
      </p:sp>
      <p:sp>
        <p:nvSpPr>
          <p:cNvPr id="104459" name="Rectangle 10"/>
          <p:cNvSpPr>
            <a:spLocks noChangeArrowheads="1"/>
          </p:cNvSpPr>
          <p:nvPr/>
        </p:nvSpPr>
        <p:spPr bwMode="auto">
          <a:xfrm>
            <a:off x="6372299" y="2277194"/>
            <a:ext cx="2016125" cy="4318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folHlink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latinLnBrk="0" hangingPunct="0"/>
            <a:r>
              <a:rPr kumimoji="0"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설계</a:t>
            </a:r>
          </a:p>
        </p:txBody>
      </p:sp>
      <p:sp>
        <p:nvSpPr>
          <p:cNvPr id="104460" name="AutoShape 11"/>
          <p:cNvSpPr>
            <a:spLocks noChangeArrowheads="1"/>
          </p:cNvSpPr>
          <p:nvPr/>
        </p:nvSpPr>
        <p:spPr bwMode="auto">
          <a:xfrm>
            <a:off x="2844874" y="4931494"/>
            <a:ext cx="3424237" cy="1233488"/>
          </a:xfrm>
          <a:prstGeom prst="wedgeRectCallout">
            <a:avLst>
              <a:gd name="adj1" fmla="val -63167"/>
              <a:gd name="adj2" fmla="val -9718"/>
            </a:avLst>
          </a:prstGeom>
          <a:solidFill>
            <a:srgbClr val="EBF7FF"/>
          </a:solidFill>
          <a:ln w="9525" algn="ctr">
            <a:noFill/>
            <a:miter lim="800000"/>
            <a:headEnd/>
            <a:tailEnd/>
          </a:ln>
        </p:spPr>
        <p:txBody>
          <a:bodyPr lIns="54000" rIns="54000" anchor="ctr"/>
          <a:lstStyle/>
          <a:p>
            <a:pPr marL="88900" indent="-88900">
              <a:buFontTx/>
              <a:buChar char="•"/>
            </a:pPr>
            <a:endParaRPr lang="ko-KR" altLang="ko-KR" sz="11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61" name="AutoShape 12"/>
          <p:cNvSpPr>
            <a:spLocks noChangeArrowheads="1"/>
          </p:cNvSpPr>
          <p:nvPr/>
        </p:nvSpPr>
        <p:spPr bwMode="auto">
          <a:xfrm>
            <a:off x="2714686" y="4941019"/>
            <a:ext cx="3554425" cy="1584325"/>
          </a:xfrm>
          <a:prstGeom prst="wedgeRectCallout">
            <a:avLst>
              <a:gd name="adj1" fmla="val 58903"/>
              <a:gd name="adj2" fmla="val -17032"/>
            </a:avLst>
          </a:prstGeom>
          <a:solidFill>
            <a:srgbClr val="EBF7FF"/>
          </a:solidFill>
          <a:ln w="9525" algn="ctr">
            <a:noFill/>
            <a:miter lim="800000"/>
            <a:headEnd/>
            <a:tailEnd/>
          </a:ln>
        </p:spPr>
        <p:txBody>
          <a:bodyPr lIns="54000" rIns="54000" anchor="ctr"/>
          <a:lstStyle/>
          <a:p>
            <a:pPr marL="182563" indent="-182563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편의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요건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고려한 자원내의 핵심적인 지역 표시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공원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놀이터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핵심데이터 집합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2563" indent="-182563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핵심적인 지역 간의 관계 표시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관계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2563" indent="-182563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참조 가능한 표준화된 타 지역 설계 모델 참고</a:t>
            </a:r>
          </a:p>
        </p:txBody>
      </p:sp>
      <p:sp>
        <p:nvSpPr>
          <p:cNvPr id="104462" name="AutoShape 13"/>
          <p:cNvSpPr>
            <a:spLocks noChangeArrowheads="1"/>
          </p:cNvSpPr>
          <p:nvPr/>
        </p:nvSpPr>
        <p:spPr bwMode="auto">
          <a:xfrm flipV="1">
            <a:off x="612849" y="4501282"/>
            <a:ext cx="2016125" cy="37465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C0C0C0"/>
              </a:gs>
              <a:gs pos="100000">
                <a:srgbClr val="FFFFFF"/>
              </a:gs>
            </a:gsLst>
            <a:lin ang="5400000" scaled="1"/>
          </a:gradFill>
          <a:ln w="19050" algn="ctr">
            <a:noFill/>
            <a:prstDash val="sysDot"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63" name="Text Box 14"/>
          <p:cNvSpPr txBox="1">
            <a:spLocks noChangeArrowheads="1"/>
          </p:cNvSpPr>
          <p:nvPr/>
        </p:nvSpPr>
        <p:spPr bwMode="auto">
          <a:xfrm>
            <a:off x="1122315" y="4501282"/>
            <a:ext cx="1009892" cy="277641"/>
          </a:xfrm>
          <a:prstGeom prst="rect">
            <a:avLst/>
          </a:prstGeom>
          <a:noFill/>
          <a:ln w="19050" algn="ctr">
            <a:noFill/>
            <a:prstDash val="sysDot"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블럭별 설계</a:t>
            </a:r>
          </a:p>
        </p:txBody>
      </p:sp>
      <p:sp>
        <p:nvSpPr>
          <p:cNvPr id="104464" name="AutoShape 15"/>
          <p:cNvSpPr>
            <a:spLocks noChangeArrowheads="1"/>
          </p:cNvSpPr>
          <p:nvPr/>
        </p:nvSpPr>
        <p:spPr bwMode="auto">
          <a:xfrm flipV="1">
            <a:off x="6372299" y="4494932"/>
            <a:ext cx="2016125" cy="3810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C0C0C0"/>
              </a:gs>
              <a:gs pos="100000">
                <a:srgbClr val="FFFFFF"/>
              </a:gs>
            </a:gsLst>
            <a:lin ang="5400000" scaled="1"/>
          </a:gradFill>
          <a:ln w="19050" algn="ctr">
            <a:noFill/>
            <a:prstDash val="sysDot"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65" name="Text Box 16"/>
          <p:cNvSpPr txBox="1">
            <a:spLocks noChangeArrowheads="1"/>
          </p:cNvSpPr>
          <p:nvPr/>
        </p:nvSpPr>
        <p:spPr bwMode="auto">
          <a:xfrm>
            <a:off x="6732375" y="4494932"/>
            <a:ext cx="1372172" cy="277641"/>
          </a:xfrm>
          <a:prstGeom prst="rect">
            <a:avLst/>
          </a:prstGeom>
          <a:noFill/>
          <a:ln w="19050" algn="ctr">
            <a:noFill/>
            <a:prstDash val="sysDot"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영역별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pic>
        <p:nvPicPr>
          <p:cNvPr id="104466" name="Picture 1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72299" y="2780432"/>
            <a:ext cx="2016125" cy="17287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4467" name="AutoShape 18"/>
          <p:cNvSpPr>
            <a:spLocks noChangeArrowheads="1"/>
          </p:cNvSpPr>
          <p:nvPr/>
        </p:nvSpPr>
        <p:spPr bwMode="auto">
          <a:xfrm>
            <a:off x="2714686" y="2780432"/>
            <a:ext cx="3571900" cy="1727200"/>
          </a:xfrm>
          <a:prstGeom prst="wedgeRectCallout">
            <a:avLst>
              <a:gd name="adj1" fmla="val 58903"/>
              <a:gd name="adj2" fmla="val -15625"/>
            </a:avLst>
          </a:prstGeom>
          <a:solidFill>
            <a:srgbClr val="EBF7FF"/>
          </a:solidFill>
          <a:ln w="9525" algn="ctr">
            <a:noFill/>
            <a:miter lim="800000"/>
            <a:headEnd/>
            <a:tailEnd/>
          </a:ln>
        </p:spPr>
        <p:txBody>
          <a:bodyPr lIns="54000" rIns="54000" anchor="ctr"/>
          <a:lstStyle/>
          <a:p>
            <a:pPr marL="182563" indent="-182563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기능을 하는 자원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 및 정보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중복 정의되어 낭비되지 않도록 체계적인 분류 작업이 필요</a:t>
            </a:r>
          </a:p>
          <a:p>
            <a:pPr marL="182563" indent="-182563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자원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 및 정보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추가되고 확장되는 것을 고려하여 설계 </a:t>
            </a:r>
          </a:p>
          <a:p>
            <a:pPr marL="182563" indent="-182563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 자원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 및 정보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인접성을 고려해서 설계  </a:t>
            </a:r>
          </a:p>
        </p:txBody>
      </p:sp>
      <p:sp>
        <p:nvSpPr>
          <p:cNvPr id="104468" name="Rectangle 19"/>
          <p:cNvSpPr>
            <a:spLocks noChangeArrowheads="1"/>
          </p:cNvSpPr>
          <p:nvPr/>
        </p:nvSpPr>
        <p:spPr bwMode="auto">
          <a:xfrm>
            <a:off x="448469" y="1340768"/>
            <a:ext cx="82804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비즈니스의 급격한 변화 및 데이터를 통한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타겟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마케팅의 확대 등으로 인해 운영하고 관리해야 할 데이터 규모가 증가하고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복잡해지므로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인해 데이터의 중복 없이 효과적으로 분류하고 관리할 수 있는 체계 수립이 불가피합니다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1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주제 영역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주제 영역 정의</a:t>
            </a:r>
          </a:p>
        </p:txBody>
      </p:sp>
      <p:sp>
        <p:nvSpPr>
          <p:cNvPr id="106500" name="Rectangle 1027"/>
          <p:cNvSpPr>
            <a:spLocks noGrp="1" noChangeArrowheads="1"/>
          </p:cNvSpPr>
          <p:nvPr>
            <p:ph idx="1"/>
          </p:nvPr>
        </p:nvSpPr>
        <p:spPr>
          <a:xfrm>
            <a:off x="152400" y="996280"/>
            <a:ext cx="8610600" cy="4876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모델링 절차</a:t>
            </a:r>
          </a:p>
          <a:p>
            <a:pPr eaLnBrk="1" hangingPunct="1">
              <a:buFont typeface="Wingdings" panose="05000000000000000000" pitchFamily="2" charset="2"/>
              <a:buChar char="u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buFont typeface="Wingdings" panose="05000000000000000000" pitchFamily="2" charset="2"/>
              <a:buChar char="u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buFont typeface="Wingdings" panose="05000000000000000000" pitchFamily="2" charset="2"/>
              <a:buChar char="u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501" name="Rectangle 1051"/>
          <p:cNvSpPr>
            <a:spLocks noChangeArrowheads="1"/>
          </p:cNvSpPr>
          <p:nvPr/>
        </p:nvSpPr>
        <p:spPr bwMode="auto">
          <a:xfrm>
            <a:off x="795338" y="1078830"/>
            <a:ext cx="7772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§"/>
            </a:pPr>
            <a:endParaRPr lang="ko-KR" altLang="ko-KR" sz="2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502" name="Rectangle 1052"/>
          <p:cNvSpPr>
            <a:spLocks noChangeArrowheads="1"/>
          </p:cNvSpPr>
          <p:nvPr/>
        </p:nvSpPr>
        <p:spPr bwMode="auto">
          <a:xfrm>
            <a:off x="533400" y="1383630"/>
            <a:ext cx="8280400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조직의 </a:t>
            </a:r>
            <a:r>
              <a:rPr lang="ko-KR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요건과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표준을 고려하여 </a:t>
            </a:r>
            <a:r>
              <a:rPr lang="ko-KR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개념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작업과 </a:t>
            </a:r>
            <a:r>
              <a:rPr lang="ko-KR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참조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작업을 수행한 후 논리/물리 상세 모델링을 진행합니다. </a:t>
            </a:r>
            <a:r>
              <a:rPr lang="ko-KR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개념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ko-KR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참조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작업은 논리/물리 모델링과 별도로 조직의 업무요건에 따라 지속적으로 개선하고 조정하는 작업을 수행해야 합니다.</a:t>
            </a:r>
          </a:p>
        </p:txBody>
      </p:sp>
      <p:sp>
        <p:nvSpPr>
          <p:cNvPr id="106503" name="Freeform 1053"/>
          <p:cNvSpPr>
            <a:spLocks/>
          </p:cNvSpPr>
          <p:nvPr/>
        </p:nvSpPr>
        <p:spPr bwMode="auto">
          <a:xfrm>
            <a:off x="1692275" y="4908004"/>
            <a:ext cx="5249863" cy="681038"/>
          </a:xfrm>
          <a:custGeom>
            <a:avLst/>
            <a:gdLst>
              <a:gd name="T0" fmla="*/ 0 w 3357"/>
              <a:gd name="T1" fmla="*/ 0 h 1406"/>
              <a:gd name="T2" fmla="*/ 0 w 3357"/>
              <a:gd name="T3" fmla="*/ 2147483647 h 1406"/>
              <a:gd name="T4" fmla="*/ 2147483647 w 3357"/>
              <a:gd name="T5" fmla="*/ 2147483647 h 1406"/>
              <a:gd name="T6" fmla="*/ 2147483647 w 3357"/>
              <a:gd name="T7" fmla="*/ 0 h 1406"/>
              <a:gd name="T8" fmla="*/ 0 w 3357"/>
              <a:gd name="T9" fmla="*/ 0 h 14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57"/>
              <a:gd name="T16" fmla="*/ 0 h 1406"/>
              <a:gd name="T17" fmla="*/ 3357 w 3357"/>
              <a:gd name="T18" fmla="*/ 1406 h 14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57" h="1406">
                <a:moveTo>
                  <a:pt x="0" y="0"/>
                </a:moveTo>
                <a:lnTo>
                  <a:pt x="0" y="1406"/>
                </a:lnTo>
                <a:lnTo>
                  <a:pt x="3357" y="1406"/>
                </a:lnTo>
                <a:lnTo>
                  <a:pt x="3357" y="0"/>
                </a:lnTo>
                <a:lnTo>
                  <a:pt x="0" y="0"/>
                </a:lnTo>
                <a:close/>
              </a:path>
            </a:pathLst>
          </a:custGeom>
          <a:solidFill>
            <a:srgbClr val="EBF7FF"/>
          </a:solidFill>
          <a:ln w="127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504" name="Freeform 1054"/>
          <p:cNvSpPr>
            <a:spLocks/>
          </p:cNvSpPr>
          <p:nvPr/>
        </p:nvSpPr>
        <p:spPr bwMode="auto">
          <a:xfrm>
            <a:off x="1706563" y="2928392"/>
            <a:ext cx="5249862" cy="1941512"/>
          </a:xfrm>
          <a:custGeom>
            <a:avLst/>
            <a:gdLst>
              <a:gd name="T0" fmla="*/ 0 w 3357"/>
              <a:gd name="T1" fmla="*/ 0 h 1406"/>
              <a:gd name="T2" fmla="*/ 0 w 3357"/>
              <a:gd name="T3" fmla="*/ 2147483647 h 1406"/>
              <a:gd name="T4" fmla="*/ 2147483647 w 3357"/>
              <a:gd name="T5" fmla="*/ 2147483647 h 1406"/>
              <a:gd name="T6" fmla="*/ 2147483647 w 3357"/>
              <a:gd name="T7" fmla="*/ 0 h 1406"/>
              <a:gd name="T8" fmla="*/ 0 w 3357"/>
              <a:gd name="T9" fmla="*/ 0 h 14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57"/>
              <a:gd name="T16" fmla="*/ 0 h 1406"/>
              <a:gd name="T17" fmla="*/ 3357 w 3357"/>
              <a:gd name="T18" fmla="*/ 1406 h 14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57" h="1406">
                <a:moveTo>
                  <a:pt x="0" y="0"/>
                </a:moveTo>
                <a:lnTo>
                  <a:pt x="0" y="1406"/>
                </a:lnTo>
                <a:lnTo>
                  <a:pt x="3357" y="1406"/>
                </a:lnTo>
                <a:lnTo>
                  <a:pt x="3357" y="0"/>
                </a:lnTo>
                <a:lnTo>
                  <a:pt x="0" y="0"/>
                </a:lnTo>
                <a:close/>
              </a:path>
            </a:pathLst>
          </a:custGeom>
          <a:solidFill>
            <a:srgbClr val="EBF7FF"/>
          </a:solidFill>
          <a:ln w="127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505" name="Rectangle 1055"/>
          <p:cNvSpPr>
            <a:spLocks noChangeArrowheads="1"/>
          </p:cNvSpPr>
          <p:nvPr/>
        </p:nvSpPr>
        <p:spPr bwMode="auto">
          <a:xfrm>
            <a:off x="1811338" y="2991892"/>
            <a:ext cx="1468437" cy="569912"/>
          </a:xfrm>
          <a:prstGeom prst="rect">
            <a:avLst/>
          </a:prstGeom>
          <a:solidFill>
            <a:srgbClr val="002060"/>
          </a:solidFill>
          <a:ln w="12700" algn="ctr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latinLnBrk="0" hangingPunct="0">
              <a:lnSpc>
                <a:spcPct val="120000"/>
              </a:lnSpc>
              <a:spcBef>
                <a:spcPct val="20000"/>
              </a:spcBef>
            </a:pPr>
            <a:r>
              <a:rPr kumimoji="0"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영역</a:t>
            </a:r>
            <a:endParaRPr kumimoji="0" lang="ko-KR" altLang="en-US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0" latinLnBrk="0" hangingPunct="0">
              <a:lnSpc>
                <a:spcPct val="120000"/>
              </a:lnSpc>
              <a:spcBef>
                <a:spcPct val="20000"/>
              </a:spcBef>
            </a:pPr>
            <a:r>
              <a:rPr kumimoji="0"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</a:p>
        </p:txBody>
      </p:sp>
      <p:sp>
        <p:nvSpPr>
          <p:cNvPr id="106506" name="Rectangle 1056"/>
          <p:cNvSpPr>
            <a:spLocks noChangeArrowheads="1"/>
          </p:cNvSpPr>
          <p:nvPr/>
        </p:nvSpPr>
        <p:spPr bwMode="auto">
          <a:xfrm>
            <a:off x="3525838" y="2991892"/>
            <a:ext cx="1468437" cy="569912"/>
          </a:xfrm>
          <a:prstGeom prst="rect">
            <a:avLst/>
          </a:prstGeom>
          <a:solidFill>
            <a:srgbClr val="99CCFF"/>
          </a:solidFill>
          <a:ln w="12700" algn="ctr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latinLnBrk="0" hangingPunct="0">
              <a:lnSpc>
                <a:spcPct val="120000"/>
              </a:lnSpc>
              <a:spcBef>
                <a:spcPct val="20000"/>
              </a:spcBef>
            </a:pPr>
            <a:r>
              <a:rPr kumimoji="0"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데이터 집합</a:t>
            </a:r>
            <a:endParaRPr kumimoji="0"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0" latinLnBrk="0" hangingPunct="0">
              <a:lnSpc>
                <a:spcPct val="120000"/>
              </a:lnSpc>
              <a:spcBef>
                <a:spcPct val="20000"/>
              </a:spcBef>
            </a:pPr>
            <a:r>
              <a:rPr kumimoji="0"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</a:p>
        </p:txBody>
      </p:sp>
      <p:sp>
        <p:nvSpPr>
          <p:cNvPr id="106507" name="Rectangle 1057"/>
          <p:cNvSpPr>
            <a:spLocks noChangeArrowheads="1"/>
          </p:cNvSpPr>
          <p:nvPr/>
        </p:nvSpPr>
        <p:spPr bwMode="auto">
          <a:xfrm>
            <a:off x="5240338" y="2991892"/>
            <a:ext cx="1470025" cy="569912"/>
          </a:xfrm>
          <a:prstGeom prst="rect">
            <a:avLst/>
          </a:prstGeom>
          <a:solidFill>
            <a:srgbClr val="99CCFF"/>
          </a:solidFill>
          <a:ln w="12700" algn="ctr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latinLnBrk="0" hangingPunct="0">
              <a:lnSpc>
                <a:spcPct val="120000"/>
              </a:lnSpc>
              <a:spcBef>
                <a:spcPct val="20000"/>
              </a:spcBef>
            </a:pPr>
            <a:r>
              <a:rPr kumimoji="0"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설정</a:t>
            </a:r>
            <a:endParaRPr kumimoji="0"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508" name="Rectangle 1058"/>
          <p:cNvSpPr>
            <a:spLocks noChangeArrowheads="1"/>
          </p:cNvSpPr>
          <p:nvPr/>
        </p:nvSpPr>
        <p:spPr bwMode="auto">
          <a:xfrm>
            <a:off x="5240338" y="3625304"/>
            <a:ext cx="1470025" cy="571500"/>
          </a:xfrm>
          <a:prstGeom prst="rect">
            <a:avLst/>
          </a:prstGeom>
          <a:solidFill>
            <a:srgbClr val="99CCFF"/>
          </a:solidFill>
          <a:ln w="12700" algn="ctr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latinLnBrk="0" hangingPunct="0">
              <a:lnSpc>
                <a:spcPct val="120000"/>
              </a:lnSpc>
              <a:spcBef>
                <a:spcPct val="20000"/>
              </a:spcBef>
            </a:pPr>
            <a:r>
              <a:rPr kumimoji="0" lang="ko-KR" altLang="en-US" sz="1100" b="1">
                <a:latin typeface="맑은 고딕" panose="020B0503020000020004" pitchFamily="50" charset="-127"/>
                <a:ea typeface="맑은 고딕" panose="020B0503020000020004" pitchFamily="50" charset="-127"/>
              </a:rPr>
              <a:t>핵심 속성 도출</a:t>
            </a:r>
          </a:p>
        </p:txBody>
      </p:sp>
      <p:sp>
        <p:nvSpPr>
          <p:cNvPr id="106509" name="Rectangle 1059"/>
          <p:cNvSpPr>
            <a:spLocks noChangeArrowheads="1"/>
          </p:cNvSpPr>
          <p:nvPr/>
        </p:nvSpPr>
        <p:spPr bwMode="auto">
          <a:xfrm>
            <a:off x="5240338" y="4260304"/>
            <a:ext cx="1470025" cy="571500"/>
          </a:xfrm>
          <a:prstGeom prst="rect">
            <a:avLst/>
          </a:prstGeom>
          <a:solidFill>
            <a:srgbClr val="99CCFF"/>
          </a:solidFill>
          <a:ln w="12700" algn="ctr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latinLnBrk="0" hangingPunct="0">
              <a:lnSpc>
                <a:spcPct val="120000"/>
              </a:lnSpc>
              <a:spcBef>
                <a:spcPct val="20000"/>
              </a:spcBef>
            </a:pPr>
            <a:r>
              <a:rPr kumimoji="0" lang="ko-KR" altLang="en-US" sz="1100" b="1">
                <a:latin typeface="맑은 고딕" panose="020B0503020000020004" pitchFamily="50" charset="-127"/>
                <a:ea typeface="맑은 고딕" panose="020B0503020000020004" pitchFamily="50" charset="-127"/>
              </a:rPr>
              <a:t>식별자 도출</a:t>
            </a:r>
          </a:p>
        </p:txBody>
      </p:sp>
      <p:sp>
        <p:nvSpPr>
          <p:cNvPr id="106510" name="Rectangle 1060"/>
          <p:cNvSpPr>
            <a:spLocks noChangeArrowheads="1"/>
          </p:cNvSpPr>
          <p:nvPr/>
        </p:nvSpPr>
        <p:spPr bwMode="auto">
          <a:xfrm>
            <a:off x="3525838" y="4958804"/>
            <a:ext cx="1468437" cy="571500"/>
          </a:xfrm>
          <a:prstGeom prst="rect">
            <a:avLst/>
          </a:prstGeom>
          <a:solidFill>
            <a:srgbClr val="99CCFF"/>
          </a:solidFill>
          <a:ln w="12700" algn="ctr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latinLnBrk="0" hangingPunct="0">
              <a:lnSpc>
                <a:spcPct val="120000"/>
              </a:lnSpc>
              <a:spcBef>
                <a:spcPct val="20000"/>
              </a:spcBef>
            </a:pPr>
            <a:r>
              <a:rPr kumimoji="0"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참조 모델</a:t>
            </a:r>
            <a:endParaRPr kumimoji="0"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0" latinLnBrk="0" hangingPunct="0">
              <a:lnSpc>
                <a:spcPct val="120000"/>
              </a:lnSpc>
              <a:spcBef>
                <a:spcPct val="20000"/>
              </a:spcBef>
            </a:pPr>
            <a:r>
              <a:rPr kumimoji="0"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검증 및 조정</a:t>
            </a:r>
          </a:p>
        </p:txBody>
      </p:sp>
      <p:sp>
        <p:nvSpPr>
          <p:cNvPr id="106511" name="AutoShape 1061"/>
          <p:cNvSpPr>
            <a:spLocks noChangeArrowheads="1"/>
          </p:cNvSpPr>
          <p:nvPr/>
        </p:nvSpPr>
        <p:spPr bwMode="auto">
          <a:xfrm>
            <a:off x="1776413" y="5657304"/>
            <a:ext cx="6580187" cy="508000"/>
          </a:xfrm>
          <a:prstGeom prst="upArrow">
            <a:avLst>
              <a:gd name="adj1" fmla="val 100000"/>
              <a:gd name="adj2" fmla="val 26963"/>
            </a:avLst>
          </a:prstGeom>
          <a:solidFill>
            <a:schemeClr val="accent2">
              <a:lumMod val="20000"/>
              <a:lumOff val="8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latinLnBrk="0" hangingPunct="0">
              <a:lnSpc>
                <a:spcPct val="120000"/>
              </a:lnSpc>
              <a:spcBef>
                <a:spcPct val="20000"/>
              </a:spcBef>
            </a:pPr>
            <a:r>
              <a:rPr kumimoji="0" lang="ko-KR" altLang="en-US" sz="1100" b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표준</a:t>
            </a:r>
          </a:p>
        </p:txBody>
      </p:sp>
      <p:sp>
        <p:nvSpPr>
          <p:cNvPr id="106512" name="Rectangle 1062"/>
          <p:cNvSpPr>
            <a:spLocks noChangeArrowheads="1"/>
          </p:cNvSpPr>
          <p:nvPr/>
        </p:nvSpPr>
        <p:spPr bwMode="auto">
          <a:xfrm>
            <a:off x="1811338" y="4958804"/>
            <a:ext cx="1468437" cy="571500"/>
          </a:xfrm>
          <a:prstGeom prst="rect">
            <a:avLst/>
          </a:prstGeom>
          <a:solidFill>
            <a:srgbClr val="99CCFF"/>
          </a:solidFill>
          <a:ln w="12700" algn="ctr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latinLnBrk="0" hangingPunct="0">
              <a:lnSpc>
                <a:spcPct val="120000"/>
              </a:lnSpc>
              <a:spcBef>
                <a:spcPct val="20000"/>
              </a:spcBef>
            </a:pPr>
            <a:r>
              <a:rPr kumimoji="0"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참조 모델</a:t>
            </a:r>
            <a:endParaRPr kumimoji="0"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513" name="AutoShape 1063"/>
          <p:cNvSpPr>
            <a:spLocks noChangeArrowheads="1"/>
          </p:cNvSpPr>
          <p:nvPr/>
        </p:nvSpPr>
        <p:spPr bwMode="auto">
          <a:xfrm>
            <a:off x="796925" y="2928392"/>
            <a:ext cx="768350" cy="3236912"/>
          </a:xfrm>
          <a:prstGeom prst="rightArrow">
            <a:avLst>
              <a:gd name="adj1" fmla="val 100000"/>
              <a:gd name="adj2" fmla="val 21486"/>
            </a:avLst>
          </a:prstGeom>
          <a:solidFill>
            <a:schemeClr val="bg1">
              <a:lumMod val="7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eaLnBrk="0" latinLnBrk="0" hangingPunct="0">
              <a:lnSpc>
                <a:spcPct val="120000"/>
              </a:lnSpc>
              <a:spcBef>
                <a:spcPct val="20000"/>
              </a:spcBef>
            </a:pPr>
            <a:r>
              <a:rPr kumimoji="0"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업무 요건</a:t>
            </a:r>
            <a:endParaRPr kumimoji="0"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514" name="AutoShape 1064"/>
          <p:cNvSpPr>
            <a:spLocks noChangeArrowheads="1"/>
          </p:cNvSpPr>
          <p:nvPr/>
        </p:nvSpPr>
        <p:spPr bwMode="auto">
          <a:xfrm>
            <a:off x="7097713" y="2928392"/>
            <a:ext cx="1189037" cy="1903412"/>
          </a:xfrm>
          <a:prstGeom prst="rightArrow">
            <a:avLst>
              <a:gd name="adj1" fmla="val 98093"/>
              <a:gd name="adj2" fmla="val 25176"/>
            </a:avLst>
          </a:prstGeom>
          <a:solidFill>
            <a:schemeClr val="bg1">
              <a:lumMod val="5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eaLnBrk="0" latinLnBrk="0" hangingPunct="0">
              <a:lnSpc>
                <a:spcPct val="120000"/>
              </a:lnSpc>
              <a:spcBef>
                <a:spcPct val="20000"/>
              </a:spcBef>
            </a:pPr>
            <a:r>
              <a:rPr kumimoji="0"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 모델링</a:t>
            </a:r>
            <a:endParaRPr kumimoji="0" lang="ko-KR" altLang="en-US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latinLnBrk="0" hangingPunct="0">
              <a:lnSpc>
                <a:spcPct val="120000"/>
              </a:lnSpc>
              <a:spcBef>
                <a:spcPct val="20000"/>
              </a:spcBef>
            </a:pPr>
            <a:r>
              <a:rPr kumimoji="0"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 모델링 </a:t>
            </a:r>
            <a:endParaRPr kumimoji="0" lang="ko-KR" altLang="en-US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6515" name="AutoShape 1065"/>
          <p:cNvCxnSpPr>
            <a:cxnSpLocks noChangeShapeType="1"/>
            <a:stCxn id="106505" idx="3"/>
            <a:endCxn id="106506" idx="1"/>
          </p:cNvCxnSpPr>
          <p:nvPr/>
        </p:nvCxnSpPr>
        <p:spPr bwMode="auto">
          <a:xfrm>
            <a:off x="3279775" y="3277642"/>
            <a:ext cx="246063" cy="0"/>
          </a:xfrm>
          <a:prstGeom prst="straightConnector1">
            <a:avLst/>
          </a:prstGeom>
          <a:noFill/>
          <a:ln w="19050">
            <a:solidFill>
              <a:srgbClr val="0066CC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106516" name="AutoShape 1066"/>
          <p:cNvCxnSpPr>
            <a:cxnSpLocks noChangeShapeType="1"/>
            <a:stCxn id="106506" idx="3"/>
            <a:endCxn id="106507" idx="1"/>
          </p:cNvCxnSpPr>
          <p:nvPr/>
        </p:nvCxnSpPr>
        <p:spPr bwMode="auto">
          <a:xfrm>
            <a:off x="4994275" y="3277642"/>
            <a:ext cx="246063" cy="0"/>
          </a:xfrm>
          <a:prstGeom prst="straightConnector1">
            <a:avLst/>
          </a:prstGeom>
          <a:noFill/>
          <a:ln w="19050">
            <a:solidFill>
              <a:srgbClr val="0066CC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106517" name="AutoShape 1067"/>
          <p:cNvCxnSpPr>
            <a:cxnSpLocks noChangeShapeType="1"/>
            <a:stCxn id="106506" idx="3"/>
            <a:endCxn id="106508" idx="1"/>
          </p:cNvCxnSpPr>
          <p:nvPr/>
        </p:nvCxnSpPr>
        <p:spPr bwMode="auto">
          <a:xfrm>
            <a:off x="4994275" y="3277642"/>
            <a:ext cx="246063" cy="633412"/>
          </a:xfrm>
          <a:prstGeom prst="bentConnector3">
            <a:avLst>
              <a:gd name="adj1" fmla="val 49685"/>
            </a:avLst>
          </a:prstGeom>
          <a:noFill/>
          <a:ln w="19050">
            <a:solidFill>
              <a:srgbClr val="0066CC"/>
            </a:solidFill>
            <a:prstDash val="sysDot"/>
            <a:miter lim="800000"/>
            <a:headEnd/>
            <a:tailEnd type="triangle" w="med" len="med"/>
          </a:ln>
        </p:spPr>
      </p:cxnSp>
      <p:cxnSp>
        <p:nvCxnSpPr>
          <p:cNvPr id="106518" name="AutoShape 1068"/>
          <p:cNvCxnSpPr>
            <a:cxnSpLocks noChangeShapeType="1"/>
            <a:stCxn id="106506" idx="3"/>
            <a:endCxn id="106509" idx="1"/>
          </p:cNvCxnSpPr>
          <p:nvPr/>
        </p:nvCxnSpPr>
        <p:spPr bwMode="auto">
          <a:xfrm>
            <a:off x="4994275" y="3277642"/>
            <a:ext cx="246063" cy="1268412"/>
          </a:xfrm>
          <a:prstGeom prst="bentConnector3">
            <a:avLst>
              <a:gd name="adj1" fmla="val 49685"/>
            </a:avLst>
          </a:prstGeom>
          <a:noFill/>
          <a:ln w="19050">
            <a:solidFill>
              <a:srgbClr val="0066CC"/>
            </a:solidFill>
            <a:prstDash val="sysDot"/>
            <a:miter lim="800000"/>
            <a:headEnd/>
            <a:tailEnd type="triangle" w="med" len="med"/>
          </a:ln>
        </p:spPr>
      </p:cxnSp>
      <p:cxnSp>
        <p:nvCxnSpPr>
          <p:cNvPr id="106519" name="AutoShape 1069"/>
          <p:cNvCxnSpPr>
            <a:cxnSpLocks noChangeShapeType="1"/>
            <a:stCxn id="106507" idx="3"/>
            <a:endCxn id="106514" idx="1"/>
          </p:cNvCxnSpPr>
          <p:nvPr/>
        </p:nvCxnSpPr>
        <p:spPr bwMode="auto">
          <a:xfrm>
            <a:off x="6710363" y="3277642"/>
            <a:ext cx="387350" cy="601662"/>
          </a:xfrm>
          <a:prstGeom prst="bentConnector3">
            <a:avLst>
              <a:gd name="adj1" fmla="val 49801"/>
            </a:avLst>
          </a:prstGeom>
          <a:noFill/>
          <a:ln w="19050">
            <a:solidFill>
              <a:srgbClr val="0066CC"/>
            </a:solidFill>
            <a:prstDash val="sysDot"/>
            <a:miter lim="800000"/>
            <a:headEnd/>
            <a:tailEnd type="triangle" w="med" len="med"/>
          </a:ln>
        </p:spPr>
      </p:cxnSp>
      <p:cxnSp>
        <p:nvCxnSpPr>
          <p:cNvPr id="106520" name="AutoShape 1070"/>
          <p:cNvCxnSpPr>
            <a:cxnSpLocks noChangeShapeType="1"/>
            <a:stCxn id="106508" idx="3"/>
            <a:endCxn id="106514" idx="1"/>
          </p:cNvCxnSpPr>
          <p:nvPr/>
        </p:nvCxnSpPr>
        <p:spPr bwMode="auto">
          <a:xfrm flipV="1">
            <a:off x="6710363" y="3879304"/>
            <a:ext cx="387350" cy="31750"/>
          </a:xfrm>
          <a:prstGeom prst="bentConnector3">
            <a:avLst>
              <a:gd name="adj1" fmla="val 49801"/>
            </a:avLst>
          </a:prstGeom>
          <a:noFill/>
          <a:ln w="19050">
            <a:solidFill>
              <a:srgbClr val="0066CC"/>
            </a:solidFill>
            <a:prstDash val="sysDot"/>
            <a:miter lim="800000"/>
            <a:headEnd/>
            <a:tailEnd type="triangle" w="med" len="med"/>
          </a:ln>
        </p:spPr>
      </p:cxnSp>
      <p:cxnSp>
        <p:nvCxnSpPr>
          <p:cNvPr id="106521" name="AutoShape 1071"/>
          <p:cNvCxnSpPr>
            <a:cxnSpLocks noChangeShapeType="1"/>
            <a:stCxn id="106510" idx="3"/>
            <a:endCxn id="106514" idx="2"/>
          </p:cNvCxnSpPr>
          <p:nvPr/>
        </p:nvCxnSpPr>
        <p:spPr bwMode="auto">
          <a:xfrm flipV="1">
            <a:off x="4994275" y="4831804"/>
            <a:ext cx="2994025" cy="412750"/>
          </a:xfrm>
          <a:prstGeom prst="bentConnector2">
            <a:avLst/>
          </a:prstGeom>
          <a:noFill/>
          <a:ln w="19050">
            <a:solidFill>
              <a:srgbClr val="0066CC"/>
            </a:solidFill>
            <a:prstDash val="sysDot"/>
            <a:miter lim="800000"/>
            <a:headEnd/>
            <a:tailEnd type="triangle" w="med" len="med"/>
          </a:ln>
        </p:spPr>
      </p:cxnSp>
      <p:cxnSp>
        <p:nvCxnSpPr>
          <p:cNvPr id="106522" name="AutoShape 1072"/>
          <p:cNvCxnSpPr>
            <a:cxnSpLocks noChangeShapeType="1"/>
            <a:stCxn id="106512" idx="3"/>
            <a:endCxn id="106510" idx="1"/>
          </p:cNvCxnSpPr>
          <p:nvPr/>
        </p:nvCxnSpPr>
        <p:spPr bwMode="auto">
          <a:xfrm>
            <a:off x="3279775" y="5244554"/>
            <a:ext cx="246063" cy="0"/>
          </a:xfrm>
          <a:prstGeom prst="straightConnector1">
            <a:avLst/>
          </a:prstGeom>
          <a:noFill/>
          <a:ln w="19050">
            <a:solidFill>
              <a:srgbClr val="0066CC"/>
            </a:solidFill>
            <a:prstDash val="sysDot"/>
            <a:round/>
            <a:headEnd/>
            <a:tailEnd type="triangle" w="med" len="med"/>
          </a:ln>
        </p:spPr>
      </p:cxnSp>
      <p:sp>
        <p:nvSpPr>
          <p:cNvPr id="106523" name="Rectangle 1073"/>
          <p:cNvSpPr>
            <a:spLocks noChangeArrowheads="1"/>
          </p:cNvSpPr>
          <p:nvPr/>
        </p:nvSpPr>
        <p:spPr bwMode="auto">
          <a:xfrm>
            <a:off x="796925" y="2560086"/>
            <a:ext cx="7559675" cy="30321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latinLnBrk="0" hangingPunct="0">
              <a:lnSpc>
                <a:spcPct val="120000"/>
              </a:lnSpc>
              <a:spcBef>
                <a:spcPct val="20000"/>
              </a:spcBef>
            </a:pPr>
            <a:r>
              <a:rPr kumimoji="0" lang="ko-KR" altLang="en-US" sz="11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전사 모델 관리</a:t>
            </a:r>
          </a:p>
        </p:txBody>
      </p:sp>
      <p:cxnSp>
        <p:nvCxnSpPr>
          <p:cNvPr id="106524" name="AutoShape 1074"/>
          <p:cNvCxnSpPr>
            <a:cxnSpLocks noChangeShapeType="1"/>
            <a:stCxn id="106510" idx="0"/>
            <a:endCxn id="106505" idx="2"/>
          </p:cNvCxnSpPr>
          <p:nvPr/>
        </p:nvCxnSpPr>
        <p:spPr bwMode="auto">
          <a:xfrm rot="5400000" flipH="1">
            <a:off x="2705100" y="3403054"/>
            <a:ext cx="1397000" cy="17145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66CC"/>
            </a:solidFill>
            <a:prstDash val="sysDot"/>
            <a:miter lim="800000"/>
            <a:headEnd/>
            <a:tailEnd type="triangle" w="med" len="med"/>
          </a:ln>
        </p:spPr>
      </p:cxnSp>
      <p:sp>
        <p:nvSpPr>
          <p:cNvPr id="29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주제 영역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영역 정의</a:t>
            </a:r>
          </a:p>
        </p:txBody>
      </p:sp>
      <p:sp>
        <p:nvSpPr>
          <p:cNvPr id="20" name="내용 개체 틀 19"/>
          <p:cNvSpPr>
            <a:spLocks noGrp="1"/>
          </p:cNvSpPr>
          <p:nvPr>
            <p:ph idx="1"/>
          </p:nvPr>
        </p:nvSpPr>
        <p:spPr>
          <a:xfrm>
            <a:off x="251520" y="908720"/>
            <a:ext cx="82296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영역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(Subject Area)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ts val="2000"/>
              </a:lnSpc>
              <a:buFont typeface="Wingdings" panose="05000000000000000000" pitchFamily="2" charset="2"/>
              <a:buChar char="§"/>
            </a:pPr>
            <a:r>
              <a:rPr lang="ko-KR" altLang="en-US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기업이</a:t>
            </a:r>
            <a:r>
              <a:rPr lang="en-US" altLang="ko-KR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사용하는 데이터의 최상위 집합 </a:t>
            </a:r>
            <a:r>
              <a:rPr lang="en-US" altLang="ko-KR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 </a:t>
            </a:r>
            <a:r>
              <a:rPr lang="ko-KR" altLang="en-US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 </a:t>
            </a:r>
            <a:r>
              <a:rPr lang="en-US" altLang="ko-KR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제조 업체의 경우 인사</a:t>
            </a:r>
            <a:r>
              <a:rPr lang="en-US" altLang="ko-KR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생산</a:t>
            </a:r>
            <a:r>
              <a:rPr lang="en-US" altLang="ko-KR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자재</a:t>
            </a:r>
            <a:r>
              <a:rPr lang="en-US" altLang="ko-KR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판매 등 </a:t>
            </a:r>
            <a:r>
              <a:rPr lang="en-US" altLang="ko-KR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ts val="2000"/>
              </a:lnSpc>
              <a:buFont typeface="Wingdings" panose="05000000000000000000" pitchFamily="2" charset="2"/>
              <a:buChar char="§"/>
            </a:pPr>
            <a:r>
              <a:rPr lang="ko-KR" altLang="en-US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 주제 영역 내에 속하는 데이터 간의 관계는 밀접하고</a:t>
            </a:r>
            <a:r>
              <a:rPr lang="en-US" altLang="ko-KR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다른 주제 영역에 포함되는 데이터 간의 상호작용은 최소화되도록 정의</a:t>
            </a:r>
          </a:p>
          <a:p>
            <a:pPr lvl="1">
              <a:lnSpc>
                <a:spcPts val="2000"/>
              </a:lnSpc>
              <a:buFont typeface="Wingdings" panose="05000000000000000000" pitchFamily="2" charset="2"/>
              <a:buChar char="§"/>
            </a:pPr>
            <a:r>
              <a:rPr lang="ko-KR" altLang="en-US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주제 영역은 데이터를 하향식으로 분석하는데 도움을 주며</a:t>
            </a:r>
            <a:r>
              <a:rPr lang="en-US" altLang="ko-KR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주제 영역을 계층적으로 표현할 수 있어 주제 영역을 분해하면 하위 수준의 주제 영역이나 </a:t>
            </a:r>
            <a:r>
              <a:rPr lang="ko-KR" altLang="en-US" sz="1400" kern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엔터티가</a:t>
            </a:r>
            <a:r>
              <a:rPr lang="ko-KR" altLang="en-US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나타남</a:t>
            </a:r>
            <a:r>
              <a:rPr lang="en-US" altLang="ko-KR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lang="en-US" altLang="ko-KR" sz="1400" kern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endParaRPr lang="en-US" altLang="ko-KR" sz="1400" kern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분류 목적과 주제 영역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9572" name="그룹 20"/>
          <p:cNvGrpSpPr>
            <a:grpSpLocks/>
          </p:cNvGrpSpPr>
          <p:nvPr/>
        </p:nvGrpSpPr>
        <p:grpSpPr bwMode="auto">
          <a:xfrm>
            <a:off x="588685" y="3496593"/>
            <a:ext cx="2665412" cy="2452687"/>
            <a:chOff x="865188" y="3395663"/>
            <a:chExt cx="2887662" cy="2452687"/>
          </a:xfrm>
        </p:grpSpPr>
        <p:sp>
          <p:nvSpPr>
            <p:cNvPr id="11" name="오각형 10"/>
            <p:cNvSpPr/>
            <p:nvPr/>
          </p:nvSpPr>
          <p:spPr bwMode="auto">
            <a:xfrm>
              <a:off x="865188" y="3395663"/>
              <a:ext cx="2287428" cy="661987"/>
            </a:xfrm>
            <a:prstGeom prst="homePlate">
              <a:avLst>
                <a:gd name="adj" fmla="val 27396"/>
              </a:avLst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오각형 7"/>
            <p:cNvSpPr/>
            <p:nvPr/>
          </p:nvSpPr>
          <p:spPr bwMode="auto">
            <a:xfrm>
              <a:off x="866907" y="3733800"/>
              <a:ext cx="2885943" cy="2114550"/>
            </a:xfrm>
            <a:prstGeom prst="homePlate">
              <a:avLst>
                <a:gd name="adj" fmla="val 28378"/>
              </a:avLst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0975" indent="-180975">
                <a:lnSpc>
                  <a:spcPct val="120000"/>
                </a:lnSpc>
                <a:spcAft>
                  <a:spcPts val="600"/>
                </a:spcAft>
                <a:buFont typeface="Wingdings" pitchFamily="2" charset="2"/>
                <a:buChar char="§"/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대상 데이터에 대하여 상위 수준에서 파악하기 위하여 전사적인 관점에서 데이터를 분류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80975" indent="-180975">
                <a:lnSpc>
                  <a:spcPct val="120000"/>
                </a:lnSpc>
                <a:spcAft>
                  <a:spcPts val="600"/>
                </a:spcAft>
                <a:buFont typeface="Wingdings" pitchFamily="2" charset="2"/>
                <a:buChar char="§"/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데이터 구조 분석의 작업 단위를 결정하는 기초로 활용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67638" y="3429000"/>
              <a:ext cx="1479089" cy="2762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분류 목적</a:t>
              </a:r>
            </a:p>
          </p:txBody>
        </p:sp>
      </p:grpSp>
      <p:grpSp>
        <p:nvGrpSpPr>
          <p:cNvPr id="109573" name="그룹 19"/>
          <p:cNvGrpSpPr>
            <a:grpSpLocks/>
          </p:cNvGrpSpPr>
          <p:nvPr/>
        </p:nvGrpSpPr>
        <p:grpSpPr bwMode="auto">
          <a:xfrm>
            <a:off x="4960660" y="3496593"/>
            <a:ext cx="3787804" cy="2452687"/>
            <a:chOff x="5505449" y="3395663"/>
            <a:chExt cx="3857625" cy="2452687"/>
          </a:xfrm>
        </p:grpSpPr>
        <p:sp>
          <p:nvSpPr>
            <p:cNvPr id="14" name="오각형 13"/>
            <p:cNvSpPr/>
            <p:nvPr/>
          </p:nvSpPr>
          <p:spPr bwMode="auto">
            <a:xfrm flipH="1">
              <a:off x="6019684" y="3395663"/>
              <a:ext cx="3343390" cy="661987"/>
            </a:xfrm>
            <a:prstGeom prst="homePlate">
              <a:avLst>
                <a:gd name="adj" fmla="val 23080"/>
              </a:avLst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오각형 14"/>
            <p:cNvSpPr/>
            <p:nvPr/>
          </p:nvSpPr>
          <p:spPr bwMode="auto">
            <a:xfrm flipH="1">
              <a:off x="5505449" y="3733800"/>
              <a:ext cx="3854185" cy="2114550"/>
            </a:xfrm>
            <a:prstGeom prst="homePlate">
              <a:avLst>
                <a:gd name="adj" fmla="val 24324"/>
              </a:avLst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anchor="ctr"/>
            <a:lstStyle/>
            <a:p>
              <a:pPr marL="180975" indent="-180975">
                <a:lnSpc>
                  <a:spcPct val="120000"/>
                </a:lnSpc>
                <a:spcAft>
                  <a:spcPts val="600"/>
                </a:spcAft>
                <a:buFont typeface="Wingdings" pitchFamily="2" charset="2"/>
                <a:buChar char="§"/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분류의 결과를 주제 영역 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(Subject Area) 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이라는 이름으로 관리</a:t>
              </a:r>
            </a:p>
            <a:p>
              <a:pPr marL="180975" indent="-180975">
                <a:lnSpc>
                  <a:spcPct val="120000"/>
                </a:lnSpc>
                <a:spcAft>
                  <a:spcPts val="600"/>
                </a:spcAft>
                <a:buFont typeface="Wingdings" pitchFamily="2" charset="2"/>
                <a:buChar char="§"/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주제 영역은 업무에서 관리하고자 하는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집합들의 그룹으로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친밀도가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높아 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동질성이 있는 데이터들로 이루어짐</a:t>
              </a:r>
            </a:p>
            <a:p>
              <a:pPr marL="180975" indent="-180975">
                <a:lnSpc>
                  <a:spcPct val="120000"/>
                </a:lnSpc>
                <a:spcAft>
                  <a:spcPts val="600"/>
                </a:spcAft>
                <a:buFont typeface="Wingdings" pitchFamily="2" charset="2"/>
                <a:buChar char="§"/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하위에 주제영역 또는 데이터 집합을 포함</a:t>
              </a:r>
            </a:p>
            <a:p>
              <a:pPr marL="180975" indent="-180975">
                <a:lnSpc>
                  <a:spcPct val="120000"/>
                </a:lnSpc>
                <a:spcAft>
                  <a:spcPts val="600"/>
                </a:spcAft>
                <a:buFont typeface="Wingdings" pitchFamily="2" charset="2"/>
                <a:buChar char="§"/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일반적으로 관련된 </a:t>
              </a:r>
              <a:r>
                <a:rPr lang="ko-KR" altLang="en-US" sz="1200" dirty="0">
                  <a:solidFill>
                    <a:srgbClr val="031D9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기능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존재</a:t>
              </a: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7122109" y="3429000"/>
              <a:ext cx="1239433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주제 영역 정의</a:t>
              </a:r>
            </a:p>
          </p:txBody>
        </p:sp>
      </p:grpSp>
      <p:sp>
        <p:nvSpPr>
          <p:cNvPr id="109574" name="직사각형 17"/>
          <p:cNvSpPr>
            <a:spLocks noChangeArrowheads="1"/>
          </p:cNvSpPr>
          <p:nvPr/>
        </p:nvSpPr>
        <p:spPr bwMode="auto">
          <a:xfrm>
            <a:off x="4923730" y="6061821"/>
            <a:ext cx="396875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lvl="1" indent="-180975">
              <a:lnSpc>
                <a:spcPct val="12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업무기능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주제영역의 데이터를 사용하는 업무의 기능</a:t>
            </a:r>
          </a:p>
        </p:txBody>
      </p:sp>
      <p:grpSp>
        <p:nvGrpSpPr>
          <p:cNvPr id="109575" name="그룹 17"/>
          <p:cNvGrpSpPr>
            <a:grpSpLocks/>
          </p:cNvGrpSpPr>
          <p:nvPr/>
        </p:nvGrpSpPr>
        <p:grpSpPr bwMode="auto">
          <a:xfrm>
            <a:off x="3042960" y="3496593"/>
            <a:ext cx="2128837" cy="2452687"/>
            <a:chOff x="3409950" y="3395663"/>
            <a:chExt cx="2305050" cy="2452687"/>
          </a:xfrm>
        </p:grpSpPr>
        <p:sp>
          <p:nvSpPr>
            <p:cNvPr id="24" name="직사각형 23"/>
            <p:cNvSpPr/>
            <p:nvPr/>
          </p:nvSpPr>
          <p:spPr bwMode="auto">
            <a:xfrm>
              <a:off x="3409950" y="3733800"/>
              <a:ext cx="2305050" cy="21145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996600"/>
              </a:solidFill>
            </a:ln>
            <a:effectLst>
              <a:outerShdw blurRad="635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0975" indent="-180975">
                <a:lnSpc>
                  <a:spcPct val="120000"/>
                </a:lnSpc>
                <a:spcAft>
                  <a:spcPts val="600"/>
                </a:spcAft>
                <a:buFont typeface="Wingdings" pitchFamily="2" charset="2"/>
                <a:buChar char="§"/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데이터의 계층적 구조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파악에 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도움</a:t>
              </a:r>
            </a:p>
            <a:p>
              <a:pPr marL="180975" indent="-180975">
                <a:lnSpc>
                  <a:spcPct val="120000"/>
                </a:lnSpc>
                <a:spcAft>
                  <a:spcPts val="600"/>
                </a:spcAft>
                <a:buFont typeface="Wingdings" pitchFamily="2" charset="2"/>
                <a:buChar char="§"/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기능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(Function)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병행하여 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분석하는 경우 분석의 최상위 단위 역할로 품질 확보에 기여</a:t>
              </a:r>
            </a:p>
            <a:p>
              <a:pPr marL="180975" indent="-180975">
                <a:lnSpc>
                  <a:spcPct val="120000"/>
                </a:lnSpc>
                <a:spcAft>
                  <a:spcPts val="600"/>
                </a:spcAft>
                <a:buFont typeface="Wingdings" pitchFamily="2" charset="2"/>
                <a:buChar char="§"/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주제 영역 계층과 업무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 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계층 간의 대응관계 확인</a:t>
              </a:r>
            </a:p>
          </p:txBody>
        </p:sp>
        <p:sp>
          <p:nvSpPr>
            <p:cNvPr id="23" name="양쪽 모서리가 잘린 사각형 22"/>
            <p:cNvSpPr/>
            <p:nvPr/>
          </p:nvSpPr>
          <p:spPr bwMode="auto">
            <a:xfrm>
              <a:off x="3409950" y="3395663"/>
              <a:ext cx="2303332" cy="338137"/>
            </a:xfrm>
            <a:prstGeom prst="snip2SameRect">
              <a:avLst>
                <a:gd name="adj1" fmla="val 22301"/>
                <a:gd name="adj2" fmla="val 0"/>
              </a:avLst>
            </a:prstGeom>
            <a:solidFill>
              <a:srgbClr val="FFCC00"/>
            </a:solidFill>
            <a:ln w="12700">
              <a:solidFill>
                <a:srgbClr val="9966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 bwMode="auto">
            <a:xfrm>
              <a:off x="3810454" y="3429000"/>
              <a:ext cx="1644992" cy="2762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주제 영역 정의목적</a:t>
              </a:r>
            </a:p>
          </p:txBody>
        </p:sp>
      </p:grpSp>
      <p:sp>
        <p:nvSpPr>
          <p:cNvPr id="19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주제 영역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영역 정의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영역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(Subject Area)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역할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전사 업무를 위한 전체 데이터 구성에 대한 청사진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데이터 구성 및 통합에 대한 방향 제시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선언적 성격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효율적 데이터 관리를 위한 기준 제공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전사 표준 주제 영역을 기반으로 데이터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오너쉽을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부여하고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영역 데이터에 대한 표준 및 활용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품질에 대한 관리를 수행하는 기준 단위 영역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전사 통합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단위 개념 모델 수립 시 참조 정보로 활용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통합 모델 수립을 위한 단위 작업 영역 정의 기준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논리 모델 수립 시 참조 모델 역할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</p:txBody>
      </p:sp>
      <p:sp>
        <p:nvSpPr>
          <p:cNvPr id="6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주제 영역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영역 정의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idx="1"/>
          </p:nvPr>
        </p:nvSpPr>
        <p:spPr>
          <a:xfrm>
            <a:off x="278065" y="980728"/>
            <a:ext cx="82296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영역 분류 방법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규모나 특성에 따라 분류 기준과 단계를 선택하며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 분류의 내용별로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 분류까지 접근 가능하다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>
            <a:off x="2928926" y="2023630"/>
            <a:ext cx="5929354" cy="1511309"/>
          </a:xfrm>
          <a:prstGeom prst="homePlate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accent3">
                <a:lumMod val="50000"/>
              </a:schemeClr>
            </a:solidFill>
            <a:miter lim="800000"/>
            <a:headEnd/>
            <a:tailEnd/>
          </a:ln>
        </p:spPr>
        <p:txBody>
          <a:bodyPr anchor="ctr"/>
          <a:lstStyle/>
          <a:p>
            <a:pPr marL="266700" indent="-176213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시스템별로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제공되는 데이터의 성격 및 특성을 고려하여 영역을 분류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6213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업무의 변화에 민감하지 않도록 정의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6213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분류 예시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예시들을 복합적으로 적용하는 것도 가능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447675" lvl="1" indent="-180975">
              <a:spcBef>
                <a:spcPct val="20000"/>
              </a:spcBef>
              <a:buFont typeface="Arial" pitchFamily="34" charset="0"/>
              <a:buChar char="−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발생시키는 주체로서의 분류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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관계자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상품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/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서비스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자산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채널 등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447675" lvl="1" indent="-180975">
              <a:spcBef>
                <a:spcPct val="20000"/>
              </a:spcBef>
              <a:buFont typeface="Arial" pitchFamily="34" charset="0"/>
              <a:buChar char="−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데이터를 발생시키는 주체 간의 상호 작용으로 발생하는 대상으로서의 분류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/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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계약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리스크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상품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조건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447675" lvl="1" indent="-180975">
              <a:spcBef>
                <a:spcPct val="20000"/>
              </a:spcBef>
              <a:buFont typeface="Arial" pitchFamily="34" charset="0"/>
              <a:buChar char="−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공통 및 관리 성격의 상위 개념으로서의 분류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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경영관리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정보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방침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지원 등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)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AutoShape 24"/>
          <p:cNvSpPr>
            <a:spLocks noChangeArrowheads="1"/>
          </p:cNvSpPr>
          <p:nvPr/>
        </p:nvSpPr>
        <p:spPr bwMode="auto">
          <a:xfrm>
            <a:off x="2928927" y="3700668"/>
            <a:ext cx="5929354" cy="1275722"/>
          </a:xfrm>
          <a:prstGeom prst="homePlate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accent3">
                <a:lumMod val="50000"/>
              </a:schemeClr>
            </a:solidFill>
            <a:miter lim="800000"/>
            <a:headEnd/>
            <a:tailEnd/>
          </a:ln>
        </p:spPr>
        <p:txBody>
          <a:bodyPr anchor="ctr"/>
          <a:lstStyle/>
          <a:p>
            <a:pPr marL="266700" indent="-176213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Biz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활동에 필요한 분석 주제와 현황 등의 영역으로 분류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7675" lvl="1" indent="-180975">
              <a:spcBef>
                <a:spcPct val="20000"/>
              </a:spcBef>
              <a:buFont typeface="Arial" pitchFamily="34" charset="0"/>
              <a:buChar char="−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등과 같은 데이터의 기능적 구성 관점에서 접근하여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분류를 세분화한다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66700" indent="-176213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 변화 수용의 융통성을 반영하여 정의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6213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분류 예시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7675" lvl="1" indent="-180975">
              <a:spcBef>
                <a:spcPct val="20000"/>
              </a:spcBef>
              <a:buFont typeface="Arial" pitchFamily="34" charset="0"/>
              <a:buChar char="−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관계자 기본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관계자 상세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관계자 관계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관계자 분류 등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AutoShape 26"/>
          <p:cNvSpPr>
            <a:spLocks noChangeArrowheads="1"/>
          </p:cNvSpPr>
          <p:nvPr/>
        </p:nvSpPr>
        <p:spPr bwMode="auto">
          <a:xfrm>
            <a:off x="500034" y="2023630"/>
            <a:ext cx="855662" cy="1511309"/>
          </a:xfrm>
          <a:prstGeom prst="homePlate">
            <a:avLst>
              <a:gd name="adj" fmla="val 0"/>
            </a:avLst>
          </a:prstGeom>
          <a:solidFill>
            <a:srgbClr val="C0C0C0"/>
          </a:solidFill>
          <a:ln w="9525">
            <a:solidFill>
              <a:srgbClr val="5F5F5F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algn="ctr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ko-KR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1</a:t>
            </a:r>
            <a:r>
              <a:rPr lang="ko-KR" altLang="en-US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차 분류  </a:t>
            </a:r>
          </a:p>
        </p:txBody>
      </p:sp>
      <p:sp>
        <p:nvSpPr>
          <p:cNvPr id="8" name="AutoShape 27"/>
          <p:cNvSpPr>
            <a:spLocks noChangeArrowheads="1"/>
          </p:cNvSpPr>
          <p:nvPr/>
        </p:nvSpPr>
        <p:spPr bwMode="auto">
          <a:xfrm>
            <a:off x="500034" y="3700668"/>
            <a:ext cx="857250" cy="1275722"/>
          </a:xfrm>
          <a:prstGeom prst="homePlate">
            <a:avLst>
              <a:gd name="adj" fmla="val 0"/>
            </a:avLst>
          </a:prstGeom>
          <a:solidFill>
            <a:srgbClr val="C0C0C0"/>
          </a:solidFill>
          <a:ln w="9525">
            <a:solidFill>
              <a:srgbClr val="5F5F5F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algn="ctr">
              <a:spcBef>
                <a:spcPct val="20000"/>
              </a:spcBef>
              <a:defRPr/>
            </a:pPr>
            <a:r>
              <a:rPr lang="en-US" altLang="ko-KR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</a:t>
            </a:r>
            <a:r>
              <a:rPr lang="ko-KR" altLang="en-US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차 분류</a:t>
            </a:r>
          </a:p>
        </p:txBody>
      </p:sp>
      <p:sp>
        <p:nvSpPr>
          <p:cNvPr id="11" name="AutoShape 31"/>
          <p:cNvSpPr>
            <a:spLocks noChangeArrowheads="1"/>
          </p:cNvSpPr>
          <p:nvPr/>
        </p:nvSpPr>
        <p:spPr bwMode="auto">
          <a:xfrm>
            <a:off x="500034" y="5095465"/>
            <a:ext cx="857250" cy="1285863"/>
          </a:xfrm>
          <a:prstGeom prst="homePlate">
            <a:avLst>
              <a:gd name="adj" fmla="val 0"/>
            </a:avLst>
          </a:prstGeom>
          <a:solidFill>
            <a:srgbClr val="C0C0C0"/>
          </a:solidFill>
          <a:ln w="9525">
            <a:solidFill>
              <a:srgbClr val="5F5F5F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algn="ctr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ko-KR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3</a:t>
            </a:r>
            <a:r>
              <a:rPr lang="ko-KR" altLang="en-US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차 분류</a:t>
            </a:r>
          </a:p>
        </p:txBody>
      </p:sp>
      <p:sp>
        <p:nvSpPr>
          <p:cNvPr id="12" name="AutoShape 32"/>
          <p:cNvSpPr>
            <a:spLocks noChangeArrowheads="1"/>
          </p:cNvSpPr>
          <p:nvPr/>
        </p:nvSpPr>
        <p:spPr bwMode="auto">
          <a:xfrm>
            <a:off x="2928927" y="5095465"/>
            <a:ext cx="5929354" cy="1285863"/>
          </a:xfrm>
          <a:prstGeom prst="homePlate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accent3">
                <a:lumMod val="50000"/>
              </a:schemeClr>
            </a:solidFill>
            <a:miter lim="800000"/>
            <a:headEnd/>
            <a:tailEnd/>
          </a:ln>
        </p:spPr>
        <p:txBody>
          <a:bodyPr anchor="ctr"/>
          <a:lstStyle/>
          <a:p>
            <a:pPr marL="266700" indent="-176213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분류에 의존적인 개별 영역으로 분류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6213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사용자에게 제공되는 실제 데이터로서의 관점에 근거하여 정의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6213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업무적인 관점으로 분류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6213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분류 예시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7675" lvl="1" indent="-180975">
              <a:spcBef>
                <a:spcPct val="20000"/>
              </a:spcBef>
              <a:buFont typeface="Arial" pitchFamily="34" charset="0"/>
              <a:buChar char="−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법인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조직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직원 등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7675" lvl="1" indent="-180975">
              <a:spcBef>
                <a:spcPct val="20000"/>
              </a:spcBef>
              <a:buFont typeface="Arial" pitchFamily="34" charset="0"/>
              <a:buChar char="−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계약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수신계약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예금계약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신탁계약 등</a:t>
            </a:r>
            <a:endParaRPr lang="ko-KR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AutoShape 26"/>
          <p:cNvSpPr>
            <a:spLocks noChangeArrowheads="1"/>
          </p:cNvSpPr>
          <p:nvPr/>
        </p:nvSpPr>
        <p:spPr bwMode="auto">
          <a:xfrm>
            <a:off x="1428728" y="2023630"/>
            <a:ext cx="1419225" cy="1511309"/>
          </a:xfrm>
          <a:prstGeom prst="homePlate">
            <a:avLst>
              <a:gd name="adj" fmla="val 0"/>
            </a:avLst>
          </a:prstGeom>
          <a:solidFill>
            <a:srgbClr val="CCFFFF"/>
          </a:solidFill>
          <a:ln w="9525">
            <a:solidFill>
              <a:srgbClr val="5F5F5F"/>
            </a:solidFill>
            <a:miter lim="800000"/>
            <a:headEnd/>
            <a:tailEnd/>
          </a:ln>
        </p:spPr>
        <p:txBody>
          <a:bodyPr lIns="72000" rIns="72000" anchor="ctr"/>
          <a:lstStyle/>
          <a:p>
            <a:pPr algn="ctr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ko-KR" altLang="en-US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주요 데이터 집합의 유형 정의  </a:t>
            </a:r>
          </a:p>
        </p:txBody>
      </p:sp>
      <p:sp>
        <p:nvSpPr>
          <p:cNvPr id="14" name="AutoShape 27"/>
          <p:cNvSpPr>
            <a:spLocks noChangeArrowheads="1"/>
          </p:cNvSpPr>
          <p:nvPr/>
        </p:nvSpPr>
        <p:spPr bwMode="auto">
          <a:xfrm>
            <a:off x="1428728" y="3710193"/>
            <a:ext cx="1420813" cy="1275722"/>
          </a:xfrm>
          <a:prstGeom prst="homePlate">
            <a:avLst>
              <a:gd name="adj" fmla="val 0"/>
            </a:avLst>
          </a:prstGeom>
          <a:solidFill>
            <a:srgbClr val="CCFFFF"/>
          </a:solidFill>
          <a:ln w="9525">
            <a:solidFill>
              <a:srgbClr val="5F5F5F"/>
            </a:solidFill>
            <a:miter lim="800000"/>
            <a:headEnd/>
            <a:tailEnd/>
          </a:ln>
        </p:spPr>
        <p:txBody>
          <a:bodyPr lIns="72000" rIns="72000" anchor="ctr"/>
          <a:lstStyle/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Biz </a:t>
            </a:r>
            <a:r>
              <a:rPr lang="ko-KR" altLang="en-US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활동에 필요한 데이터 분류</a:t>
            </a:r>
          </a:p>
        </p:txBody>
      </p:sp>
      <p:sp>
        <p:nvSpPr>
          <p:cNvPr id="15" name="AutoShape 31"/>
          <p:cNvSpPr>
            <a:spLocks noChangeArrowheads="1"/>
          </p:cNvSpPr>
          <p:nvPr/>
        </p:nvSpPr>
        <p:spPr bwMode="auto">
          <a:xfrm>
            <a:off x="1428728" y="5095465"/>
            <a:ext cx="1420813" cy="1285863"/>
          </a:xfrm>
          <a:prstGeom prst="homePlate">
            <a:avLst>
              <a:gd name="adj" fmla="val 0"/>
            </a:avLst>
          </a:prstGeom>
          <a:solidFill>
            <a:srgbClr val="CCFFFF"/>
          </a:solidFill>
          <a:ln w="9525">
            <a:solidFill>
              <a:srgbClr val="5F5F5F"/>
            </a:solidFill>
            <a:miter lim="800000"/>
            <a:headEnd/>
            <a:tailEnd/>
          </a:ln>
        </p:spPr>
        <p:txBody>
          <a:bodyPr lIns="72000" rIns="72000" anchor="ctr"/>
          <a:lstStyle/>
          <a:p>
            <a:pPr algn="ctr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차 영역의</a:t>
            </a:r>
            <a:r>
              <a:rPr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/>
            </a:r>
            <a:br>
              <a:rPr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</a:b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세부 주제 영역 분류</a:t>
            </a:r>
          </a:p>
        </p:txBody>
      </p:sp>
      <p:sp>
        <p:nvSpPr>
          <p:cNvPr id="16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주제 영역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제목 1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영역 정의</a:t>
            </a:r>
            <a:endParaRPr lang="ko-KR" altLang="en-US" dirty="0"/>
          </a:p>
        </p:txBody>
      </p:sp>
      <p:sp>
        <p:nvSpPr>
          <p:cNvPr id="118787" name="Text Box 3"/>
          <p:cNvSpPr txBox="1">
            <a:spLocks noChangeArrowheads="1"/>
          </p:cNvSpPr>
          <p:nvPr/>
        </p:nvSpPr>
        <p:spPr bwMode="auto">
          <a:xfrm>
            <a:off x="251520" y="980728"/>
            <a:ext cx="8545513" cy="535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lnSpc>
                <a:spcPct val="120000"/>
              </a:lnSpc>
              <a:spcBef>
                <a:spcPct val="100000"/>
              </a:spcBef>
              <a:spcAft>
                <a:spcPct val="40000"/>
              </a:spcAft>
              <a:buFont typeface="Wingdings" panose="05000000000000000000" pitchFamily="2" charset="2"/>
              <a:buChar char="u"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영역 분류 사례 </a:t>
            </a: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국내 </a:t>
            </a: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은행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92"/>
          <p:cNvSpPr>
            <a:spLocks noChangeArrowheads="1"/>
          </p:cNvSpPr>
          <p:nvPr/>
        </p:nvSpPr>
        <p:spPr bwMode="auto">
          <a:xfrm>
            <a:off x="388938" y="1724025"/>
            <a:ext cx="3181350" cy="2847975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/>
          <a:lstStyle/>
          <a:p>
            <a:pPr>
              <a:defRPr/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대분류</a:t>
            </a:r>
          </a:p>
        </p:txBody>
      </p:sp>
      <p:sp>
        <p:nvSpPr>
          <p:cNvPr id="6" name="Rectangle 93"/>
          <p:cNvSpPr>
            <a:spLocks noChangeArrowheads="1"/>
          </p:cNvSpPr>
          <p:nvPr/>
        </p:nvSpPr>
        <p:spPr bwMode="auto">
          <a:xfrm>
            <a:off x="530225" y="2135188"/>
            <a:ext cx="831850" cy="468312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Box 94"/>
          <p:cNvSpPr txBox="1">
            <a:spLocks noChangeArrowheads="1"/>
          </p:cNvSpPr>
          <p:nvPr/>
        </p:nvSpPr>
        <p:spPr bwMode="auto">
          <a:xfrm>
            <a:off x="657225" y="2219325"/>
            <a:ext cx="669925" cy="330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관계인</a:t>
            </a:r>
          </a:p>
        </p:txBody>
      </p:sp>
      <p:sp>
        <p:nvSpPr>
          <p:cNvPr id="8" name="Text Box 95"/>
          <p:cNvSpPr txBox="1">
            <a:spLocks noChangeArrowheads="1"/>
          </p:cNvSpPr>
          <p:nvPr/>
        </p:nvSpPr>
        <p:spPr bwMode="auto">
          <a:xfrm>
            <a:off x="474663" y="2106613"/>
            <a:ext cx="296862" cy="330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</a:p>
        </p:txBody>
      </p:sp>
      <p:sp>
        <p:nvSpPr>
          <p:cNvPr id="9" name="Rectangle 96"/>
          <p:cNvSpPr>
            <a:spLocks noChangeArrowheads="1"/>
          </p:cNvSpPr>
          <p:nvPr/>
        </p:nvSpPr>
        <p:spPr bwMode="auto">
          <a:xfrm>
            <a:off x="1539875" y="2135188"/>
            <a:ext cx="831850" cy="46831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Box 97"/>
          <p:cNvSpPr txBox="1">
            <a:spLocks noChangeArrowheads="1"/>
          </p:cNvSpPr>
          <p:nvPr/>
        </p:nvSpPr>
        <p:spPr bwMode="auto">
          <a:xfrm>
            <a:off x="1682750" y="2219325"/>
            <a:ext cx="603250" cy="330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</a:p>
        </p:txBody>
      </p:sp>
      <p:sp>
        <p:nvSpPr>
          <p:cNvPr id="11" name="Text Box 98"/>
          <p:cNvSpPr txBox="1">
            <a:spLocks noChangeArrowheads="1"/>
          </p:cNvSpPr>
          <p:nvPr/>
        </p:nvSpPr>
        <p:spPr bwMode="auto">
          <a:xfrm>
            <a:off x="1500188" y="2106613"/>
            <a:ext cx="296862" cy="330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</a:p>
        </p:txBody>
      </p:sp>
      <p:sp>
        <p:nvSpPr>
          <p:cNvPr id="12" name="Rectangle 99"/>
          <p:cNvSpPr>
            <a:spLocks noChangeArrowheads="1"/>
          </p:cNvSpPr>
          <p:nvPr/>
        </p:nvSpPr>
        <p:spPr bwMode="auto">
          <a:xfrm>
            <a:off x="2552700" y="2135188"/>
            <a:ext cx="830263" cy="46831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Box 100"/>
          <p:cNvSpPr txBox="1">
            <a:spLocks noChangeArrowheads="1"/>
          </p:cNvSpPr>
          <p:nvPr/>
        </p:nvSpPr>
        <p:spPr bwMode="auto">
          <a:xfrm>
            <a:off x="2676525" y="2219325"/>
            <a:ext cx="628650" cy="330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계약</a:t>
            </a:r>
          </a:p>
        </p:txBody>
      </p:sp>
      <p:sp>
        <p:nvSpPr>
          <p:cNvPr id="14" name="Text Box 101"/>
          <p:cNvSpPr txBox="1">
            <a:spLocks noChangeArrowheads="1"/>
          </p:cNvSpPr>
          <p:nvPr/>
        </p:nvSpPr>
        <p:spPr bwMode="auto">
          <a:xfrm>
            <a:off x="2511425" y="2092325"/>
            <a:ext cx="295275" cy="330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</a:p>
        </p:txBody>
      </p:sp>
      <p:sp>
        <p:nvSpPr>
          <p:cNvPr id="15" name="Rectangle 102"/>
          <p:cNvSpPr>
            <a:spLocks noChangeArrowheads="1"/>
          </p:cNvSpPr>
          <p:nvPr/>
        </p:nvSpPr>
        <p:spPr bwMode="auto">
          <a:xfrm>
            <a:off x="530225" y="2738438"/>
            <a:ext cx="831850" cy="46831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 Box 103"/>
          <p:cNvSpPr txBox="1">
            <a:spLocks noChangeArrowheads="1"/>
          </p:cNvSpPr>
          <p:nvPr/>
        </p:nvSpPr>
        <p:spPr bwMode="auto">
          <a:xfrm>
            <a:off x="657225" y="2817813"/>
            <a:ext cx="644525" cy="330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</a:t>
            </a:r>
          </a:p>
        </p:txBody>
      </p:sp>
      <p:sp>
        <p:nvSpPr>
          <p:cNvPr id="17" name="Text Box 104"/>
          <p:cNvSpPr txBox="1">
            <a:spLocks noChangeArrowheads="1"/>
          </p:cNvSpPr>
          <p:nvPr/>
        </p:nvSpPr>
        <p:spPr bwMode="auto">
          <a:xfrm>
            <a:off x="474663" y="2695575"/>
            <a:ext cx="296862" cy="330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</a:p>
        </p:txBody>
      </p:sp>
      <p:sp>
        <p:nvSpPr>
          <p:cNvPr id="18" name="Rectangle 105"/>
          <p:cNvSpPr>
            <a:spLocks noChangeArrowheads="1"/>
          </p:cNvSpPr>
          <p:nvPr/>
        </p:nvSpPr>
        <p:spPr bwMode="auto">
          <a:xfrm>
            <a:off x="1538288" y="2738438"/>
            <a:ext cx="831850" cy="46831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 Box 106"/>
          <p:cNvSpPr txBox="1">
            <a:spLocks noChangeArrowheads="1"/>
          </p:cNvSpPr>
          <p:nvPr/>
        </p:nvSpPr>
        <p:spPr bwMode="auto">
          <a:xfrm>
            <a:off x="1673225" y="2817813"/>
            <a:ext cx="647700" cy="330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</a:t>
            </a:r>
          </a:p>
        </p:txBody>
      </p:sp>
      <p:sp>
        <p:nvSpPr>
          <p:cNvPr id="20" name="Text Box 107"/>
          <p:cNvSpPr txBox="1">
            <a:spLocks noChangeArrowheads="1"/>
          </p:cNvSpPr>
          <p:nvPr/>
        </p:nvSpPr>
        <p:spPr bwMode="auto">
          <a:xfrm>
            <a:off x="1492250" y="2695575"/>
            <a:ext cx="295275" cy="330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</a:p>
        </p:txBody>
      </p:sp>
      <p:sp>
        <p:nvSpPr>
          <p:cNvPr id="21" name="Rectangle 108"/>
          <p:cNvSpPr>
            <a:spLocks noChangeArrowheads="1"/>
          </p:cNvSpPr>
          <p:nvPr/>
        </p:nvSpPr>
        <p:spPr bwMode="auto">
          <a:xfrm>
            <a:off x="2551113" y="2740025"/>
            <a:ext cx="830262" cy="46831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 Box 109"/>
          <p:cNvSpPr txBox="1">
            <a:spLocks noChangeArrowheads="1"/>
          </p:cNvSpPr>
          <p:nvPr/>
        </p:nvSpPr>
        <p:spPr bwMode="auto">
          <a:xfrm>
            <a:off x="2711450" y="2817813"/>
            <a:ext cx="647700" cy="330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채널</a:t>
            </a:r>
          </a:p>
        </p:txBody>
      </p:sp>
      <p:sp>
        <p:nvSpPr>
          <p:cNvPr id="23" name="Text Box 110"/>
          <p:cNvSpPr txBox="1">
            <a:spLocks noChangeArrowheads="1"/>
          </p:cNvSpPr>
          <p:nvPr/>
        </p:nvSpPr>
        <p:spPr bwMode="auto">
          <a:xfrm>
            <a:off x="2528888" y="2665413"/>
            <a:ext cx="298450" cy="330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</a:t>
            </a:r>
          </a:p>
        </p:txBody>
      </p:sp>
      <p:sp>
        <p:nvSpPr>
          <p:cNvPr id="24" name="Rectangle 111"/>
          <p:cNvSpPr>
            <a:spLocks noChangeArrowheads="1"/>
          </p:cNvSpPr>
          <p:nvPr/>
        </p:nvSpPr>
        <p:spPr bwMode="auto">
          <a:xfrm>
            <a:off x="531813" y="3351213"/>
            <a:ext cx="830262" cy="46831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 Box 112"/>
          <p:cNvSpPr txBox="1">
            <a:spLocks noChangeArrowheads="1"/>
          </p:cNvSpPr>
          <p:nvPr/>
        </p:nvSpPr>
        <p:spPr bwMode="auto">
          <a:xfrm>
            <a:off x="665163" y="3430588"/>
            <a:ext cx="679450" cy="330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자산</a:t>
            </a:r>
          </a:p>
        </p:txBody>
      </p:sp>
      <p:sp>
        <p:nvSpPr>
          <p:cNvPr id="26" name="Text Box 113"/>
          <p:cNvSpPr txBox="1">
            <a:spLocks noChangeArrowheads="1"/>
          </p:cNvSpPr>
          <p:nvPr/>
        </p:nvSpPr>
        <p:spPr bwMode="auto">
          <a:xfrm>
            <a:off x="484188" y="3287713"/>
            <a:ext cx="295275" cy="330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7</a:t>
            </a:r>
          </a:p>
        </p:txBody>
      </p:sp>
      <p:sp>
        <p:nvSpPr>
          <p:cNvPr id="27" name="Rectangle 114"/>
          <p:cNvSpPr>
            <a:spLocks noChangeArrowheads="1"/>
          </p:cNvSpPr>
          <p:nvPr/>
        </p:nvSpPr>
        <p:spPr bwMode="auto">
          <a:xfrm>
            <a:off x="1539875" y="3352800"/>
            <a:ext cx="831850" cy="46831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 Box 115"/>
          <p:cNvSpPr txBox="1">
            <a:spLocks noChangeArrowheads="1"/>
          </p:cNvSpPr>
          <p:nvPr/>
        </p:nvSpPr>
        <p:spPr bwMode="auto">
          <a:xfrm>
            <a:off x="1663700" y="3430588"/>
            <a:ext cx="684213" cy="330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위험</a:t>
            </a:r>
          </a:p>
        </p:txBody>
      </p:sp>
      <p:sp>
        <p:nvSpPr>
          <p:cNvPr id="29" name="Text Box 116"/>
          <p:cNvSpPr txBox="1">
            <a:spLocks noChangeArrowheads="1"/>
          </p:cNvSpPr>
          <p:nvPr/>
        </p:nvSpPr>
        <p:spPr bwMode="auto">
          <a:xfrm>
            <a:off x="1481138" y="3305175"/>
            <a:ext cx="296862" cy="330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8</a:t>
            </a:r>
          </a:p>
        </p:txBody>
      </p:sp>
      <p:sp>
        <p:nvSpPr>
          <p:cNvPr id="30" name="Rectangle 117"/>
          <p:cNvSpPr>
            <a:spLocks noChangeArrowheads="1"/>
          </p:cNvSpPr>
          <p:nvPr/>
        </p:nvSpPr>
        <p:spPr bwMode="auto">
          <a:xfrm>
            <a:off x="2552700" y="3352800"/>
            <a:ext cx="830263" cy="46831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 Box 118"/>
          <p:cNvSpPr txBox="1">
            <a:spLocks noChangeArrowheads="1"/>
          </p:cNvSpPr>
          <p:nvPr/>
        </p:nvSpPr>
        <p:spPr bwMode="auto">
          <a:xfrm>
            <a:off x="2684463" y="3430588"/>
            <a:ext cx="665162" cy="330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경영</a:t>
            </a:r>
          </a:p>
        </p:txBody>
      </p:sp>
      <p:sp>
        <p:nvSpPr>
          <p:cNvPr id="32" name="Text Box 119"/>
          <p:cNvSpPr txBox="1">
            <a:spLocks noChangeArrowheads="1"/>
          </p:cNvSpPr>
          <p:nvPr/>
        </p:nvSpPr>
        <p:spPr bwMode="auto">
          <a:xfrm>
            <a:off x="2503488" y="3308350"/>
            <a:ext cx="295275" cy="330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9</a:t>
            </a:r>
          </a:p>
        </p:txBody>
      </p:sp>
      <p:sp>
        <p:nvSpPr>
          <p:cNvPr id="33" name="Rectangle 120"/>
          <p:cNvSpPr>
            <a:spLocks noChangeArrowheads="1"/>
          </p:cNvSpPr>
          <p:nvPr/>
        </p:nvSpPr>
        <p:spPr bwMode="auto">
          <a:xfrm>
            <a:off x="530225" y="3957638"/>
            <a:ext cx="831850" cy="46831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 Box 121"/>
          <p:cNvSpPr txBox="1">
            <a:spLocks noChangeArrowheads="1"/>
          </p:cNvSpPr>
          <p:nvPr/>
        </p:nvSpPr>
        <p:spPr bwMode="auto">
          <a:xfrm>
            <a:off x="655638" y="4040188"/>
            <a:ext cx="688975" cy="330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</a:t>
            </a:r>
          </a:p>
        </p:txBody>
      </p:sp>
      <p:sp>
        <p:nvSpPr>
          <p:cNvPr id="35" name="Text Box 122"/>
          <p:cNvSpPr txBox="1">
            <a:spLocks noChangeArrowheads="1"/>
          </p:cNvSpPr>
          <p:nvPr/>
        </p:nvSpPr>
        <p:spPr bwMode="auto">
          <a:xfrm>
            <a:off x="476250" y="3897313"/>
            <a:ext cx="296863" cy="5143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10</a:t>
            </a:r>
          </a:p>
        </p:txBody>
      </p:sp>
      <p:sp>
        <p:nvSpPr>
          <p:cNvPr id="37" name="Rectangle 120"/>
          <p:cNvSpPr>
            <a:spLocks noChangeArrowheads="1"/>
          </p:cNvSpPr>
          <p:nvPr/>
        </p:nvSpPr>
        <p:spPr bwMode="auto">
          <a:xfrm>
            <a:off x="3578225" y="2071688"/>
            <a:ext cx="5240338" cy="4391025"/>
          </a:xfrm>
          <a:prstGeom prst="rect">
            <a:avLst/>
          </a:prstGeom>
          <a:solidFill>
            <a:srgbClr val="FFCC00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152400" dist="1143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Rectangle 121"/>
          <p:cNvSpPr>
            <a:spLocks noChangeArrowheads="1"/>
          </p:cNvSpPr>
          <p:nvPr/>
        </p:nvSpPr>
        <p:spPr bwMode="auto">
          <a:xfrm>
            <a:off x="3778250" y="4735513"/>
            <a:ext cx="1566863" cy="1584325"/>
          </a:xfrm>
          <a:prstGeom prst="rect">
            <a:avLst/>
          </a:prstGeom>
          <a:solidFill>
            <a:srgbClr val="CCFFFF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>
              <a:spcBef>
                <a:spcPct val="50000"/>
              </a:spcBef>
              <a:defRPr/>
            </a:pPr>
            <a:endParaRPr lang="ko-KR" altLang="ko-KR" sz="1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9" name="Rectangle 122"/>
          <p:cNvSpPr>
            <a:spLocks noChangeArrowheads="1"/>
          </p:cNvSpPr>
          <p:nvPr/>
        </p:nvSpPr>
        <p:spPr bwMode="auto">
          <a:xfrm>
            <a:off x="7094538" y="2503488"/>
            <a:ext cx="1495425" cy="2087562"/>
          </a:xfrm>
          <a:prstGeom prst="rect">
            <a:avLst/>
          </a:prstGeom>
          <a:solidFill>
            <a:srgbClr val="CCFFFF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>
              <a:defRPr/>
            </a:pP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0" name="Rectangle 123"/>
          <p:cNvSpPr>
            <a:spLocks noChangeArrowheads="1"/>
          </p:cNvSpPr>
          <p:nvPr/>
        </p:nvSpPr>
        <p:spPr bwMode="auto">
          <a:xfrm>
            <a:off x="3778250" y="2503488"/>
            <a:ext cx="1584325" cy="2089150"/>
          </a:xfrm>
          <a:prstGeom prst="rect">
            <a:avLst/>
          </a:prstGeom>
          <a:solidFill>
            <a:srgbClr val="CCFFFF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>
              <a:defRPr/>
            </a:pP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1" name="Text Box 124"/>
          <p:cNvSpPr txBox="1">
            <a:spLocks noChangeArrowheads="1"/>
          </p:cNvSpPr>
          <p:nvPr/>
        </p:nvSpPr>
        <p:spPr bwMode="auto">
          <a:xfrm>
            <a:off x="3754239" y="2503488"/>
            <a:ext cx="1393825" cy="330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15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en-US" altLang="ko-KR" sz="1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</a:t>
            </a:r>
            <a:r>
              <a:rPr lang="ko-KR" altLang="en-US" sz="1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관계인기본</a:t>
            </a:r>
            <a:endParaRPr lang="ko-KR" altLang="en-US" sz="11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2" name="Text Box 125"/>
          <p:cNvSpPr txBox="1">
            <a:spLocks noChangeArrowheads="1"/>
          </p:cNvSpPr>
          <p:nvPr/>
        </p:nvSpPr>
        <p:spPr bwMode="auto">
          <a:xfrm>
            <a:off x="3684588" y="2159000"/>
            <a:ext cx="1011237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1.  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관계인</a:t>
            </a:r>
          </a:p>
        </p:txBody>
      </p:sp>
      <p:sp>
        <p:nvSpPr>
          <p:cNvPr id="43" name="Rectangle 126"/>
          <p:cNvSpPr>
            <a:spLocks noChangeArrowheads="1"/>
          </p:cNvSpPr>
          <p:nvPr/>
        </p:nvSpPr>
        <p:spPr bwMode="auto">
          <a:xfrm>
            <a:off x="7259638" y="2840038"/>
            <a:ext cx="1200794" cy="469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관계인기본상세</a:t>
            </a:r>
          </a:p>
        </p:txBody>
      </p:sp>
      <p:sp>
        <p:nvSpPr>
          <p:cNvPr id="44" name="Text Box 127"/>
          <p:cNvSpPr txBox="1">
            <a:spLocks noChangeArrowheads="1"/>
          </p:cNvSpPr>
          <p:nvPr/>
        </p:nvSpPr>
        <p:spPr bwMode="auto">
          <a:xfrm>
            <a:off x="7094538" y="2503488"/>
            <a:ext cx="1365894" cy="32237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15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</a:t>
            </a:r>
            <a:r>
              <a:rPr lang="en-US" altLang="ko-KR" sz="1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</a:t>
            </a:r>
            <a:r>
              <a:rPr lang="ko-KR" altLang="en-US" sz="1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관계인상세</a:t>
            </a:r>
          </a:p>
        </p:txBody>
      </p:sp>
      <p:sp>
        <p:nvSpPr>
          <p:cNvPr id="45" name="Rectangle 128"/>
          <p:cNvSpPr>
            <a:spLocks noChangeArrowheads="1"/>
          </p:cNvSpPr>
          <p:nvPr/>
        </p:nvSpPr>
        <p:spPr bwMode="auto">
          <a:xfrm>
            <a:off x="5583238" y="2503488"/>
            <a:ext cx="1387475" cy="2087562"/>
          </a:xfrm>
          <a:prstGeom prst="rect">
            <a:avLst/>
          </a:prstGeom>
          <a:solidFill>
            <a:srgbClr val="CCFFFF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>
              <a:defRPr/>
            </a:pP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6" name="Text Box 129"/>
          <p:cNvSpPr txBox="1">
            <a:spLocks noChangeArrowheads="1"/>
          </p:cNvSpPr>
          <p:nvPr/>
        </p:nvSpPr>
        <p:spPr bwMode="auto">
          <a:xfrm>
            <a:off x="5592763" y="2503488"/>
            <a:ext cx="1238250" cy="32226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15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</a:t>
            </a:r>
            <a:r>
              <a:rPr lang="en-US" altLang="ko-KR" sz="11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</a:t>
            </a:r>
            <a:r>
              <a:rPr lang="ko-KR" altLang="en-US" sz="11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관계인관계</a:t>
            </a:r>
          </a:p>
        </p:txBody>
      </p:sp>
      <p:sp>
        <p:nvSpPr>
          <p:cNvPr id="47" name="Rectangle 130"/>
          <p:cNvSpPr>
            <a:spLocks noChangeArrowheads="1"/>
          </p:cNvSpPr>
          <p:nvPr/>
        </p:nvSpPr>
        <p:spPr bwMode="auto">
          <a:xfrm>
            <a:off x="7259638" y="4000500"/>
            <a:ext cx="1200794" cy="469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1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관계인연락처</a:t>
            </a:r>
          </a:p>
        </p:txBody>
      </p:sp>
      <p:sp>
        <p:nvSpPr>
          <p:cNvPr id="48" name="Rectangle 131"/>
          <p:cNvSpPr>
            <a:spLocks noChangeArrowheads="1"/>
          </p:cNvSpPr>
          <p:nvPr/>
        </p:nvSpPr>
        <p:spPr bwMode="auto">
          <a:xfrm>
            <a:off x="3910013" y="3473450"/>
            <a:ext cx="596900" cy="4333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1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개인</a:t>
            </a:r>
          </a:p>
        </p:txBody>
      </p:sp>
      <p:sp>
        <p:nvSpPr>
          <p:cNvPr id="49" name="Rectangle 132"/>
          <p:cNvSpPr>
            <a:spLocks noChangeArrowheads="1"/>
          </p:cNvSpPr>
          <p:nvPr/>
        </p:nvSpPr>
        <p:spPr bwMode="auto">
          <a:xfrm>
            <a:off x="3921125" y="4030663"/>
            <a:ext cx="598488" cy="431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1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그룹</a:t>
            </a:r>
          </a:p>
        </p:txBody>
      </p:sp>
      <p:sp>
        <p:nvSpPr>
          <p:cNvPr id="50" name="Rectangle 133"/>
          <p:cNvSpPr>
            <a:spLocks noChangeArrowheads="1"/>
          </p:cNvSpPr>
          <p:nvPr/>
        </p:nvSpPr>
        <p:spPr bwMode="auto">
          <a:xfrm>
            <a:off x="4610100" y="4030663"/>
            <a:ext cx="598488" cy="431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1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조직</a:t>
            </a:r>
          </a:p>
        </p:txBody>
      </p:sp>
      <p:sp>
        <p:nvSpPr>
          <p:cNvPr id="51" name="Rectangle 134"/>
          <p:cNvSpPr>
            <a:spLocks noChangeArrowheads="1"/>
          </p:cNvSpPr>
          <p:nvPr/>
        </p:nvSpPr>
        <p:spPr bwMode="auto">
          <a:xfrm>
            <a:off x="3981450" y="5097463"/>
            <a:ext cx="1171575" cy="469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1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관계인신용</a:t>
            </a:r>
          </a:p>
        </p:txBody>
      </p:sp>
      <p:sp>
        <p:nvSpPr>
          <p:cNvPr id="52" name="Rectangle 135"/>
          <p:cNvSpPr>
            <a:spLocks noChangeArrowheads="1"/>
          </p:cNvSpPr>
          <p:nvPr/>
        </p:nvSpPr>
        <p:spPr bwMode="auto">
          <a:xfrm>
            <a:off x="3981450" y="5681663"/>
            <a:ext cx="1171575" cy="469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1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관계인한도</a:t>
            </a:r>
          </a:p>
        </p:txBody>
      </p:sp>
      <p:sp>
        <p:nvSpPr>
          <p:cNvPr id="53" name="Text Box 136"/>
          <p:cNvSpPr txBox="1">
            <a:spLocks noChangeArrowheads="1"/>
          </p:cNvSpPr>
          <p:nvPr/>
        </p:nvSpPr>
        <p:spPr bwMode="auto">
          <a:xfrm>
            <a:off x="3733799" y="4735513"/>
            <a:ext cx="1502743" cy="32237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15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1.4</a:t>
            </a:r>
            <a:r>
              <a:rPr lang="en-US" altLang="ko-KR" sz="1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</a:t>
            </a:r>
            <a:r>
              <a:rPr lang="ko-KR" altLang="en-US" sz="1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관계인관리</a:t>
            </a:r>
          </a:p>
        </p:txBody>
      </p:sp>
      <p:sp>
        <p:nvSpPr>
          <p:cNvPr id="54" name="Rectangle 137"/>
          <p:cNvSpPr>
            <a:spLocks noChangeArrowheads="1"/>
          </p:cNvSpPr>
          <p:nvPr/>
        </p:nvSpPr>
        <p:spPr bwMode="auto">
          <a:xfrm>
            <a:off x="4611688" y="3473450"/>
            <a:ext cx="598487" cy="4333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1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직원</a:t>
            </a:r>
          </a:p>
        </p:txBody>
      </p:sp>
      <p:sp>
        <p:nvSpPr>
          <p:cNvPr id="55" name="Rectangle 138"/>
          <p:cNvSpPr>
            <a:spLocks noChangeArrowheads="1"/>
          </p:cNvSpPr>
          <p:nvPr/>
        </p:nvSpPr>
        <p:spPr bwMode="auto">
          <a:xfrm>
            <a:off x="7259638" y="3416300"/>
            <a:ext cx="1200794" cy="469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1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관계인부가상세</a:t>
            </a:r>
          </a:p>
        </p:txBody>
      </p:sp>
      <p:sp>
        <p:nvSpPr>
          <p:cNvPr id="56" name="Rectangle 139"/>
          <p:cNvSpPr>
            <a:spLocks noChangeArrowheads="1"/>
          </p:cNvSpPr>
          <p:nvPr/>
        </p:nvSpPr>
        <p:spPr bwMode="auto">
          <a:xfrm>
            <a:off x="3910013" y="2887663"/>
            <a:ext cx="1312862" cy="469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1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관계인공통</a:t>
            </a:r>
          </a:p>
        </p:txBody>
      </p:sp>
      <p:sp>
        <p:nvSpPr>
          <p:cNvPr id="57" name="Rectangle 140"/>
          <p:cNvSpPr>
            <a:spLocks noChangeArrowheads="1"/>
          </p:cNvSpPr>
          <p:nvPr/>
        </p:nvSpPr>
        <p:spPr bwMode="auto">
          <a:xfrm>
            <a:off x="5583238" y="4737100"/>
            <a:ext cx="1387475" cy="1582738"/>
          </a:xfrm>
          <a:prstGeom prst="rect">
            <a:avLst/>
          </a:prstGeom>
          <a:solidFill>
            <a:srgbClr val="CCFFFF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>
              <a:defRPr/>
            </a:pP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8" name="Text Box 141"/>
          <p:cNvSpPr txBox="1">
            <a:spLocks noChangeArrowheads="1"/>
          </p:cNvSpPr>
          <p:nvPr/>
        </p:nvSpPr>
        <p:spPr bwMode="auto">
          <a:xfrm>
            <a:off x="5595937" y="4735513"/>
            <a:ext cx="1374775" cy="32237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15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1.5</a:t>
            </a:r>
            <a:r>
              <a:rPr lang="en-US" altLang="ko-KR" sz="1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</a:t>
            </a:r>
            <a:r>
              <a:rPr lang="ko-KR" altLang="en-US" sz="1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관계인분류</a:t>
            </a:r>
          </a:p>
        </p:txBody>
      </p:sp>
      <p:sp>
        <p:nvSpPr>
          <p:cNvPr id="59" name="Rectangle 142"/>
          <p:cNvSpPr>
            <a:spLocks noChangeArrowheads="1"/>
          </p:cNvSpPr>
          <p:nvPr/>
        </p:nvSpPr>
        <p:spPr bwMode="auto">
          <a:xfrm>
            <a:off x="7094538" y="4737100"/>
            <a:ext cx="1495425" cy="1582738"/>
          </a:xfrm>
          <a:prstGeom prst="rect">
            <a:avLst/>
          </a:prstGeom>
          <a:solidFill>
            <a:srgbClr val="CCFFFF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>
              <a:defRPr/>
            </a:pP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0" name="Text Box 143"/>
          <p:cNvSpPr txBox="1">
            <a:spLocks noChangeArrowheads="1"/>
          </p:cNvSpPr>
          <p:nvPr/>
        </p:nvSpPr>
        <p:spPr bwMode="auto">
          <a:xfrm>
            <a:off x="7112000" y="4735513"/>
            <a:ext cx="1348432" cy="32237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72000" tIns="72000" rIns="72000" bIns="72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15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1.6</a:t>
            </a:r>
            <a:r>
              <a:rPr lang="en-US" altLang="ko-KR" sz="1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</a:t>
            </a:r>
            <a:r>
              <a:rPr lang="ko-KR" altLang="en-US" sz="1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관계인분석</a:t>
            </a:r>
          </a:p>
        </p:txBody>
      </p:sp>
      <p:sp>
        <p:nvSpPr>
          <p:cNvPr id="61" name="Rectangle 144"/>
          <p:cNvSpPr>
            <a:spLocks noChangeArrowheads="1"/>
          </p:cNvSpPr>
          <p:nvPr/>
        </p:nvSpPr>
        <p:spPr bwMode="auto">
          <a:xfrm>
            <a:off x="7259638" y="5095875"/>
            <a:ext cx="1200794" cy="469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1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관계인실적</a:t>
            </a:r>
          </a:p>
        </p:txBody>
      </p:sp>
      <p:sp>
        <p:nvSpPr>
          <p:cNvPr id="62" name="Rectangle 145"/>
          <p:cNvSpPr>
            <a:spLocks noChangeArrowheads="1"/>
          </p:cNvSpPr>
          <p:nvPr/>
        </p:nvSpPr>
        <p:spPr bwMode="auto">
          <a:xfrm>
            <a:off x="7259638" y="5672138"/>
            <a:ext cx="1200794" cy="469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1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관계인보고서</a:t>
            </a:r>
          </a:p>
        </p:txBody>
      </p:sp>
      <p:sp>
        <p:nvSpPr>
          <p:cNvPr id="63" name="Rectangle 146"/>
          <p:cNvSpPr>
            <a:spLocks noChangeArrowheads="1"/>
          </p:cNvSpPr>
          <p:nvPr/>
        </p:nvSpPr>
        <p:spPr bwMode="auto">
          <a:xfrm>
            <a:off x="5705475" y="2862263"/>
            <a:ext cx="1128713" cy="469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15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관계인간관계</a:t>
            </a:r>
          </a:p>
        </p:txBody>
      </p:sp>
      <p:cxnSp>
        <p:nvCxnSpPr>
          <p:cNvPr id="65" name="구부러진 연결선 64"/>
          <p:cNvCxnSpPr>
            <a:endCxn id="40" idx="0"/>
          </p:cNvCxnSpPr>
          <p:nvPr/>
        </p:nvCxnSpPr>
        <p:spPr>
          <a:xfrm rot="5400000">
            <a:off x="4477544" y="1807369"/>
            <a:ext cx="788988" cy="603250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847" name="TextBox 66"/>
          <p:cNvSpPr txBox="1">
            <a:spLocks noChangeArrowheads="1"/>
          </p:cNvSpPr>
          <p:nvPr/>
        </p:nvSpPr>
        <p:spPr bwMode="auto">
          <a:xfrm>
            <a:off x="4578350" y="1509713"/>
            <a:ext cx="13708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200" i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영역 </a:t>
            </a:r>
            <a:r>
              <a:rPr lang="ko-KR" altLang="en-US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중분류</a:t>
            </a:r>
          </a:p>
        </p:txBody>
      </p:sp>
      <p:pic>
        <p:nvPicPr>
          <p:cNvPr id="118848" name="Picture 66" descr="C:\Documents and Settings\sypark\Local Settings\Temporary Internet Files\Content.IE5\CNHLRO7U\MCj0439799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554306" flipH="1">
            <a:off x="1524000" y="944563"/>
            <a:ext cx="1716087" cy="273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849" name="TextBox 66"/>
          <p:cNvSpPr txBox="1">
            <a:spLocks noChangeArrowheads="1"/>
          </p:cNvSpPr>
          <p:nvPr/>
        </p:nvSpPr>
        <p:spPr bwMode="auto">
          <a:xfrm>
            <a:off x="5386388" y="1714500"/>
            <a:ext cx="13708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200" i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영역 </a:t>
            </a:r>
            <a:r>
              <a:rPr lang="ko-KR" altLang="en-US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소분류</a:t>
            </a:r>
          </a:p>
        </p:txBody>
      </p:sp>
      <p:cxnSp>
        <p:nvCxnSpPr>
          <p:cNvPr id="69" name="구부러진 연결선 68"/>
          <p:cNvCxnSpPr/>
          <p:nvPr/>
        </p:nvCxnSpPr>
        <p:spPr>
          <a:xfrm rot="5400000">
            <a:off x="4989513" y="2063750"/>
            <a:ext cx="914400" cy="730250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255"/>
          <p:cNvGrpSpPr/>
          <p:nvPr/>
        </p:nvGrpSpPr>
        <p:grpSpPr>
          <a:xfrm>
            <a:off x="492369" y="4476737"/>
            <a:ext cx="3090462" cy="2012107"/>
            <a:chOff x="400050" y="5381624"/>
            <a:chExt cx="3348000" cy="2012107"/>
          </a:xfrm>
          <a:solidFill>
            <a:srgbClr val="CCFFFF"/>
          </a:solidFill>
        </p:grpSpPr>
        <p:sp>
          <p:nvSpPr>
            <p:cNvPr id="182" name="AutoShape 4"/>
            <p:cNvSpPr>
              <a:spLocks noChangeArrowheads="1"/>
            </p:cNvSpPr>
            <p:nvPr/>
          </p:nvSpPr>
          <p:spPr bwMode="auto">
            <a:xfrm>
              <a:off x="400050" y="5381624"/>
              <a:ext cx="3348000" cy="2012107"/>
            </a:xfrm>
            <a:prstGeom prst="roundRect">
              <a:avLst>
                <a:gd name="adj" fmla="val 4551"/>
              </a:avLst>
            </a:prstGeom>
            <a:grpFill/>
            <a:ln w="19050" algn="ctr">
              <a:solidFill>
                <a:schemeClr val="bg2"/>
              </a:solidFill>
              <a:round/>
              <a:headEnd/>
              <a:tailEnd/>
            </a:ln>
            <a:effectLst>
              <a:outerShdw blurRad="635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>
              <a:defPPr>
                <a:defRPr lang="ko-KR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[ </a:t>
              </a:r>
              <a:r>
                <a:rPr lang="ko-KR" altLang="en-US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주제영역 </a:t>
              </a:r>
              <a:r>
                <a:rPr lang="en-US" altLang="ko-KR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차분류 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메타 구조 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</a:p>
          </p:txBody>
        </p:sp>
        <p:sp>
          <p:nvSpPr>
            <p:cNvPr id="184" name="AutoShape 24"/>
            <p:cNvSpPr>
              <a:spLocks noChangeArrowheads="1"/>
            </p:cNvSpPr>
            <p:nvPr/>
          </p:nvSpPr>
          <p:spPr bwMode="auto">
            <a:xfrm>
              <a:off x="544513" y="5998857"/>
              <a:ext cx="2027237" cy="1296000"/>
            </a:xfrm>
            <a:prstGeom prst="roundRect">
              <a:avLst>
                <a:gd name="adj" fmla="val 7796"/>
              </a:avLst>
            </a:prstGeom>
            <a:grp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ko-KR" sz="12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AutoShape 27"/>
            <p:cNvSpPr>
              <a:spLocks noChangeArrowheads="1"/>
            </p:cNvSpPr>
            <p:nvPr/>
          </p:nvSpPr>
          <p:spPr bwMode="auto">
            <a:xfrm>
              <a:off x="1844675" y="6192532"/>
              <a:ext cx="648000" cy="288000"/>
            </a:xfrm>
            <a:prstGeom prst="roundRect">
              <a:avLst>
                <a:gd name="adj" fmla="val 7796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defPPr>
                <a:defRPr lang="ko-KR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관계</a:t>
              </a:r>
            </a:p>
          </p:txBody>
        </p:sp>
        <p:sp>
          <p:nvSpPr>
            <p:cNvPr id="186" name="AutoShape 28"/>
            <p:cNvSpPr>
              <a:spLocks noChangeArrowheads="1"/>
            </p:cNvSpPr>
            <p:nvPr/>
          </p:nvSpPr>
          <p:spPr bwMode="auto">
            <a:xfrm>
              <a:off x="1844675" y="6843407"/>
              <a:ext cx="648000" cy="288000"/>
            </a:xfrm>
            <a:prstGeom prst="roundRect">
              <a:avLst>
                <a:gd name="adj" fmla="val 7796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defPPr>
                <a:defRPr lang="ko-KR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</a:t>
              </a:r>
            </a:p>
          </p:txBody>
        </p:sp>
        <p:sp>
          <p:nvSpPr>
            <p:cNvPr id="187" name="AutoShape 29"/>
            <p:cNvSpPr>
              <a:spLocks noChangeArrowheads="1"/>
            </p:cNvSpPr>
            <p:nvPr/>
          </p:nvSpPr>
          <p:spPr bwMode="auto">
            <a:xfrm>
              <a:off x="615950" y="6086170"/>
              <a:ext cx="828000" cy="1116000"/>
            </a:xfrm>
            <a:prstGeom prst="roundRect">
              <a:avLst>
                <a:gd name="adj" fmla="val 7796"/>
              </a:avLst>
            </a:prstGeom>
            <a:grp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ko-KR" sz="12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AutoShape 30"/>
            <p:cNvSpPr>
              <a:spLocks noChangeArrowheads="1"/>
            </p:cNvSpPr>
            <p:nvPr/>
          </p:nvSpPr>
          <p:spPr bwMode="auto">
            <a:xfrm>
              <a:off x="688975" y="6843407"/>
              <a:ext cx="648000" cy="288000"/>
            </a:xfrm>
            <a:prstGeom prst="roundRect">
              <a:avLst>
                <a:gd name="adj" fmla="val 7796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defPPr>
                <a:defRPr lang="ko-KR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</a:t>
              </a:r>
            </a:p>
          </p:txBody>
        </p:sp>
        <p:grpSp>
          <p:nvGrpSpPr>
            <p:cNvPr id="3" name="그룹 253"/>
            <p:cNvGrpSpPr/>
            <p:nvPr/>
          </p:nvGrpSpPr>
          <p:grpSpPr>
            <a:xfrm>
              <a:off x="936625" y="6484632"/>
              <a:ext cx="144463" cy="360000"/>
              <a:chOff x="1019175" y="6554482"/>
              <a:chExt cx="144463" cy="360000"/>
            </a:xfrm>
            <a:grpFill/>
          </p:grpSpPr>
          <p:grpSp>
            <p:nvGrpSpPr>
              <p:cNvPr id="4" name="Group 31"/>
              <p:cNvGrpSpPr>
                <a:grpSpLocks/>
              </p:cNvGrpSpPr>
              <p:nvPr/>
            </p:nvGrpSpPr>
            <p:grpSpPr bwMode="auto">
              <a:xfrm rot="16241955" flipV="1">
                <a:off x="1058069" y="6815346"/>
                <a:ext cx="69850" cy="112712"/>
                <a:chOff x="3203" y="1487"/>
                <a:chExt cx="102" cy="84"/>
              </a:xfrm>
              <a:grpFill/>
            </p:grpSpPr>
            <p:sp>
              <p:nvSpPr>
                <p:cNvPr id="232" name="Line 32"/>
                <p:cNvSpPr>
                  <a:spLocks noChangeShapeType="1"/>
                </p:cNvSpPr>
                <p:nvPr/>
              </p:nvSpPr>
              <p:spPr bwMode="auto">
                <a:xfrm rot="10800000" flipH="1" flipV="1">
                  <a:off x="3203" y="1487"/>
                  <a:ext cx="102" cy="42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1pPr>
                  <a:lvl2pPr marL="4572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2pPr>
                  <a:lvl3pPr marL="9144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3pPr>
                  <a:lvl4pPr marL="13716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4pPr>
                  <a:lvl5pPr marL="18288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3" name="Line 33"/>
                <p:cNvSpPr>
                  <a:spLocks noChangeShapeType="1"/>
                </p:cNvSpPr>
                <p:nvPr/>
              </p:nvSpPr>
              <p:spPr bwMode="auto">
                <a:xfrm rot="10800000" flipV="1">
                  <a:off x="3203" y="1529"/>
                  <a:ext cx="102" cy="42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1pPr>
                  <a:lvl2pPr marL="4572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2pPr>
                  <a:lvl3pPr marL="9144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3pPr>
                  <a:lvl4pPr marL="13716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4pPr>
                  <a:lvl5pPr marL="18288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0" name="Line 34"/>
              <p:cNvSpPr>
                <a:spLocks noChangeShapeType="1"/>
              </p:cNvSpPr>
              <p:nvPr/>
            </p:nvSpPr>
            <p:spPr bwMode="auto">
              <a:xfrm rot="5400000" flipV="1">
                <a:off x="912200" y="6734482"/>
                <a:ext cx="360000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ko-KR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1" name="Line 35"/>
              <p:cNvSpPr>
                <a:spLocks noChangeShapeType="1"/>
              </p:cNvSpPr>
              <p:nvPr/>
            </p:nvSpPr>
            <p:spPr bwMode="auto">
              <a:xfrm rot="5400000">
                <a:off x="1091407" y="6762958"/>
                <a:ext cx="0" cy="1444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ko-KR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2" name="Oval 36"/>
              <p:cNvSpPr>
                <a:spLocks noChangeArrowheads="1"/>
              </p:cNvSpPr>
              <p:nvPr/>
            </p:nvSpPr>
            <p:spPr bwMode="auto">
              <a:xfrm rot="5400000">
                <a:off x="1038225" y="6719302"/>
                <a:ext cx="115888" cy="115888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3" name="Line 37"/>
              <p:cNvSpPr>
                <a:spLocks noChangeShapeType="1"/>
              </p:cNvSpPr>
              <p:nvPr/>
            </p:nvSpPr>
            <p:spPr bwMode="auto">
              <a:xfrm rot="5400000">
                <a:off x="1091407" y="6529595"/>
                <a:ext cx="0" cy="1444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ko-KR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4" name="AutoShape 38"/>
            <p:cNvSpPr>
              <a:spLocks noChangeArrowheads="1"/>
            </p:cNvSpPr>
            <p:nvPr/>
          </p:nvSpPr>
          <p:spPr bwMode="auto">
            <a:xfrm>
              <a:off x="688975" y="6190945"/>
              <a:ext cx="648000" cy="288000"/>
            </a:xfrm>
            <a:prstGeom prst="roundRect">
              <a:avLst>
                <a:gd name="adj" fmla="val 7796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defPPr>
                <a:defRPr lang="ko-KR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</a:t>
              </a:r>
            </a:p>
          </p:txBody>
        </p:sp>
        <p:sp>
          <p:nvSpPr>
            <p:cNvPr id="195" name="AutoShape 39"/>
            <p:cNvSpPr>
              <a:spLocks noChangeArrowheads="1"/>
            </p:cNvSpPr>
            <p:nvPr/>
          </p:nvSpPr>
          <p:spPr bwMode="auto">
            <a:xfrm>
              <a:off x="688975" y="5569267"/>
              <a:ext cx="648000" cy="288000"/>
            </a:xfrm>
            <a:prstGeom prst="roundRect">
              <a:avLst>
                <a:gd name="adj" fmla="val 7796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defPPr>
                <a:defRPr lang="ko-KR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분류</a:t>
              </a:r>
            </a:p>
          </p:txBody>
        </p:sp>
        <p:grpSp>
          <p:nvGrpSpPr>
            <p:cNvPr id="234" name="Group 42"/>
            <p:cNvGrpSpPr>
              <a:grpSpLocks/>
            </p:cNvGrpSpPr>
            <p:nvPr/>
          </p:nvGrpSpPr>
          <p:grpSpPr bwMode="auto">
            <a:xfrm rot="10841955" flipV="1">
              <a:off x="1776413" y="6358615"/>
              <a:ext cx="69850" cy="112714"/>
              <a:chOff x="3203" y="1487"/>
              <a:chExt cx="102" cy="84"/>
            </a:xfrm>
            <a:grpFill/>
          </p:grpSpPr>
          <p:sp>
            <p:nvSpPr>
              <p:cNvPr id="230" name="Line 43"/>
              <p:cNvSpPr>
                <a:spLocks noChangeShapeType="1"/>
              </p:cNvSpPr>
              <p:nvPr/>
            </p:nvSpPr>
            <p:spPr bwMode="auto">
              <a:xfrm rot="10800000" flipH="1" flipV="1">
                <a:off x="3203" y="1487"/>
                <a:ext cx="102" cy="42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ko-KR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1" name="Line 44"/>
              <p:cNvSpPr>
                <a:spLocks noChangeShapeType="1"/>
              </p:cNvSpPr>
              <p:nvPr/>
            </p:nvSpPr>
            <p:spPr bwMode="auto">
              <a:xfrm rot="10800000" flipV="1">
                <a:off x="3203" y="1529"/>
                <a:ext cx="102" cy="42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ko-KR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9" name="Line 45"/>
            <p:cNvSpPr>
              <a:spLocks noChangeShapeType="1"/>
            </p:cNvSpPr>
            <p:nvPr/>
          </p:nvSpPr>
          <p:spPr bwMode="auto">
            <a:xfrm flipV="1">
              <a:off x="1341438" y="6416370"/>
              <a:ext cx="50400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Line 46"/>
            <p:cNvSpPr>
              <a:spLocks noChangeShapeType="1"/>
            </p:cNvSpPr>
            <p:nvPr/>
          </p:nvSpPr>
          <p:spPr bwMode="auto">
            <a:xfrm>
              <a:off x="1774825" y="6344310"/>
              <a:ext cx="0" cy="144462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ko-KR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Oval 47"/>
            <p:cNvSpPr>
              <a:spLocks noChangeArrowheads="1"/>
            </p:cNvSpPr>
            <p:nvPr/>
          </p:nvSpPr>
          <p:spPr bwMode="auto">
            <a:xfrm>
              <a:off x="1655763" y="6352870"/>
              <a:ext cx="115887" cy="115887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Line 48"/>
            <p:cNvSpPr>
              <a:spLocks noChangeShapeType="1"/>
            </p:cNvSpPr>
            <p:nvPr/>
          </p:nvSpPr>
          <p:spPr bwMode="auto">
            <a:xfrm>
              <a:off x="1395413" y="6349695"/>
              <a:ext cx="0" cy="144462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ko-KR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35" name="Group 49"/>
            <p:cNvGrpSpPr>
              <a:grpSpLocks/>
            </p:cNvGrpSpPr>
            <p:nvPr/>
          </p:nvGrpSpPr>
          <p:grpSpPr bwMode="auto">
            <a:xfrm rot="10841955" flipV="1">
              <a:off x="1776413" y="6195085"/>
              <a:ext cx="69850" cy="112712"/>
              <a:chOff x="3203" y="1487"/>
              <a:chExt cx="102" cy="84"/>
            </a:xfrm>
            <a:grpFill/>
          </p:grpSpPr>
          <p:sp>
            <p:nvSpPr>
              <p:cNvPr id="228" name="Line 50"/>
              <p:cNvSpPr>
                <a:spLocks noChangeShapeType="1"/>
              </p:cNvSpPr>
              <p:nvPr/>
            </p:nvSpPr>
            <p:spPr bwMode="auto">
              <a:xfrm rot="10800000" flipH="1" flipV="1">
                <a:off x="3203" y="1487"/>
                <a:ext cx="102" cy="42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ko-KR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9" name="Line 51"/>
              <p:cNvSpPr>
                <a:spLocks noChangeShapeType="1"/>
              </p:cNvSpPr>
              <p:nvPr/>
            </p:nvSpPr>
            <p:spPr bwMode="auto">
              <a:xfrm rot="10800000" flipV="1">
                <a:off x="3203" y="1529"/>
                <a:ext cx="102" cy="42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ko-KR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04" name="Line 52"/>
            <p:cNvSpPr>
              <a:spLocks noChangeShapeType="1"/>
            </p:cNvSpPr>
            <p:nvPr/>
          </p:nvSpPr>
          <p:spPr bwMode="auto">
            <a:xfrm flipV="1">
              <a:off x="1341438" y="6246507"/>
              <a:ext cx="50400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Line 53"/>
            <p:cNvSpPr>
              <a:spLocks noChangeShapeType="1"/>
            </p:cNvSpPr>
            <p:nvPr/>
          </p:nvSpPr>
          <p:spPr bwMode="auto">
            <a:xfrm>
              <a:off x="1774825" y="6180797"/>
              <a:ext cx="0" cy="1444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ko-KR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Oval 54"/>
            <p:cNvSpPr>
              <a:spLocks noChangeArrowheads="1"/>
            </p:cNvSpPr>
            <p:nvPr/>
          </p:nvSpPr>
          <p:spPr bwMode="auto">
            <a:xfrm>
              <a:off x="1655763" y="6189357"/>
              <a:ext cx="115887" cy="115888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Line 55"/>
            <p:cNvSpPr>
              <a:spLocks noChangeShapeType="1"/>
            </p:cNvSpPr>
            <p:nvPr/>
          </p:nvSpPr>
          <p:spPr bwMode="auto">
            <a:xfrm>
              <a:off x="1395413" y="6179832"/>
              <a:ext cx="0" cy="1444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ko-KR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36" name="그룹 252"/>
            <p:cNvGrpSpPr/>
            <p:nvPr/>
          </p:nvGrpSpPr>
          <p:grpSpPr>
            <a:xfrm>
              <a:off x="936657" y="5859816"/>
              <a:ext cx="145257" cy="321635"/>
              <a:chOff x="936657" y="5859816"/>
              <a:chExt cx="145257" cy="321635"/>
            </a:xfrm>
            <a:grpFill/>
          </p:grpSpPr>
          <p:grpSp>
            <p:nvGrpSpPr>
              <p:cNvPr id="237" name="Group 57"/>
              <p:cNvGrpSpPr>
                <a:grpSpLocks/>
              </p:cNvGrpSpPr>
              <p:nvPr/>
            </p:nvGrpSpPr>
            <p:grpSpPr bwMode="auto">
              <a:xfrm rot="16200000" flipV="1">
                <a:off x="983870" y="6080013"/>
                <a:ext cx="53212" cy="142876"/>
                <a:chOff x="3203" y="1487"/>
                <a:chExt cx="102" cy="84"/>
              </a:xfrm>
              <a:grpFill/>
            </p:grpSpPr>
            <p:sp>
              <p:nvSpPr>
                <p:cNvPr id="226" name="Line 58"/>
                <p:cNvSpPr>
                  <a:spLocks noChangeShapeType="1"/>
                </p:cNvSpPr>
                <p:nvPr/>
              </p:nvSpPr>
              <p:spPr bwMode="auto">
                <a:xfrm rot="10800000" flipH="1" flipV="1">
                  <a:off x="3203" y="1487"/>
                  <a:ext cx="102" cy="42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1pPr>
                  <a:lvl2pPr marL="4572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2pPr>
                  <a:lvl3pPr marL="9144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3pPr>
                  <a:lvl4pPr marL="13716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4pPr>
                  <a:lvl5pPr marL="18288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7" name="Line 59"/>
                <p:cNvSpPr>
                  <a:spLocks noChangeShapeType="1"/>
                </p:cNvSpPr>
                <p:nvPr/>
              </p:nvSpPr>
              <p:spPr bwMode="auto">
                <a:xfrm rot="10800000" flipV="1">
                  <a:off x="3203" y="1529"/>
                  <a:ext cx="102" cy="42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1pPr>
                  <a:lvl2pPr marL="4572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2pPr>
                  <a:lvl3pPr marL="9144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3pPr>
                  <a:lvl4pPr marL="13716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4pPr>
                  <a:lvl5pPr marL="18288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3" name="Line 60"/>
              <p:cNvSpPr>
                <a:spLocks noChangeShapeType="1"/>
              </p:cNvSpPr>
              <p:nvPr/>
            </p:nvSpPr>
            <p:spPr bwMode="auto">
              <a:xfrm>
                <a:off x="1008095" y="5859816"/>
                <a:ext cx="0" cy="321635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ko-KR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4" name="Line 61"/>
              <p:cNvSpPr>
                <a:spLocks noChangeShapeType="1"/>
              </p:cNvSpPr>
              <p:nvPr/>
            </p:nvSpPr>
            <p:spPr bwMode="auto">
              <a:xfrm>
                <a:off x="936657" y="5859816"/>
                <a:ext cx="71438" cy="53212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ko-KR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5" name="Line 62"/>
              <p:cNvSpPr>
                <a:spLocks noChangeShapeType="1"/>
              </p:cNvSpPr>
              <p:nvPr/>
            </p:nvSpPr>
            <p:spPr bwMode="auto">
              <a:xfrm flipH="1">
                <a:off x="1008095" y="5859816"/>
                <a:ext cx="71438" cy="53212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ko-KR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10" name="AutoShape 69"/>
            <p:cNvSpPr>
              <a:spLocks noChangeArrowheads="1"/>
            </p:cNvSpPr>
            <p:nvPr/>
          </p:nvSpPr>
          <p:spPr bwMode="auto">
            <a:xfrm>
              <a:off x="2965450" y="6184595"/>
              <a:ext cx="648000" cy="288000"/>
            </a:xfrm>
            <a:prstGeom prst="roundRect">
              <a:avLst>
                <a:gd name="adj" fmla="val 7796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defPPr>
                <a:defRPr lang="ko-KR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</a:t>
              </a:r>
            </a:p>
          </p:txBody>
        </p:sp>
        <p:grpSp>
          <p:nvGrpSpPr>
            <p:cNvPr id="238" name="Group 57"/>
            <p:cNvGrpSpPr>
              <a:grpSpLocks/>
            </p:cNvGrpSpPr>
            <p:nvPr/>
          </p:nvGrpSpPr>
          <p:grpSpPr bwMode="auto">
            <a:xfrm flipV="1">
              <a:off x="1438461" y="6922531"/>
              <a:ext cx="68584" cy="142876"/>
              <a:chOff x="3203" y="1487"/>
              <a:chExt cx="102" cy="84"/>
            </a:xfrm>
            <a:grpFill/>
          </p:grpSpPr>
          <p:sp>
            <p:nvSpPr>
              <p:cNvPr id="243" name="Line 58"/>
              <p:cNvSpPr>
                <a:spLocks noChangeShapeType="1"/>
              </p:cNvSpPr>
              <p:nvPr/>
            </p:nvSpPr>
            <p:spPr bwMode="auto">
              <a:xfrm rot="10800000" flipH="1" flipV="1">
                <a:off x="3203" y="1487"/>
                <a:ext cx="102" cy="42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ko-KR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4" name="Line 59"/>
              <p:cNvSpPr>
                <a:spLocks noChangeShapeType="1"/>
              </p:cNvSpPr>
              <p:nvPr/>
            </p:nvSpPr>
            <p:spPr bwMode="auto">
              <a:xfrm rot="10800000" flipV="1">
                <a:off x="3203" y="1529"/>
                <a:ext cx="102" cy="42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ko-KR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40" name="Line 60"/>
            <p:cNvSpPr>
              <a:spLocks noChangeShapeType="1"/>
            </p:cNvSpPr>
            <p:nvPr/>
          </p:nvSpPr>
          <p:spPr bwMode="auto">
            <a:xfrm rot="5400000">
              <a:off x="1642822" y="6790413"/>
              <a:ext cx="0" cy="39600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Line 61"/>
            <p:cNvSpPr>
              <a:spLocks noChangeShapeType="1"/>
            </p:cNvSpPr>
            <p:nvPr/>
          </p:nvSpPr>
          <p:spPr bwMode="auto">
            <a:xfrm rot="5400000">
              <a:off x="1770811" y="6918402"/>
              <a:ext cx="71438" cy="6858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Line 62"/>
            <p:cNvSpPr>
              <a:spLocks noChangeShapeType="1"/>
            </p:cNvSpPr>
            <p:nvPr/>
          </p:nvSpPr>
          <p:spPr bwMode="auto">
            <a:xfrm rot="5400000" flipH="1">
              <a:off x="1770811" y="6989840"/>
              <a:ext cx="71438" cy="6858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100" kern="1200">
                  <a:solidFill>
                    <a:schemeClr val="tx1"/>
                  </a:solidFill>
                  <a:latin typeface="Arial" charset="0"/>
                  <a:ea typeface="돋움" pitchFamily="50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39" name="그룹 254"/>
            <p:cNvGrpSpPr/>
            <p:nvPr/>
          </p:nvGrpSpPr>
          <p:grpSpPr>
            <a:xfrm>
              <a:off x="2571210" y="6264453"/>
              <a:ext cx="396000" cy="145257"/>
              <a:chOff x="2952210" y="6296203"/>
              <a:chExt cx="396000" cy="145257"/>
            </a:xfrm>
            <a:grpFill/>
          </p:grpSpPr>
          <p:grpSp>
            <p:nvGrpSpPr>
              <p:cNvPr id="245" name="Group 57"/>
              <p:cNvGrpSpPr>
                <a:grpSpLocks/>
              </p:cNvGrpSpPr>
              <p:nvPr/>
            </p:nvGrpSpPr>
            <p:grpSpPr bwMode="auto">
              <a:xfrm flipV="1">
                <a:off x="2955501" y="6298584"/>
                <a:ext cx="68584" cy="142876"/>
                <a:chOff x="3203" y="1487"/>
                <a:chExt cx="102" cy="84"/>
              </a:xfrm>
              <a:grpFill/>
            </p:grpSpPr>
            <p:sp>
              <p:nvSpPr>
                <p:cNvPr id="250" name="Line 58"/>
                <p:cNvSpPr>
                  <a:spLocks noChangeShapeType="1"/>
                </p:cNvSpPr>
                <p:nvPr/>
              </p:nvSpPr>
              <p:spPr bwMode="auto">
                <a:xfrm rot="10800000" flipH="1" flipV="1">
                  <a:off x="3203" y="1487"/>
                  <a:ext cx="102" cy="42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1pPr>
                  <a:lvl2pPr marL="4572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2pPr>
                  <a:lvl3pPr marL="9144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3pPr>
                  <a:lvl4pPr marL="13716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4pPr>
                  <a:lvl5pPr marL="18288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1" name="Line 59"/>
                <p:cNvSpPr>
                  <a:spLocks noChangeShapeType="1"/>
                </p:cNvSpPr>
                <p:nvPr/>
              </p:nvSpPr>
              <p:spPr bwMode="auto">
                <a:xfrm rot="10800000" flipV="1">
                  <a:off x="3203" y="1529"/>
                  <a:ext cx="102" cy="42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1pPr>
                  <a:lvl2pPr marL="4572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2pPr>
                  <a:lvl3pPr marL="9144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3pPr>
                  <a:lvl4pPr marL="13716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4pPr>
                  <a:lvl5pPr marL="18288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100" kern="1200">
                      <a:solidFill>
                        <a:schemeClr val="tx1"/>
                      </a:solidFill>
                      <a:latin typeface="Arial" charset="0"/>
                      <a:ea typeface="돋움" pitchFamily="50" charset="-127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7" name="Line 60"/>
              <p:cNvSpPr>
                <a:spLocks noChangeShapeType="1"/>
              </p:cNvSpPr>
              <p:nvPr/>
            </p:nvSpPr>
            <p:spPr bwMode="auto">
              <a:xfrm rot="5400000">
                <a:off x="3150210" y="6169641"/>
                <a:ext cx="0" cy="39600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ko-KR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8" name="Line 61"/>
              <p:cNvSpPr>
                <a:spLocks noChangeShapeType="1"/>
              </p:cNvSpPr>
              <p:nvPr/>
            </p:nvSpPr>
            <p:spPr bwMode="auto">
              <a:xfrm rot="5400000">
                <a:off x="3278199" y="6297630"/>
                <a:ext cx="71438" cy="6858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ko-KR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9" name="Line 62"/>
              <p:cNvSpPr>
                <a:spLocks noChangeShapeType="1"/>
              </p:cNvSpPr>
              <p:nvPr/>
            </p:nvSpPr>
            <p:spPr bwMode="auto">
              <a:xfrm rot="5400000" flipH="1">
                <a:off x="3278199" y="6369068"/>
                <a:ext cx="71438" cy="6858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ko-KR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sz="1100" kern="1200">
                    <a:solidFill>
                      <a:schemeClr val="tx1"/>
                    </a:solidFill>
                    <a:latin typeface="Arial" charset="0"/>
                    <a:ea typeface="돋움" pitchFamily="50" charset="-127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22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주제 영역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168525" y="2060575"/>
            <a:ext cx="36513" cy="360045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50000">
                <a:srgbClr val="95B850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38100" algn="ctr">
            <a:noFill/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latin typeface="굴림" charset="-127"/>
              <a:ea typeface="굴림" charset="-127"/>
            </a:endParaRPr>
          </a:p>
        </p:txBody>
      </p:sp>
      <p:sp>
        <p:nvSpPr>
          <p:cNvPr id="8195" name="Rectangle 63"/>
          <p:cNvSpPr>
            <a:spLocks noChangeArrowheads="1"/>
          </p:cNvSpPr>
          <p:nvPr/>
        </p:nvSpPr>
        <p:spPr bwMode="auto">
          <a:xfrm>
            <a:off x="2266950" y="1535113"/>
            <a:ext cx="5400675" cy="6032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6E6E6"/>
              </a:gs>
              <a:gs pos="100000">
                <a:srgbClr val="D1D1D1"/>
              </a:gs>
            </a:gsLst>
            <a:lin ang="5400000" scaled="1"/>
          </a:gradFill>
          <a:ln>
            <a:noFill/>
          </a:ln>
          <a:effectLst>
            <a:outerShdw dist="17961" dir="18900000" algn="ctr" rotWithShape="0">
              <a:srgbClr val="C0C0C0"/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3629" tIns="45696" rIns="91390" bIns="45696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kumimoji="0" lang="ko-KR" altLang="en-US" sz="2400" b="1" dirty="0" smtClean="0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ko-KR" altLang="ko-KR" sz="2400" b="1" dirty="0">
              <a:solidFill>
                <a:srgbClr val="387C2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96" name="Group 45"/>
          <p:cNvGrpSpPr>
            <a:grpSpLocks/>
          </p:cNvGrpSpPr>
          <p:nvPr/>
        </p:nvGrpSpPr>
        <p:grpSpPr bwMode="auto">
          <a:xfrm>
            <a:off x="1763713" y="1382713"/>
            <a:ext cx="900112" cy="900112"/>
            <a:chOff x="815" y="1597"/>
            <a:chExt cx="296" cy="296"/>
          </a:xfrm>
        </p:grpSpPr>
        <p:sp>
          <p:nvSpPr>
            <p:cNvPr id="8199" name="Oval 43"/>
            <p:cNvSpPr>
              <a:spLocks noChangeArrowheads="1"/>
            </p:cNvSpPr>
            <p:nvPr/>
          </p:nvSpPr>
          <p:spPr bwMode="gray">
            <a:xfrm>
              <a:off x="815" y="1597"/>
              <a:ext cx="296" cy="296"/>
            </a:xfrm>
            <a:prstGeom prst="ellipse">
              <a:avLst/>
            </a:prstGeom>
            <a:gradFill rotWithShape="1">
              <a:gsLst>
                <a:gs pos="0">
                  <a:srgbClr val="387C2B"/>
                </a:gs>
                <a:gs pos="100000">
                  <a:srgbClr val="A0CF67">
                    <a:alpha val="18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kumimoji="0" lang="ko-KR" altLang="en-US" sz="4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200" name="Oval 44"/>
            <p:cNvSpPr>
              <a:spLocks noChangeArrowheads="1"/>
            </p:cNvSpPr>
            <p:nvPr/>
          </p:nvSpPr>
          <p:spPr bwMode="gray">
            <a:xfrm>
              <a:off x="834" y="1616"/>
              <a:ext cx="259" cy="259"/>
            </a:xfrm>
            <a:prstGeom prst="ellipse">
              <a:avLst/>
            </a:prstGeom>
            <a:gradFill rotWithShape="1">
              <a:gsLst>
                <a:gs pos="0">
                  <a:srgbClr val="A0CF67"/>
                </a:gs>
                <a:gs pos="100000">
                  <a:srgbClr val="387C2B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kumimoji="0" lang="en-US" altLang="ko-KR" sz="2800" b="1" dirty="0">
                  <a:solidFill>
                    <a:srgbClr val="F8F8F8"/>
                  </a:solidFill>
                  <a:latin typeface="맑은 고딕" pitchFamily="50" charset="-127"/>
                  <a:ea typeface="맑은 고딕" pitchFamily="50" charset="-127"/>
                </a:rPr>
                <a:t>Ⅱ</a:t>
              </a:r>
              <a:endParaRPr kumimoji="0" lang="ko-KR" altLang="en-US" sz="28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197" name="Rectangle 159"/>
          <p:cNvSpPr txBox="1">
            <a:spLocks noChangeArrowheads="1"/>
          </p:cNvSpPr>
          <p:nvPr/>
        </p:nvSpPr>
        <p:spPr bwMode="auto">
          <a:xfrm>
            <a:off x="2606675" y="2205038"/>
            <a:ext cx="47688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None/>
            </a:pPr>
            <a:endParaRPr kumimoji="0" lang="en-US" altLang="ko-KR" sz="140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98" name="Rectangle 159"/>
          <p:cNvSpPr txBox="1">
            <a:spLocks noChangeArrowheads="1"/>
          </p:cNvSpPr>
          <p:nvPr/>
        </p:nvSpPr>
        <p:spPr bwMode="auto">
          <a:xfrm>
            <a:off x="2836863" y="2420938"/>
            <a:ext cx="3751262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주제 영역 </a:t>
            </a: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u="sng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엔터티 </a:t>
            </a:r>
            <a:r>
              <a:rPr kumimoji="0" lang="ko-KR" altLang="en-US" sz="1800" u="sng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관계 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속성 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 err="1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식별자</a:t>
            </a: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 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상세 모델 </a:t>
            </a: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</a:p>
        </p:txBody>
      </p:sp>
      <p:sp>
        <p:nvSpPr>
          <p:cNvPr id="9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주제 영역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34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803763" y="1340768"/>
            <a:ext cx="2990850" cy="1609726"/>
            <a:chOff x="249" y="775"/>
            <a:chExt cx="2041" cy="10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AutoShape 9"/>
            <p:cNvSpPr>
              <a:spLocks noChangeArrowheads="1"/>
            </p:cNvSpPr>
            <p:nvPr/>
          </p:nvSpPr>
          <p:spPr bwMode="auto">
            <a:xfrm>
              <a:off x="249" y="775"/>
              <a:ext cx="2041" cy="219"/>
            </a:xfrm>
            <a:prstGeom prst="roundRect">
              <a:avLst>
                <a:gd name="adj" fmla="val 24199"/>
              </a:avLst>
            </a:prstGeom>
            <a:gradFill rotWithShape="1">
              <a:gsLst>
                <a:gs pos="0">
                  <a:srgbClr val="FFEBFA"/>
                </a:gs>
                <a:gs pos="100000">
                  <a:srgbClr val="FFCC99"/>
                </a:gs>
              </a:gsLst>
              <a:lin ang="5400000" scaled="1"/>
            </a:gradFill>
            <a:ln w="9525">
              <a:solidFill>
                <a:srgbClr val="4D4D4D"/>
              </a:solidFill>
              <a:round/>
              <a:headEnd/>
              <a:tailEnd/>
            </a:ln>
            <a:effectLst>
              <a:outerShdw blurRad="38100" dist="63500" dir="2700000" algn="ctr" rotWithShape="0">
                <a:schemeClr val="bg2">
                  <a:alpha val="50000"/>
                </a:schemeClr>
              </a:outerShdw>
            </a:effectLst>
          </p:spPr>
          <p:txBody>
            <a:bodyPr lIns="19480" tIns="49478" rIns="19480" bIns="49478" anchor="ctr"/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defTabSz="989013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엔터티 </a:t>
              </a:r>
              <a:r>
                <a:rPr lang="ko-KR" altLang="en-US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후보 선정</a:t>
              </a:r>
            </a:p>
          </p:txBody>
        </p:sp>
        <p:sp>
          <p:nvSpPr>
            <p:cNvPr id="34" name="AutoShape 10"/>
            <p:cNvSpPr>
              <a:spLocks noChangeArrowheads="1"/>
            </p:cNvSpPr>
            <p:nvPr/>
          </p:nvSpPr>
          <p:spPr bwMode="auto">
            <a:xfrm>
              <a:off x="249" y="994"/>
              <a:ext cx="2041" cy="809"/>
            </a:xfrm>
            <a:prstGeom prst="roundRect">
              <a:avLst>
                <a:gd name="adj" fmla="val 6796"/>
              </a:avLst>
            </a:prstGeom>
            <a:gradFill rotWithShape="1">
              <a:gsLst>
                <a:gs pos="0">
                  <a:srgbClr val="E1E1FF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4D4D4D"/>
              </a:solidFill>
              <a:round/>
              <a:headEnd/>
              <a:tailEnd/>
            </a:ln>
            <a:effectLst>
              <a:outerShdw blurRad="38100" dist="63500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98956" tIns="49478" rIns="98956" bIns="49478" anchor="ctr"/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192088" indent="-192088" algn="l" defTabSz="989013">
                <a:lnSpc>
                  <a:spcPct val="120000"/>
                </a:lnSpc>
                <a:spcBef>
                  <a:spcPct val="0"/>
                </a:spcBef>
                <a:buFont typeface="Arial" pitchFamily="34" charset="0"/>
                <a:buChar char="•"/>
                <a:defRPr/>
              </a:pPr>
              <a:r>
                <a:rPr lang="ko-KR" altLang="en-US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엔터티 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후보의 수집</a:t>
              </a:r>
            </a:p>
            <a:p>
              <a:pPr marL="192088" indent="-192088" algn="l" defTabSz="989013">
                <a:lnSpc>
                  <a:spcPct val="120000"/>
                </a:lnSpc>
                <a:spcBef>
                  <a:spcPct val="0"/>
                </a:spcBef>
                <a:buFont typeface="Arial" pitchFamily="34" charset="0"/>
                <a:buChar char="•"/>
                <a:defRPr/>
              </a:pPr>
              <a:r>
                <a:rPr lang="ko-KR" altLang="en-US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엔터티 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후보의 식별</a:t>
              </a:r>
            </a:p>
            <a:p>
              <a:pPr marL="361950" lvl="1" indent="-180975" algn="l" defTabSz="989013">
                <a:lnSpc>
                  <a:spcPct val="120000"/>
                </a:lnSpc>
                <a:spcBef>
                  <a:spcPct val="0"/>
                </a:spcBef>
                <a:buFont typeface="Arial" pitchFamily="34" charset="0"/>
                <a:buChar char="−"/>
                <a:defRPr/>
              </a:pP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엔터티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후보의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개념 정립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361950" lvl="1" indent="-180975" algn="l" defTabSz="989013">
                <a:lnSpc>
                  <a:spcPct val="120000"/>
                </a:lnSpc>
                <a:spcBef>
                  <a:spcPct val="0"/>
                </a:spcBef>
                <a:buFont typeface="Arial" pitchFamily="34" charset="0"/>
                <a:buChar char="−"/>
                <a:defRPr/>
              </a:pP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관리 대상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후보의 선정</a:t>
              </a:r>
            </a:p>
            <a:p>
              <a:pPr marL="361950" lvl="1" indent="-180975" algn="l" defTabSz="989013">
                <a:lnSpc>
                  <a:spcPct val="120000"/>
                </a:lnSpc>
                <a:spcBef>
                  <a:spcPct val="0"/>
                </a:spcBef>
                <a:buFont typeface="Arial" pitchFamily="34" charset="0"/>
                <a:buChar char="−"/>
                <a:defRPr/>
              </a:pP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엔터티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후보의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집합 여부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확인</a:t>
              </a:r>
            </a:p>
          </p:txBody>
        </p:sp>
      </p:grpSp>
      <p:pic>
        <p:nvPicPr>
          <p:cNvPr id="7" name="Picture 11" descr="BD07123_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8963" y="1451079"/>
            <a:ext cx="1063625" cy="1058862"/>
          </a:xfrm>
          <a:prstGeom prst="rect">
            <a:avLst/>
          </a:prstGeom>
          <a:noFill/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827209" y="3267992"/>
            <a:ext cx="2990850" cy="1409700"/>
            <a:chOff x="265" y="2097"/>
            <a:chExt cx="2041" cy="9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AutoShape 13"/>
            <p:cNvSpPr>
              <a:spLocks noChangeArrowheads="1"/>
            </p:cNvSpPr>
            <p:nvPr/>
          </p:nvSpPr>
          <p:spPr bwMode="auto">
            <a:xfrm>
              <a:off x="265" y="2097"/>
              <a:ext cx="2041" cy="219"/>
            </a:xfrm>
            <a:prstGeom prst="roundRect">
              <a:avLst>
                <a:gd name="adj" fmla="val 24199"/>
              </a:avLst>
            </a:prstGeom>
            <a:gradFill rotWithShape="1">
              <a:gsLst>
                <a:gs pos="0">
                  <a:srgbClr val="FFEBFA"/>
                </a:gs>
                <a:gs pos="100000">
                  <a:srgbClr val="FFCC99"/>
                </a:gs>
              </a:gsLst>
              <a:lin ang="5400000" scaled="1"/>
            </a:gra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blurRad="50800" dist="38100" dir="2700000" algn="ctr" rotWithShape="0">
                <a:schemeClr val="bg2">
                  <a:alpha val="50000"/>
                </a:schemeClr>
              </a:outerShdw>
            </a:effectLst>
          </p:spPr>
          <p:txBody>
            <a:bodyPr lIns="19480" tIns="49478" rIns="19480" bIns="49478" anchor="ctr"/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defTabSz="989013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엔터티 </a:t>
              </a:r>
              <a:r>
                <a:rPr lang="ko-KR" altLang="en-US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형태별 분류</a:t>
              </a:r>
            </a:p>
          </p:txBody>
        </p:sp>
        <p:sp>
          <p:nvSpPr>
            <p:cNvPr id="32" name="AutoShape 14"/>
            <p:cNvSpPr>
              <a:spLocks noChangeArrowheads="1"/>
            </p:cNvSpPr>
            <p:nvPr/>
          </p:nvSpPr>
          <p:spPr bwMode="auto">
            <a:xfrm>
              <a:off x="265" y="2316"/>
              <a:ext cx="2041" cy="681"/>
            </a:xfrm>
            <a:prstGeom prst="roundRect">
              <a:avLst>
                <a:gd name="adj" fmla="val 9546"/>
              </a:avLst>
            </a:prstGeom>
            <a:gradFill rotWithShape="1">
              <a:gsLst>
                <a:gs pos="0">
                  <a:srgbClr val="E1E1FF"/>
                </a:gs>
                <a:gs pos="100000">
                  <a:srgbClr val="FFFFFF"/>
                </a:gs>
              </a:gsLst>
              <a:lin ang="5400000" scaled="1"/>
            </a:gra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8956" tIns="49478" rIns="98956" bIns="49478" anchor="ctr"/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192088" indent="-192088" algn="l" defTabSz="989013">
                <a:lnSpc>
                  <a:spcPct val="120000"/>
                </a:lnSpc>
                <a:spcBef>
                  <a:spcPct val="0"/>
                </a:spcBef>
                <a:buFont typeface="Arial" pitchFamily="34" charset="0"/>
                <a:buChar char="•"/>
                <a:defRPr/>
              </a:pPr>
              <a:r>
                <a:rPr lang="ko-KR" altLang="en-US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우선 적용 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대상 선별</a:t>
              </a:r>
            </a:p>
            <a:p>
              <a:pPr marL="192088" indent="-192088" algn="l" defTabSz="989013">
                <a:lnSpc>
                  <a:spcPct val="120000"/>
                </a:lnSpc>
                <a:spcBef>
                  <a:spcPct val="0"/>
                </a:spcBef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데이터 영역별 분류</a:t>
              </a:r>
            </a:p>
            <a:p>
              <a:pPr marL="361950" lvl="1" indent="-180975" algn="l" defTabSz="989013">
                <a:lnSpc>
                  <a:spcPct val="120000"/>
                </a:lnSpc>
                <a:spcBef>
                  <a:spcPct val="0"/>
                </a:spcBef>
                <a:buFont typeface="Arial" pitchFamily="34" charset="0"/>
                <a:buChar char="−"/>
                <a:defRPr/>
              </a:pP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엔터티의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명확화</a:t>
              </a:r>
            </a:p>
            <a:p>
              <a:pPr marL="361950" lvl="1" indent="-180975" algn="l" defTabSz="989013">
                <a:lnSpc>
                  <a:spcPct val="120000"/>
                </a:lnSpc>
                <a:spcBef>
                  <a:spcPct val="0"/>
                </a:spcBef>
                <a:buFont typeface="Arial" pitchFamily="34" charset="0"/>
                <a:buChar char="−"/>
                <a:defRPr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데이터 클래스의 정의</a:t>
              </a:r>
            </a:p>
          </p:txBody>
        </p:sp>
      </p:grpSp>
      <p:grpSp>
        <p:nvGrpSpPr>
          <p:cNvPr id="120838" name="그룹 34"/>
          <p:cNvGrpSpPr>
            <a:grpSpLocks/>
          </p:cNvGrpSpPr>
          <p:nvPr/>
        </p:nvGrpSpPr>
        <p:grpSpPr bwMode="auto">
          <a:xfrm>
            <a:off x="795338" y="5011841"/>
            <a:ext cx="3265487" cy="1136650"/>
            <a:chOff x="862806" y="5074440"/>
            <a:chExt cx="3536476" cy="1135860"/>
          </a:xfrm>
        </p:grpSpPr>
        <p:sp>
          <p:nvSpPr>
            <p:cNvPr id="29" name="AutoShape 16"/>
            <p:cNvSpPr>
              <a:spLocks noChangeArrowheads="1"/>
            </p:cNvSpPr>
            <p:nvPr/>
          </p:nvSpPr>
          <p:spPr bwMode="auto">
            <a:xfrm>
              <a:off x="862806" y="5074440"/>
              <a:ext cx="3240767" cy="342662"/>
            </a:xfrm>
            <a:prstGeom prst="roundRect">
              <a:avLst>
                <a:gd name="adj" fmla="val 31505"/>
              </a:avLst>
            </a:prstGeom>
            <a:gradFill rotWithShape="1">
              <a:gsLst>
                <a:gs pos="0">
                  <a:srgbClr val="FFEBFA"/>
                </a:gs>
                <a:gs pos="100000">
                  <a:srgbClr val="FFCC99"/>
                </a:gs>
              </a:gsLst>
              <a:lin ang="5400000" scaled="1"/>
            </a:gra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9480" tIns="49478" rIns="19480" bIns="49478" anchor="ctr"/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defTabSz="989013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엔터티 </a:t>
              </a:r>
              <a:r>
                <a:rPr lang="ko-KR" altLang="en-US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자격 검증</a:t>
              </a:r>
            </a:p>
          </p:txBody>
        </p:sp>
        <p:sp>
          <p:nvSpPr>
            <p:cNvPr id="30" name="AutoShape 17"/>
            <p:cNvSpPr>
              <a:spLocks noChangeArrowheads="1"/>
            </p:cNvSpPr>
            <p:nvPr/>
          </p:nvSpPr>
          <p:spPr bwMode="auto">
            <a:xfrm>
              <a:off x="862806" y="5417102"/>
              <a:ext cx="3240767" cy="793198"/>
            </a:xfrm>
            <a:prstGeom prst="roundRect">
              <a:avLst>
                <a:gd name="adj" fmla="val 9847"/>
              </a:avLst>
            </a:prstGeom>
            <a:gradFill rotWithShape="1">
              <a:gsLst>
                <a:gs pos="0">
                  <a:srgbClr val="E1E1FF"/>
                </a:gs>
                <a:gs pos="100000">
                  <a:srgbClr val="FFFFFF"/>
                </a:gs>
              </a:gsLst>
              <a:lin ang="5400000" scaled="1"/>
            </a:gra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8956" tIns="49478" rIns="98956" bIns="49478" anchor="ctr"/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192088" indent="-192088" algn="l" defTabSz="989013">
                <a:lnSpc>
                  <a:spcPct val="120000"/>
                </a:lnSpc>
                <a:spcBef>
                  <a:spcPct val="0"/>
                </a:spcBef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집합의 순수성 확인</a:t>
              </a:r>
            </a:p>
            <a:p>
              <a:pPr marL="192088" indent="-192088" algn="l" defTabSz="989013">
                <a:lnSpc>
                  <a:spcPct val="120000"/>
                </a:lnSpc>
                <a:spcBef>
                  <a:spcPct val="0"/>
                </a:spcBef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동질성 범위 결정</a:t>
              </a:r>
            </a:p>
            <a:p>
              <a:pPr marL="192088" indent="-192088" algn="l" defTabSz="989013">
                <a:lnSpc>
                  <a:spcPct val="120000"/>
                </a:lnSpc>
                <a:spcBef>
                  <a:spcPct val="0"/>
                </a:spcBef>
                <a:buFont typeface="Arial" pitchFamily="34" charset="0"/>
                <a:buChar char="•"/>
                <a:defRPr/>
              </a:pPr>
              <a:r>
                <a:rPr lang="ko-KR" altLang="en-US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엔터티 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명칭 확정</a:t>
              </a:r>
            </a:p>
          </p:txBody>
        </p:sp>
        <p:pic>
          <p:nvPicPr>
            <p:cNvPr id="10" name="Picture 18" descr="j025703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00120" y="5144241"/>
              <a:ext cx="899162" cy="90424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20839" name="그룹 37"/>
          <p:cNvGrpSpPr>
            <a:grpSpLocks/>
          </p:cNvGrpSpPr>
          <p:nvPr/>
        </p:nvGrpSpPr>
        <p:grpSpPr bwMode="auto">
          <a:xfrm>
            <a:off x="5187950" y="4885085"/>
            <a:ext cx="2659063" cy="1366837"/>
            <a:chOff x="5619607" y="4842672"/>
            <a:chExt cx="2882249" cy="1367628"/>
          </a:xfrm>
        </p:grpSpPr>
        <p:sp>
          <p:nvSpPr>
            <p:cNvPr id="27" name="AutoShape 20"/>
            <p:cNvSpPr>
              <a:spLocks noChangeArrowheads="1"/>
            </p:cNvSpPr>
            <p:nvPr/>
          </p:nvSpPr>
          <p:spPr bwMode="auto">
            <a:xfrm>
              <a:off x="5619607" y="4842672"/>
              <a:ext cx="2882249" cy="343098"/>
            </a:xfrm>
            <a:prstGeom prst="roundRect">
              <a:avLst>
                <a:gd name="adj" fmla="val 24199"/>
              </a:avLst>
            </a:prstGeom>
            <a:gradFill rotWithShape="1">
              <a:gsLst>
                <a:gs pos="0">
                  <a:srgbClr val="FFEBFA"/>
                </a:gs>
                <a:gs pos="100000">
                  <a:srgbClr val="FFCC99"/>
                </a:gs>
              </a:gsLst>
              <a:lin ang="5400000" scaled="1"/>
            </a:gra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9480" tIns="49478" rIns="19480" bIns="49478" anchor="ctr"/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defTabSz="989013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엔터티 </a:t>
              </a:r>
              <a:r>
                <a:rPr lang="ko-KR" altLang="en-US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형태 결정</a:t>
              </a:r>
            </a:p>
          </p:txBody>
        </p:sp>
        <p:sp>
          <p:nvSpPr>
            <p:cNvPr id="28" name="AutoShape 21"/>
            <p:cNvSpPr>
              <a:spLocks noChangeArrowheads="1"/>
            </p:cNvSpPr>
            <p:nvPr/>
          </p:nvSpPr>
          <p:spPr bwMode="auto">
            <a:xfrm>
              <a:off x="5619607" y="5185770"/>
              <a:ext cx="2882249" cy="1024530"/>
            </a:xfrm>
            <a:prstGeom prst="roundRect">
              <a:avLst>
                <a:gd name="adj" fmla="val 6759"/>
              </a:avLst>
            </a:prstGeom>
            <a:gradFill rotWithShape="1">
              <a:gsLst>
                <a:gs pos="0">
                  <a:srgbClr val="E1E1FF"/>
                </a:gs>
                <a:gs pos="100000">
                  <a:srgbClr val="FFFFFF"/>
                </a:gs>
              </a:gsLst>
              <a:lin ang="5400000" scaled="1"/>
            </a:gra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8956" tIns="49478" rIns="98956" bIns="49478" anchor="ctr"/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192088" indent="-192088" algn="l" defTabSz="989013">
                <a:lnSpc>
                  <a:spcPct val="120000"/>
                </a:lnSpc>
                <a:spcBef>
                  <a:spcPct val="0"/>
                </a:spcBef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유사 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엔터티 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후보와 개념 조정</a:t>
              </a:r>
            </a:p>
            <a:p>
              <a:pPr marL="192088" indent="-192088" algn="l" defTabSz="989013">
                <a:lnSpc>
                  <a:spcPct val="120000"/>
                </a:lnSpc>
                <a:spcBef>
                  <a:spcPct val="0"/>
                </a:spcBef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집합의 독립성 검증</a:t>
              </a:r>
            </a:p>
            <a:p>
              <a:pPr marL="192088" indent="-192088" algn="l" defTabSz="989013">
                <a:lnSpc>
                  <a:spcPct val="120000"/>
                </a:lnSpc>
                <a:spcBef>
                  <a:spcPct val="0"/>
                </a:spcBef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집합의 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이합 집산</a:t>
              </a:r>
              <a:endPara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192088" indent="-192088" algn="l" defTabSz="989013">
                <a:lnSpc>
                  <a:spcPct val="120000"/>
                </a:lnSpc>
                <a:spcBef>
                  <a:spcPct val="0"/>
                </a:spcBef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구체적 서브타입 지정</a:t>
              </a:r>
            </a:p>
          </p:txBody>
        </p:sp>
      </p:grpSp>
      <p:pic>
        <p:nvPicPr>
          <p:cNvPr id="12" name="Picture 22" descr="BD05878_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7138" y="5177185"/>
            <a:ext cx="679450" cy="8683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0841" name="그룹 36"/>
          <p:cNvGrpSpPr>
            <a:grpSpLocks/>
          </p:cNvGrpSpPr>
          <p:nvPr/>
        </p:nvGrpSpPr>
        <p:grpSpPr bwMode="auto">
          <a:xfrm>
            <a:off x="5192713" y="3383310"/>
            <a:ext cx="2722562" cy="1149350"/>
            <a:chOff x="5626317" y="3340894"/>
            <a:chExt cx="2950151" cy="1149350"/>
          </a:xfrm>
        </p:grpSpPr>
        <p:sp>
          <p:nvSpPr>
            <p:cNvPr id="25" name="AutoShape 24"/>
            <p:cNvSpPr>
              <a:spLocks noChangeArrowheads="1"/>
            </p:cNvSpPr>
            <p:nvPr/>
          </p:nvSpPr>
          <p:spPr bwMode="auto">
            <a:xfrm>
              <a:off x="5626317" y="3340894"/>
              <a:ext cx="2950151" cy="342900"/>
            </a:xfrm>
            <a:prstGeom prst="roundRect">
              <a:avLst>
                <a:gd name="adj" fmla="val 24199"/>
              </a:avLst>
            </a:prstGeom>
            <a:gradFill rotWithShape="1">
              <a:gsLst>
                <a:gs pos="0">
                  <a:srgbClr val="FFEBFA"/>
                </a:gs>
                <a:gs pos="100000">
                  <a:srgbClr val="FFCC99"/>
                </a:gs>
              </a:gsLst>
              <a:lin ang="5400000" scaled="1"/>
            </a:gra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9480" tIns="49478" rIns="19480" bIns="49478" anchor="ctr"/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defTabSz="989013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본질 식별자 </a:t>
              </a:r>
              <a:r>
                <a:rPr lang="ko-KR" altLang="en-US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확정</a:t>
              </a:r>
            </a:p>
          </p:txBody>
        </p:sp>
        <p:sp>
          <p:nvSpPr>
            <p:cNvPr id="26" name="AutoShape 25"/>
            <p:cNvSpPr>
              <a:spLocks noChangeArrowheads="1"/>
            </p:cNvSpPr>
            <p:nvPr/>
          </p:nvSpPr>
          <p:spPr bwMode="auto">
            <a:xfrm>
              <a:off x="5626317" y="3683794"/>
              <a:ext cx="2950151" cy="806450"/>
            </a:xfrm>
            <a:prstGeom prst="roundRect">
              <a:avLst>
                <a:gd name="adj" fmla="val 12037"/>
              </a:avLst>
            </a:prstGeom>
            <a:gradFill rotWithShape="1">
              <a:gsLst>
                <a:gs pos="0">
                  <a:srgbClr val="E1E1FF"/>
                </a:gs>
                <a:gs pos="100000">
                  <a:srgbClr val="FFFFFF"/>
                </a:gs>
              </a:gsLst>
              <a:lin ang="5400000" scaled="1"/>
            </a:gra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8956" tIns="49478" rIns="98956" bIns="49478" anchor="ctr"/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192088" indent="-192088" algn="l" defTabSz="989013">
                <a:lnSpc>
                  <a:spcPct val="120000"/>
                </a:lnSpc>
                <a:spcBef>
                  <a:spcPct val="0"/>
                </a:spcBef>
                <a:buFont typeface="Arial" pitchFamily="34" charset="0"/>
                <a:buChar char="•"/>
                <a:defRPr/>
              </a:pPr>
              <a:r>
                <a:rPr lang="ko-KR" altLang="en-US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키 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엔터티의 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본질 식별자 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정의</a:t>
              </a:r>
            </a:p>
            <a:p>
              <a:pPr marL="192088" indent="-192088" algn="l" defTabSz="989013">
                <a:lnSpc>
                  <a:spcPct val="120000"/>
                </a:lnSpc>
                <a:spcBef>
                  <a:spcPct val="0"/>
                </a:spcBef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행위 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엔터티의 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본질 식별자 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정의</a:t>
              </a:r>
            </a:p>
          </p:txBody>
        </p:sp>
      </p:grpSp>
      <p:pic>
        <p:nvPicPr>
          <p:cNvPr id="14" name="Picture 2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5400" y="3642072"/>
            <a:ext cx="841375" cy="715963"/>
          </a:xfrm>
          <a:prstGeom prst="rect">
            <a:avLst/>
          </a:prstGeom>
          <a:solidFill>
            <a:srgbClr val="DCF064"/>
          </a:solidFill>
          <a:ln w="9525">
            <a:solidFill>
              <a:srgbClr val="FF33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0843" name="그룹 35"/>
          <p:cNvGrpSpPr>
            <a:grpSpLocks/>
          </p:cNvGrpSpPr>
          <p:nvPr/>
        </p:nvGrpSpPr>
        <p:grpSpPr bwMode="auto">
          <a:xfrm>
            <a:off x="5187950" y="1268760"/>
            <a:ext cx="2660650" cy="1774825"/>
            <a:chOff x="5619749" y="1226344"/>
            <a:chExt cx="2883693" cy="1776412"/>
          </a:xfrm>
        </p:grpSpPr>
        <p:pic>
          <p:nvPicPr>
            <p:cNvPr id="23" name="Picture 28" descr="A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638676" y="1582262"/>
              <a:ext cx="2864766" cy="1420494"/>
            </a:xfrm>
            <a:prstGeom prst="rect">
              <a:avLst/>
            </a:prstGeom>
            <a:gradFill rotWithShape="1">
              <a:gsLst>
                <a:gs pos="0">
                  <a:srgbClr val="FFEBFA"/>
                </a:gs>
                <a:gs pos="100000">
                  <a:srgbClr val="FFCC99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AutoShape 29"/>
            <p:cNvSpPr>
              <a:spLocks noChangeArrowheads="1"/>
            </p:cNvSpPr>
            <p:nvPr/>
          </p:nvSpPr>
          <p:spPr bwMode="auto">
            <a:xfrm>
              <a:off x="5619749" y="1226344"/>
              <a:ext cx="2883693" cy="347973"/>
            </a:xfrm>
            <a:prstGeom prst="roundRect">
              <a:avLst>
                <a:gd name="adj" fmla="val 23875"/>
              </a:avLst>
            </a:prstGeom>
            <a:gradFill rotWithShape="1">
              <a:gsLst>
                <a:gs pos="0">
                  <a:srgbClr val="FFEBFA"/>
                </a:gs>
                <a:gs pos="100000">
                  <a:srgbClr val="FFCC99"/>
                </a:gs>
              </a:gsLst>
              <a:lin ang="5400000" scaled="1"/>
            </a:gra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9480" tIns="49478" rIns="19480" bIns="49478" anchor="ctr"/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defTabSz="989013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엔터티 </a:t>
              </a:r>
              <a:r>
                <a:rPr lang="ko-KR" altLang="en-US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정의서 작성</a:t>
              </a:r>
            </a:p>
          </p:txBody>
        </p:sp>
      </p:grpSp>
      <p:pic>
        <p:nvPicPr>
          <p:cNvPr id="16" name="Picture 3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11513" y="3524354"/>
            <a:ext cx="8858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3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94575" y="1684685"/>
            <a:ext cx="92233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0846" name="Picture 32" descr="화살표1"/>
          <p:cNvPicPr>
            <a:picLocks noChangeAspect="1" noChangeArrowheads="1"/>
          </p:cNvPicPr>
          <p:nvPr/>
        </p:nvPicPr>
        <p:blipFill>
          <a:blip r:embed="rId10" cstate="print">
            <a:lum bright="-48000" contrast="18000"/>
          </a:blip>
          <a:srcRect/>
          <a:stretch>
            <a:fillRect/>
          </a:stretch>
        </p:blipFill>
        <p:spPr bwMode="auto">
          <a:xfrm>
            <a:off x="1933575" y="2971904"/>
            <a:ext cx="70485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47" name="Picture 33" descr="화살표1"/>
          <p:cNvPicPr>
            <a:picLocks noChangeArrowheads="1"/>
          </p:cNvPicPr>
          <p:nvPr/>
        </p:nvPicPr>
        <p:blipFill>
          <a:blip r:embed="rId11" cstate="print">
            <a:lum bright="-48000" contrast="18000"/>
          </a:blip>
          <a:srcRect/>
          <a:stretch>
            <a:fillRect/>
          </a:stretch>
        </p:blipFill>
        <p:spPr bwMode="auto">
          <a:xfrm>
            <a:off x="1905000" y="4718154"/>
            <a:ext cx="703263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48" name="Picture 34" descr="화살표1"/>
          <p:cNvPicPr>
            <a:picLocks noChangeArrowheads="1"/>
          </p:cNvPicPr>
          <p:nvPr/>
        </p:nvPicPr>
        <p:blipFill>
          <a:blip r:embed="rId12" cstate="print">
            <a:lum bright="-48000" contrast="18000"/>
          </a:blip>
          <a:srcRect/>
          <a:stretch>
            <a:fillRect/>
          </a:stretch>
        </p:blipFill>
        <p:spPr bwMode="auto">
          <a:xfrm>
            <a:off x="6162675" y="4554885"/>
            <a:ext cx="70485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49" name="Picture 35" descr="화살표1"/>
          <p:cNvPicPr>
            <a:picLocks noChangeArrowheads="1"/>
          </p:cNvPicPr>
          <p:nvPr/>
        </p:nvPicPr>
        <p:blipFill>
          <a:blip r:embed="rId12" cstate="print">
            <a:lum bright="-48000" contrast="18000"/>
          </a:blip>
          <a:srcRect/>
          <a:stretch>
            <a:fillRect/>
          </a:stretch>
        </p:blipFill>
        <p:spPr bwMode="auto">
          <a:xfrm>
            <a:off x="6122988" y="3084860"/>
            <a:ext cx="70485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50" name="Picture 36" descr="화살표1"/>
          <p:cNvPicPr>
            <a:picLocks noChangeAspect="1" noChangeArrowheads="1"/>
          </p:cNvPicPr>
          <p:nvPr/>
        </p:nvPicPr>
        <p:blipFill>
          <a:blip r:embed="rId13" cstate="print">
            <a:lum bright="-48000" contrast="18000"/>
          </a:blip>
          <a:srcRect/>
          <a:stretch>
            <a:fillRect/>
          </a:stretch>
        </p:blipFill>
        <p:spPr bwMode="auto">
          <a:xfrm>
            <a:off x="3983038" y="5364510"/>
            <a:ext cx="1046162" cy="88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160460" y="571480"/>
            <a:ext cx="7772400" cy="533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 sz="28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제목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엔터티 </a:t>
            </a:r>
            <a:r>
              <a:rPr lang="ko-KR" altLang="en-US" dirty="0" smtClean="0"/>
              <a:t>정의 절차</a:t>
            </a:r>
            <a:endParaRPr lang="ko-KR" altLang="en-US" dirty="0"/>
          </a:p>
        </p:txBody>
      </p:sp>
      <p:sp>
        <p:nvSpPr>
          <p:cNvPr id="36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엔터티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Text Box 79"/>
          <p:cNvSpPr txBox="1">
            <a:spLocks noChangeArrowheads="1"/>
          </p:cNvSpPr>
          <p:nvPr/>
        </p:nvSpPr>
        <p:spPr bwMode="auto">
          <a:xfrm>
            <a:off x="2339752" y="2086377"/>
            <a:ext cx="1909762" cy="142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956" tIns="49478" rIns="61200" bIns="49478">
            <a:spAutoFit/>
          </a:bodyPr>
          <a:lstStyle/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부실하고 최근 정보가 아닐 수도 있으나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후보를 찾을 수 있는 중요한 단서를 제공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상세한 정보를 보자는 것이 아님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후보 도출하여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차적으로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개념 정립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2884" name="Text Box 82"/>
          <p:cNvSpPr txBox="1">
            <a:spLocks noChangeArrowheads="1"/>
          </p:cNvSpPr>
          <p:nvPr/>
        </p:nvSpPr>
        <p:spPr bwMode="auto">
          <a:xfrm>
            <a:off x="4409058" y="2067774"/>
            <a:ext cx="1797050" cy="157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1200" tIns="49478" rIns="61200" bIns="49478">
            <a:spAutoFit/>
          </a:bodyPr>
          <a:lstStyle/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홈페이지 정보는 상세하지는 않으나 종합적인 내용 수록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홈페이지에 있는 주요 단어는 매우 훌륭한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엔터티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후보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인터넷에는 엄청난 참조정보가 들어 있음 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상세한 내용 보다는 후보 도출 및 개념 정립에 활용  </a:t>
            </a:r>
          </a:p>
        </p:txBody>
      </p:sp>
      <p:sp>
        <p:nvSpPr>
          <p:cNvPr id="122885" name="Text Box 85"/>
          <p:cNvSpPr txBox="1">
            <a:spLocks noChangeArrowheads="1"/>
          </p:cNvSpPr>
          <p:nvPr/>
        </p:nvSpPr>
        <p:spPr bwMode="auto">
          <a:xfrm>
            <a:off x="6604198" y="2067774"/>
            <a:ext cx="2000250" cy="142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956" tIns="49478" rIns="98956" bIns="49478">
            <a:spAutoFit/>
          </a:bodyPr>
          <a:lstStyle/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후보 선정 시부터 현업담당자와 같이 하는 것은 최선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그것이 어렵다면 참고인 소환을 하듯 활용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필요하다면 많은 숙제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(?)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부여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결정의 증거로 삼을 질문들을 사전에 준비 </a:t>
            </a:r>
          </a:p>
        </p:txBody>
      </p:sp>
      <p:sp>
        <p:nvSpPr>
          <p:cNvPr id="122886" name="Text Box 88"/>
          <p:cNvSpPr txBox="1">
            <a:spLocks noChangeArrowheads="1"/>
          </p:cNvSpPr>
          <p:nvPr/>
        </p:nvSpPr>
        <p:spPr bwMode="auto">
          <a:xfrm>
            <a:off x="323528" y="5052199"/>
            <a:ext cx="1971675" cy="1269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956" tIns="49478" rIns="98956" bIns="49478">
            <a:spAutoFit/>
          </a:bodyPr>
          <a:lstStyle/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보다 개선적인 모델링을 위해서 전문기술 참조는 중요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너무 많은 기대는 금물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단지 중요한 원칙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방향이나 아이디어를 찾겠다는 생각으로 접근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필요한 부분만 선별해서 참조 </a:t>
            </a:r>
          </a:p>
        </p:txBody>
      </p:sp>
      <p:sp>
        <p:nvSpPr>
          <p:cNvPr id="122887" name="Text Box 91"/>
          <p:cNvSpPr txBox="1">
            <a:spLocks noChangeArrowheads="1"/>
          </p:cNvSpPr>
          <p:nvPr/>
        </p:nvSpPr>
        <p:spPr bwMode="auto">
          <a:xfrm>
            <a:off x="2389188" y="5052199"/>
            <a:ext cx="1874837" cy="111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8439" tIns="49478" rIns="19480" bIns="49478">
            <a:spAutoFit/>
          </a:bodyPr>
          <a:lstStyle/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주변의 관련 시스템 자료참조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가능하다면 타사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혹은 참조 모델 최대한 참조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절대 표절하라는 것이 아님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후보가 될 필요가 있는지 검토해 보라는 것임</a:t>
            </a:r>
          </a:p>
        </p:txBody>
      </p:sp>
      <p:sp>
        <p:nvSpPr>
          <p:cNvPr id="122888" name="Text Box 94"/>
          <p:cNvSpPr txBox="1">
            <a:spLocks noChangeArrowheads="1"/>
          </p:cNvSpPr>
          <p:nvPr/>
        </p:nvSpPr>
        <p:spPr bwMode="auto">
          <a:xfrm>
            <a:off x="6736655" y="5029974"/>
            <a:ext cx="2155825" cy="142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956" tIns="49478" rIns="98956" bIns="49478">
            <a:spAutoFit/>
          </a:bodyPr>
          <a:lstStyle/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탁상에서 아무리 공론을 해보아도 백문이 불여일견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현장을 이해하면 모델링을 위한 커뮤니케이션 원활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커뮤니케이션 에러는 오류의 원인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중간에 다시 가보면 현장이 데이터로 보이게 됨</a:t>
            </a:r>
          </a:p>
        </p:txBody>
      </p:sp>
      <p:sp>
        <p:nvSpPr>
          <p:cNvPr id="122889" name="Text Box 96"/>
          <p:cNvSpPr txBox="1">
            <a:spLocks noChangeArrowheads="1"/>
          </p:cNvSpPr>
          <p:nvPr/>
        </p:nvSpPr>
        <p:spPr bwMode="auto">
          <a:xfrm>
            <a:off x="536574" y="4613499"/>
            <a:ext cx="8126413" cy="27535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square" lIns="98956" tIns="49478" rIns="98956" bIns="49478">
            <a:spAutoFit/>
          </a:bodyPr>
          <a:lstStyle/>
          <a:p>
            <a:pPr marL="309563" indent="-309563" defTabSz="989013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관련 전문서적                      </a:t>
            </a: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타시스템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자료   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               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보고서       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                  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현장조사</a:t>
            </a:r>
          </a:p>
        </p:txBody>
      </p:sp>
      <p:pic>
        <p:nvPicPr>
          <p:cNvPr id="122890" name="Picture 97" descr="ED00015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0091" y="3927699"/>
            <a:ext cx="1101725" cy="68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91" name="Picture 98" descr="j023035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81300" y="3865786"/>
            <a:ext cx="101282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92" name="Picture 99" descr="Click To Downloa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35117" y="3946749"/>
            <a:ext cx="1012825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93" name="Picture 100" descr="PE01632_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78350" y="3859436"/>
            <a:ext cx="1150937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4" name="Text Box 103"/>
          <p:cNvSpPr txBox="1">
            <a:spLocks noChangeArrowheads="1"/>
          </p:cNvSpPr>
          <p:nvPr/>
        </p:nvSpPr>
        <p:spPr bwMode="auto">
          <a:xfrm>
            <a:off x="4505300" y="5052199"/>
            <a:ext cx="1866900" cy="1269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8439" tIns="49478" rIns="19480" bIns="49478">
            <a:spAutoFit/>
          </a:bodyPr>
          <a:lstStyle/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현업에서 작성한 보고서에는 데이터 집합들이 숨어 있음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그대로가 후보는 아님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내부에 숨어 있는 본질적 집합을 찾아내어야 후보로 선정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TO-BE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개선안에 대한 현업의 요구와 의도 파악에 효과적   </a:t>
            </a:r>
          </a:p>
        </p:txBody>
      </p:sp>
      <p:sp>
        <p:nvSpPr>
          <p:cNvPr id="122895" name="Text Box 106"/>
          <p:cNvSpPr txBox="1">
            <a:spLocks noChangeArrowheads="1"/>
          </p:cNvSpPr>
          <p:nvPr/>
        </p:nvSpPr>
        <p:spPr bwMode="auto">
          <a:xfrm>
            <a:off x="323528" y="2069361"/>
            <a:ext cx="1895475" cy="142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956" tIns="49478" rIns="98956" bIns="49478">
            <a:spAutoFit/>
          </a:bodyPr>
          <a:lstStyle/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현행 시스템의 데이터 모델을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리버스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한 자료를 참조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일차로 원천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(SOURCE)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정보만 우선 추출 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모델의 상세화를 수행하여 정확한 의미를 파악</a:t>
            </a:r>
          </a:p>
          <a:p>
            <a:pPr marL="96838" indent="-96838" defTabSz="989013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의미상의 주어와 주요 서브타입 도출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속성은 추후에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 </a:t>
            </a:r>
          </a:p>
        </p:txBody>
      </p:sp>
      <p:sp>
        <p:nvSpPr>
          <p:cNvPr id="122896" name="Text Box 108"/>
          <p:cNvSpPr txBox="1">
            <a:spLocks noChangeArrowheads="1"/>
          </p:cNvSpPr>
          <p:nvPr/>
        </p:nvSpPr>
        <p:spPr bwMode="auto">
          <a:xfrm>
            <a:off x="618083" y="1785493"/>
            <a:ext cx="8346405" cy="275355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square" lIns="98956" tIns="49478" rIns="98956" bIns="49478">
            <a:spAutoFit/>
          </a:bodyPr>
          <a:lstStyle/>
          <a:p>
            <a:pPr marL="309563" indent="-309563" defTabSz="989013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Reverse ERD         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       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Document  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       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인터넷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홈페이지 검색         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   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INTERVIEW</a:t>
            </a:r>
          </a:p>
        </p:txBody>
      </p:sp>
      <p:pic>
        <p:nvPicPr>
          <p:cNvPr id="122897" name="Picture 109" descr="BS00263_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12814" y="1052736"/>
            <a:ext cx="941388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98" name="Object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72485" y="908720"/>
            <a:ext cx="1493838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99" name="Picture 111" descr="p6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5953" y="1089695"/>
            <a:ext cx="1327150" cy="68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2900" name="Group 112"/>
          <p:cNvGrpSpPr>
            <a:grpSpLocks/>
          </p:cNvGrpSpPr>
          <p:nvPr/>
        </p:nvGrpSpPr>
        <p:grpSpPr bwMode="auto">
          <a:xfrm>
            <a:off x="4650358" y="1029370"/>
            <a:ext cx="1231900" cy="711200"/>
            <a:chOff x="3223" y="663"/>
            <a:chExt cx="1035" cy="557"/>
          </a:xfrm>
        </p:grpSpPr>
        <p:pic>
          <p:nvPicPr>
            <p:cNvPr id="122903" name="Picture 11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223" y="663"/>
              <a:ext cx="693" cy="514"/>
            </a:xfrm>
            <a:prstGeom prst="rect">
              <a:avLst/>
            </a:prstGeom>
            <a:noFill/>
            <a:ln w="9525" algn="ctr">
              <a:solidFill>
                <a:schemeClr val="bg2"/>
              </a:solidFill>
              <a:miter lim="800000"/>
              <a:headEnd/>
              <a:tailEnd/>
            </a:ln>
          </p:spPr>
        </p:pic>
        <p:pic>
          <p:nvPicPr>
            <p:cNvPr id="122904" name="Picture 114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573" y="712"/>
              <a:ext cx="685" cy="508"/>
            </a:xfrm>
            <a:prstGeom prst="rect">
              <a:avLst/>
            </a:prstGeom>
            <a:noFill/>
            <a:ln w="9525" algn="ctr">
              <a:solidFill>
                <a:schemeClr val="bg2"/>
              </a:solidFill>
              <a:miter lim="800000"/>
              <a:headEnd/>
              <a:tailEnd/>
            </a:ln>
          </p:spPr>
        </p:pic>
      </p:grpSp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76200" y="180975"/>
            <a:ext cx="7772400" cy="533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 sz="28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제목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엔터티 </a:t>
            </a:r>
            <a:r>
              <a:rPr lang="ko-KR" altLang="en-US" dirty="0" smtClean="0"/>
              <a:t>후보 수집</a:t>
            </a:r>
            <a:endParaRPr lang="ko-KR" altLang="en-US" dirty="0"/>
          </a:p>
        </p:txBody>
      </p:sp>
      <p:sp>
        <p:nvSpPr>
          <p:cNvPr id="27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err="1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엔터티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3"/>
          <p:cNvSpPr txBox="1">
            <a:spLocks noChangeArrowheads="1"/>
          </p:cNvSpPr>
          <p:nvPr/>
        </p:nvSpPr>
        <p:spPr bwMode="auto">
          <a:xfrm>
            <a:off x="214313" y="1130300"/>
            <a:ext cx="8545512" cy="222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54037" lvl="1" indent="-285750">
              <a:lnSpc>
                <a:spcPct val="13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설계는 데이터 모델링을 핵심 기법으로 사용하여 사용자 요구 사항을 분석하고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요구하는 정보를 제공할 수 있도록 데이터베이스 구조와 접근 방법 등을 정의하는 것이라 할 수 있다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54037" lvl="1" indent="-285750">
              <a:lnSpc>
                <a:spcPct val="13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모델링은 데이터베이스 설계 과정에서의 핵심 기법으로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요구 사항을 분석하고 필요한 데이터 요소를 도출하여 적절한 데이터 구조를 정의하며 인간이 결정해야할 대다수의 문제를 도출하여 결론을 이끌어 내고 데이터 구조에 반영할 수 있도록 해주는 과정의 도구라 할 수 있다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54037" lvl="1" indent="-285750">
              <a:lnSpc>
                <a:spcPct val="130000"/>
              </a:lnSpc>
              <a:spcBef>
                <a:spcPct val="40000"/>
              </a:spcBef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모델링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(Entity-Relationship Modeling)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기법이 대표적이다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363" name="Group 24"/>
          <p:cNvGrpSpPr>
            <a:grpSpLocks/>
          </p:cNvGrpSpPr>
          <p:nvPr/>
        </p:nvGrpSpPr>
        <p:grpSpPr bwMode="auto">
          <a:xfrm>
            <a:off x="683568" y="3738711"/>
            <a:ext cx="7893050" cy="2428875"/>
            <a:chOff x="482" y="2082"/>
            <a:chExt cx="5386" cy="1530"/>
          </a:xfrm>
        </p:grpSpPr>
        <p:sp>
          <p:nvSpPr>
            <p:cNvPr id="15367" name="Rectangle 23"/>
            <p:cNvSpPr>
              <a:spLocks noChangeArrowheads="1"/>
            </p:cNvSpPr>
            <p:nvPr/>
          </p:nvSpPr>
          <p:spPr bwMode="auto">
            <a:xfrm>
              <a:off x="1368" y="2082"/>
              <a:ext cx="4500" cy="153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lIns="36000" tIns="18000"/>
            <a:lstStyle/>
            <a:p>
              <a:r>
                <a:rPr lang="ko-KR" altLang="en-US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데이터베이스 설계</a:t>
              </a:r>
            </a:p>
          </p:txBody>
        </p:sp>
        <p:grpSp>
          <p:nvGrpSpPr>
            <p:cNvPr id="15368" name="Group 21"/>
            <p:cNvGrpSpPr>
              <a:grpSpLocks/>
            </p:cNvGrpSpPr>
            <p:nvPr/>
          </p:nvGrpSpPr>
          <p:grpSpPr bwMode="auto">
            <a:xfrm>
              <a:off x="482" y="2268"/>
              <a:ext cx="5260" cy="1223"/>
              <a:chOff x="542" y="2268"/>
              <a:chExt cx="5260" cy="1223"/>
            </a:xfrm>
          </p:grpSpPr>
          <p:sp>
            <p:nvSpPr>
              <p:cNvPr id="15369" name="Rectangle 20"/>
              <p:cNvSpPr>
                <a:spLocks noChangeArrowheads="1"/>
              </p:cNvSpPr>
              <p:nvPr/>
            </p:nvSpPr>
            <p:spPr bwMode="auto">
              <a:xfrm>
                <a:off x="1506" y="2268"/>
                <a:ext cx="3228" cy="66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wrap="none" lIns="36000" tIns="18000"/>
              <a:lstStyle/>
              <a:p>
                <a:r>
                  <a:rPr lang="ko-KR" altLang="en-US" sz="10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 모델링</a:t>
                </a:r>
                <a:endPara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0838" name="Text Box 6"/>
              <p:cNvSpPr txBox="1">
                <a:spLocks noChangeArrowheads="1"/>
              </p:cNvSpPr>
              <p:nvPr/>
            </p:nvSpPr>
            <p:spPr bwMode="auto">
              <a:xfrm>
                <a:off x="542" y="2483"/>
                <a:ext cx="808" cy="348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 요구</a:t>
                </a:r>
              </a:p>
              <a:p>
                <a:pPr algn="ctr">
                  <a:defRPr/>
                </a:pPr>
                <a:r>
                  <a: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도출</a:t>
                </a:r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정의</a:t>
                </a:r>
              </a:p>
            </p:txBody>
          </p:sp>
          <p:sp>
            <p:nvSpPr>
              <p:cNvPr id="120839" name="Text Box 7"/>
              <p:cNvSpPr txBox="1">
                <a:spLocks noChangeArrowheads="1"/>
              </p:cNvSpPr>
              <p:nvPr/>
            </p:nvSpPr>
            <p:spPr bwMode="auto">
              <a:xfrm>
                <a:off x="1638" y="2483"/>
                <a:ext cx="808" cy="348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ko-KR" altLang="en-US" sz="12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개념 데이터 모델</a:t>
                </a:r>
                <a:endPara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defRPr/>
                </a:pPr>
                <a:r>
                  <a: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정의</a:t>
                </a:r>
              </a:p>
            </p:txBody>
          </p:sp>
          <p:sp>
            <p:nvSpPr>
              <p:cNvPr id="120840" name="Text Box 8"/>
              <p:cNvSpPr txBox="1">
                <a:spLocks noChangeArrowheads="1"/>
              </p:cNvSpPr>
              <p:nvPr/>
            </p:nvSpPr>
            <p:spPr bwMode="auto">
              <a:xfrm>
                <a:off x="2736" y="2483"/>
                <a:ext cx="808" cy="348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ko-KR" altLang="en-US" sz="12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논리 데이터 모델</a:t>
                </a:r>
                <a:endPara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defRPr/>
                </a:pPr>
                <a:r>
                  <a: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정의</a:t>
                </a:r>
              </a:p>
            </p:txBody>
          </p:sp>
          <p:sp>
            <p:nvSpPr>
              <p:cNvPr id="120841" name="Text Box 9"/>
              <p:cNvSpPr txBox="1">
                <a:spLocks noChangeArrowheads="1"/>
              </p:cNvSpPr>
              <p:nvPr/>
            </p:nvSpPr>
            <p:spPr bwMode="auto">
              <a:xfrm>
                <a:off x="3831" y="2477"/>
                <a:ext cx="808" cy="348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ko-KR" altLang="en-US" sz="12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물리 데이터 모델</a:t>
                </a:r>
                <a:endPara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defRPr/>
                </a:pPr>
                <a:r>
                  <a: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정의</a:t>
                </a:r>
              </a:p>
            </p:txBody>
          </p:sp>
          <p:sp>
            <p:nvSpPr>
              <p:cNvPr id="120842" name="Text Box 10"/>
              <p:cNvSpPr txBox="1">
                <a:spLocks noChangeArrowheads="1"/>
              </p:cNvSpPr>
              <p:nvPr/>
            </p:nvSpPr>
            <p:spPr bwMode="auto">
              <a:xfrm>
                <a:off x="4928" y="2477"/>
                <a:ext cx="874" cy="348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ko-KR" altLang="en-US" sz="12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물리 데이터베이스</a:t>
                </a:r>
                <a:endPara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defRPr/>
                </a:pPr>
                <a:r>
                  <a: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구조 정의</a:t>
                </a:r>
              </a:p>
            </p:txBody>
          </p:sp>
          <p:sp>
            <p:nvSpPr>
              <p:cNvPr id="120843" name="Text Box 11"/>
              <p:cNvSpPr txBox="1">
                <a:spLocks noChangeArrowheads="1"/>
              </p:cNvSpPr>
              <p:nvPr/>
            </p:nvSpPr>
            <p:spPr bwMode="auto">
              <a:xfrm>
                <a:off x="2216" y="3143"/>
                <a:ext cx="808" cy="348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r>
                  <a: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 표준화</a:t>
                </a:r>
              </a:p>
            </p:txBody>
          </p:sp>
          <p:sp>
            <p:nvSpPr>
              <p:cNvPr id="15376" name="Freeform 12"/>
              <p:cNvSpPr>
                <a:spLocks/>
              </p:cNvSpPr>
              <p:nvPr/>
            </p:nvSpPr>
            <p:spPr bwMode="auto">
              <a:xfrm>
                <a:off x="960" y="2826"/>
                <a:ext cx="1248" cy="492"/>
              </a:xfrm>
              <a:custGeom>
                <a:avLst/>
                <a:gdLst>
                  <a:gd name="T0" fmla="*/ 0 w 1248"/>
                  <a:gd name="T1" fmla="*/ 0 h 492"/>
                  <a:gd name="T2" fmla="*/ 0 w 1248"/>
                  <a:gd name="T3" fmla="*/ 492 h 492"/>
                  <a:gd name="T4" fmla="*/ 1248 w 1248"/>
                  <a:gd name="T5" fmla="*/ 492 h 492"/>
                  <a:gd name="T6" fmla="*/ 0 60000 65536"/>
                  <a:gd name="T7" fmla="*/ 0 60000 65536"/>
                  <a:gd name="T8" fmla="*/ 0 60000 65536"/>
                  <a:gd name="T9" fmla="*/ 0 w 1248"/>
                  <a:gd name="T10" fmla="*/ 0 h 492"/>
                  <a:gd name="T11" fmla="*/ 1248 w 1248"/>
                  <a:gd name="T12" fmla="*/ 492 h 4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48" h="492">
                    <a:moveTo>
                      <a:pt x="0" y="0"/>
                    </a:moveTo>
                    <a:lnTo>
                      <a:pt x="0" y="492"/>
                    </a:lnTo>
                    <a:lnTo>
                      <a:pt x="1248" y="492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377" name="Line 13"/>
              <p:cNvSpPr>
                <a:spLocks noChangeShapeType="1"/>
              </p:cNvSpPr>
              <p:nvPr/>
            </p:nvSpPr>
            <p:spPr bwMode="auto">
              <a:xfrm>
                <a:off x="1350" y="2664"/>
                <a:ext cx="2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378" name="Line 14"/>
              <p:cNvSpPr>
                <a:spLocks noChangeShapeType="1"/>
              </p:cNvSpPr>
              <p:nvPr/>
            </p:nvSpPr>
            <p:spPr bwMode="auto">
              <a:xfrm>
                <a:off x="2454" y="2664"/>
                <a:ext cx="2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379" name="Line 15"/>
              <p:cNvSpPr>
                <a:spLocks noChangeShapeType="1"/>
              </p:cNvSpPr>
              <p:nvPr/>
            </p:nvSpPr>
            <p:spPr bwMode="auto">
              <a:xfrm>
                <a:off x="3552" y="2664"/>
                <a:ext cx="2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380" name="Line 16"/>
              <p:cNvSpPr>
                <a:spLocks noChangeShapeType="1"/>
              </p:cNvSpPr>
              <p:nvPr/>
            </p:nvSpPr>
            <p:spPr bwMode="auto">
              <a:xfrm>
                <a:off x="4650" y="2658"/>
                <a:ext cx="2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381" name="Freeform 17"/>
              <p:cNvSpPr>
                <a:spLocks/>
              </p:cNvSpPr>
              <p:nvPr/>
            </p:nvSpPr>
            <p:spPr bwMode="auto">
              <a:xfrm>
                <a:off x="2028" y="2832"/>
                <a:ext cx="516" cy="312"/>
              </a:xfrm>
              <a:custGeom>
                <a:avLst/>
                <a:gdLst>
                  <a:gd name="T0" fmla="*/ 0 w 390"/>
                  <a:gd name="T1" fmla="*/ 0 h 312"/>
                  <a:gd name="T2" fmla="*/ 0 w 390"/>
                  <a:gd name="T3" fmla="*/ 162 h 312"/>
                  <a:gd name="T4" fmla="*/ 60232 w 390"/>
                  <a:gd name="T5" fmla="*/ 162 h 312"/>
                  <a:gd name="T6" fmla="*/ 60232 w 390"/>
                  <a:gd name="T7" fmla="*/ 312 h 3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90"/>
                  <a:gd name="T13" fmla="*/ 0 h 312"/>
                  <a:gd name="T14" fmla="*/ 390 w 390"/>
                  <a:gd name="T15" fmla="*/ 312 h 3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90" h="312">
                    <a:moveTo>
                      <a:pt x="0" y="0"/>
                    </a:moveTo>
                    <a:lnTo>
                      <a:pt x="0" y="162"/>
                    </a:lnTo>
                    <a:lnTo>
                      <a:pt x="390" y="162"/>
                    </a:lnTo>
                    <a:lnTo>
                      <a:pt x="390" y="312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382" name="Freeform 18"/>
              <p:cNvSpPr>
                <a:spLocks/>
              </p:cNvSpPr>
              <p:nvPr/>
            </p:nvSpPr>
            <p:spPr bwMode="auto">
              <a:xfrm flipH="1">
                <a:off x="2718" y="2826"/>
                <a:ext cx="402" cy="312"/>
              </a:xfrm>
              <a:custGeom>
                <a:avLst/>
                <a:gdLst>
                  <a:gd name="T0" fmla="*/ 0 w 390"/>
                  <a:gd name="T1" fmla="*/ 0 h 312"/>
                  <a:gd name="T2" fmla="*/ 0 w 390"/>
                  <a:gd name="T3" fmla="*/ 162 h 312"/>
                  <a:gd name="T4" fmla="*/ 672 w 390"/>
                  <a:gd name="T5" fmla="*/ 162 h 312"/>
                  <a:gd name="T6" fmla="*/ 672 w 390"/>
                  <a:gd name="T7" fmla="*/ 312 h 3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90"/>
                  <a:gd name="T13" fmla="*/ 0 h 312"/>
                  <a:gd name="T14" fmla="*/ 390 w 390"/>
                  <a:gd name="T15" fmla="*/ 312 h 3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90" h="312">
                    <a:moveTo>
                      <a:pt x="0" y="0"/>
                    </a:moveTo>
                    <a:lnTo>
                      <a:pt x="0" y="162"/>
                    </a:lnTo>
                    <a:lnTo>
                      <a:pt x="390" y="162"/>
                    </a:lnTo>
                    <a:lnTo>
                      <a:pt x="390" y="312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383" name="Freeform 19"/>
              <p:cNvSpPr>
                <a:spLocks/>
              </p:cNvSpPr>
              <p:nvPr/>
            </p:nvSpPr>
            <p:spPr bwMode="auto">
              <a:xfrm flipH="1">
                <a:off x="3024" y="2826"/>
                <a:ext cx="1212" cy="492"/>
              </a:xfrm>
              <a:custGeom>
                <a:avLst/>
                <a:gdLst>
                  <a:gd name="T0" fmla="*/ 0 w 1248"/>
                  <a:gd name="T1" fmla="*/ 0 h 492"/>
                  <a:gd name="T2" fmla="*/ 0 w 1248"/>
                  <a:gd name="T3" fmla="*/ 492 h 492"/>
                  <a:gd name="T4" fmla="*/ 736 w 1248"/>
                  <a:gd name="T5" fmla="*/ 492 h 492"/>
                  <a:gd name="T6" fmla="*/ 0 60000 65536"/>
                  <a:gd name="T7" fmla="*/ 0 60000 65536"/>
                  <a:gd name="T8" fmla="*/ 0 60000 65536"/>
                  <a:gd name="T9" fmla="*/ 0 w 1248"/>
                  <a:gd name="T10" fmla="*/ 0 h 492"/>
                  <a:gd name="T11" fmla="*/ 1248 w 1248"/>
                  <a:gd name="T12" fmla="*/ 492 h 4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48" h="492">
                    <a:moveTo>
                      <a:pt x="0" y="0"/>
                    </a:moveTo>
                    <a:lnTo>
                      <a:pt x="0" y="492"/>
                    </a:lnTo>
                    <a:lnTo>
                      <a:pt x="1248" y="492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5364" name="Text Box 22"/>
          <p:cNvSpPr txBox="1">
            <a:spLocks noChangeArrowheads="1"/>
          </p:cNvSpPr>
          <p:nvPr/>
        </p:nvSpPr>
        <p:spPr bwMode="auto">
          <a:xfrm>
            <a:off x="3091805" y="6139011"/>
            <a:ext cx="34547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데이터베이스 설계와 </a:t>
            </a:r>
            <a:r>
              <a:rPr lang="ko-KR" altLang="en-US" sz="1200" dirty="0" smtClean="0"/>
              <a:t>데이터 모델링의 </a:t>
            </a:r>
            <a:r>
              <a:rPr lang="ko-KR" altLang="en-US" sz="1200" dirty="0"/>
              <a:t>관계 </a:t>
            </a:r>
            <a:r>
              <a:rPr lang="en-US" altLang="ko-KR" sz="1200" dirty="0"/>
              <a:t>&gt;</a:t>
            </a:r>
          </a:p>
        </p:txBody>
      </p:sp>
      <p:sp>
        <p:nvSpPr>
          <p:cNvPr id="1536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모델링과 데이터베이스 설계</a:t>
            </a:r>
          </a:p>
        </p:txBody>
      </p:sp>
      <p:sp>
        <p:nvSpPr>
          <p:cNvPr id="25" name="제목 1"/>
          <p:cNvSpPr>
            <a:spLocks/>
          </p:cNvSpPr>
          <p:nvPr/>
        </p:nvSpPr>
        <p:spPr bwMode="auto">
          <a:xfrm>
            <a:off x="7092280" y="44450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931" name="그룹 16"/>
          <p:cNvGrpSpPr>
            <a:grpSpLocks/>
          </p:cNvGrpSpPr>
          <p:nvPr/>
        </p:nvGrpSpPr>
        <p:grpSpPr bwMode="auto">
          <a:xfrm>
            <a:off x="894283" y="1268760"/>
            <a:ext cx="7350125" cy="5037833"/>
            <a:chOff x="1180307" y="1343025"/>
            <a:chExt cx="7963694" cy="5038326"/>
          </a:xfrm>
        </p:grpSpPr>
        <p:sp>
          <p:nvSpPr>
            <p:cNvPr id="5" name="Oval 48"/>
            <p:cNvSpPr>
              <a:spLocks noChangeArrowheads="1"/>
            </p:cNvSpPr>
            <p:nvPr/>
          </p:nvSpPr>
          <p:spPr bwMode="auto">
            <a:xfrm>
              <a:off x="3995980" y="2565520"/>
              <a:ext cx="1511898" cy="1368559"/>
            </a:xfrm>
            <a:prstGeom prst="ellipse">
              <a:avLst/>
            </a:prstGeom>
            <a:solidFill>
              <a:schemeClr val="accent2">
                <a:alpha val="44000"/>
              </a:schemeClr>
            </a:solidFill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확실한 개념 정립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altLang="ko-KR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Oval 49"/>
            <p:cNvSpPr>
              <a:spLocks noChangeArrowheads="1"/>
            </p:cNvSpPr>
            <p:nvPr/>
          </p:nvSpPr>
          <p:spPr bwMode="auto">
            <a:xfrm>
              <a:off x="3347533" y="3456195"/>
              <a:ext cx="1515337" cy="1368559"/>
            </a:xfrm>
            <a:prstGeom prst="ellipse">
              <a:avLst/>
            </a:prstGeom>
            <a:solidFill>
              <a:srgbClr val="FF0000">
                <a:alpha val="44000"/>
              </a:srgbClr>
            </a:solidFill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defRPr/>
              </a:pPr>
              <a:endParaRPr lang="en-US" altLang="ko-KR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우리가 관리 하고자 하는</a:t>
              </a:r>
              <a:r>
                <a:rPr lang="en-US" altLang="ko-KR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altLang="ko-KR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Oval 50"/>
            <p:cNvSpPr>
              <a:spLocks noChangeArrowheads="1"/>
            </p:cNvSpPr>
            <p:nvPr/>
          </p:nvSpPr>
          <p:spPr bwMode="auto">
            <a:xfrm>
              <a:off x="4644428" y="3443493"/>
              <a:ext cx="1511897" cy="1368559"/>
            </a:xfrm>
            <a:prstGeom prst="ellipse">
              <a:avLst/>
            </a:prstGeom>
            <a:solidFill>
              <a:srgbClr val="FFFF00">
                <a:alpha val="44000"/>
              </a:srgbClr>
            </a:solidFill>
            <a:ln w="9525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50000"/>
                </a:spcBef>
                <a:defRPr/>
              </a:pPr>
              <a:endParaRPr lang="en-US" altLang="ko-KR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ko-KR" altLang="en-US" smtClean="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가로와 세로를</a:t>
              </a:r>
              <a:r>
                <a:rPr lang="en-US" altLang="ko-KR" smtClean="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mtClean="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mtClean="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smtClean="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가진 </a:t>
              </a:r>
              <a:r>
                <a: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면적</a:t>
              </a:r>
              <a:r>
                <a:rPr lang="en-US" altLang="ko-KR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</a:p>
            <a:p>
              <a:pPr algn="l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altLang="ko-KR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5" name="Picture 52" descr="PE01493_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78396" y="1343025"/>
              <a:ext cx="1118013" cy="13018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Text Box 53"/>
            <p:cNvSpPr txBox="1">
              <a:spLocks noChangeArrowheads="1"/>
            </p:cNvSpPr>
            <p:nvPr/>
          </p:nvSpPr>
          <p:spPr bwMode="auto">
            <a:xfrm>
              <a:off x="3127370" y="1357314"/>
              <a:ext cx="4535693" cy="1095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177800" indent="-177800" algn="l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후보의 최초의 상태는 단지 ‘단어’일뿐임</a:t>
              </a:r>
            </a:p>
            <a:p>
              <a:pPr marL="177800" indent="-177800" algn="l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애매한 대상을 놓고 검증을 할 수는 </a:t>
              </a:r>
              <a:r>
                <a:rPr lang="ko-KR" altLang="en-US" sz="115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없음</a:t>
              </a:r>
              <a:r>
                <a:rPr lang="en-US" altLang="ko-KR" sz="115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/>
              </a:r>
              <a:br>
                <a:rPr lang="en-US" altLang="ko-KR" sz="115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en-US" altLang="ko-KR" sz="115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 </a:t>
              </a:r>
              <a:r>
                <a:rPr lang="en-US" altLang="ko-KR" sz="115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?</a:t>
              </a:r>
              <a:r>
                <a:rPr lang="ko-KR" altLang="en-US" sz="1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는 </a:t>
              </a:r>
              <a:r>
                <a:rPr lang="en-US" altLang="ko-KR" sz="115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10</a:t>
              </a:r>
              <a:r>
                <a:rPr lang="ko-KR" altLang="en-US" sz="1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도 아니고 </a:t>
              </a:r>
              <a:r>
                <a:rPr lang="en-US" altLang="ko-KR" sz="115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10</a:t>
              </a:r>
              <a:r>
                <a:rPr lang="ko-KR" altLang="en-US" sz="1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보다 크지도 작지도 </a:t>
              </a:r>
              <a:r>
                <a:rPr lang="ko-KR" altLang="en-US" sz="115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않다</a:t>
              </a:r>
              <a:r>
                <a:rPr lang="en-US" altLang="ko-KR" sz="115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.)</a:t>
              </a:r>
              <a:r>
                <a:rPr lang="en-US" altLang="ko-KR" sz="115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endParaRPr lang="en-US" altLang="ko-KR" sz="1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177800" indent="-177800" algn="l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사전적 </a:t>
              </a:r>
              <a:r>
                <a:rPr lang="ko-KR" altLang="en-US" sz="115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의미보다 </a:t>
              </a:r>
              <a:r>
                <a:rPr lang="ko-KR" altLang="en-US" sz="1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어떤 개체로 구성되는 </a:t>
              </a:r>
              <a:r>
                <a:rPr lang="ko-KR" altLang="en-US" sz="115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집합인지가 중요</a:t>
              </a:r>
              <a:endParaRPr lang="en-US" altLang="ko-KR" sz="1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pic>
          <p:nvPicPr>
            <p:cNvPr id="13" name="Picture 5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54555" y="3626073"/>
              <a:ext cx="1083613" cy="1297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 Box 56"/>
            <p:cNvSpPr txBox="1">
              <a:spLocks noChangeArrowheads="1"/>
            </p:cNvSpPr>
            <p:nvPr/>
          </p:nvSpPr>
          <p:spPr bwMode="auto">
            <a:xfrm>
              <a:off x="1180307" y="4996220"/>
              <a:ext cx="3486481" cy="1385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177800" indent="-177800" algn="l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15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현재 관리하고 있는가</a:t>
              </a:r>
              <a:r>
                <a:rPr lang="en-US" altLang="ko-KR" sz="115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?</a:t>
              </a:r>
            </a:p>
            <a:p>
              <a:pPr marL="177800" indent="-177800" algn="l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15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앞으로는 관리해야 하지 않는가</a:t>
              </a:r>
              <a:r>
                <a:rPr lang="en-US" altLang="ko-KR" sz="115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?</a:t>
              </a:r>
            </a:p>
            <a:p>
              <a:pPr marL="177800" indent="-177800" algn="l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15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앞으로의 모든 질문의 서두에 포함되어야 함</a:t>
              </a:r>
            </a:p>
            <a:p>
              <a:pPr marL="177800" indent="-177800" algn="l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15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주변의 힘을 빌어 객관적인 증거를 찾을 것 </a:t>
              </a:r>
            </a:p>
          </p:txBody>
        </p:sp>
        <p:pic>
          <p:nvPicPr>
            <p:cNvPr id="11" name="Picture 5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72809" y="3722921"/>
              <a:ext cx="1298616" cy="1265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 Box 59"/>
            <p:cNvSpPr txBox="1">
              <a:spLocks noChangeArrowheads="1"/>
            </p:cNvSpPr>
            <p:nvPr/>
          </p:nvSpPr>
          <p:spPr bwMode="auto">
            <a:xfrm>
              <a:off x="5356516" y="4978756"/>
              <a:ext cx="3787485" cy="1172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177800" indent="-177800" algn="l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가로는 속성</a:t>
              </a:r>
            </a:p>
            <a:p>
              <a:pPr marL="177800" indent="-177800" algn="l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세로는 개체</a:t>
              </a:r>
            </a:p>
            <a:p>
              <a:pPr marL="177800" indent="-177800" algn="l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선분이 되려면 </a:t>
              </a:r>
              <a:r>
                <a:rPr lang="en-US" altLang="ko-KR" sz="1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2</a:t>
              </a:r>
              <a:r>
                <a:rPr lang="ko-KR" altLang="en-US" sz="1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개 이상의 점을 가져야 함</a:t>
              </a:r>
            </a:p>
            <a:p>
              <a:pPr marL="177800" indent="-177800" algn="l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면적이 되어야 집합</a:t>
              </a:r>
              <a:r>
                <a:rPr lang="en-US" altLang="ko-KR" sz="1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 </a:t>
              </a:r>
              <a:r>
                <a:rPr lang="ko-KR" altLang="en-US" sz="1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집합이 되어야 </a:t>
              </a:r>
              <a:r>
                <a:rPr lang="ko-KR" altLang="en-US" sz="115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엔터티 </a:t>
              </a:r>
              <a:r>
                <a:rPr lang="ko-KR" altLang="en-US" sz="1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후보 </a:t>
              </a:r>
            </a:p>
          </p:txBody>
        </p:sp>
      </p:grp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500042"/>
            <a:ext cx="7772400" cy="533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 sz="28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엔터티의 </a:t>
            </a:r>
            <a:r>
              <a:rPr lang="ko-KR" altLang="en-US" dirty="0" smtClean="0"/>
              <a:t>식별</a:t>
            </a:r>
            <a:endParaRPr lang="ko-KR" altLang="en-US" dirty="0"/>
          </a:p>
        </p:txBody>
      </p:sp>
      <p:sp>
        <p:nvSpPr>
          <p:cNvPr id="19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엔터티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95536" y="1738303"/>
            <a:ext cx="2294792" cy="333375"/>
          </a:xfrm>
          <a:prstGeom prst="roundRect">
            <a:avLst/>
          </a:prstGeom>
          <a:solidFill>
            <a:srgbClr val="0066FF"/>
          </a:solidFill>
          <a:ln>
            <a:solidFill>
              <a:schemeClr val="bg2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엔터티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후보의 검증</a:t>
            </a: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925645" y="1279525"/>
            <a:ext cx="5180012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9pPr>
          </a:lstStyle>
          <a:p>
            <a:pPr marL="180975" indent="-180975" algn="l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가로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속성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와 세로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인스턴스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개체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의한 면적을 가지는가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</a:p>
          <a:p>
            <a:pPr marL="180975" indent="-180975" algn="l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현재 관리하고 있는 항목인지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앞으로 관리해야 하는 항목인지 측면에서 검토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4" name="AutoShape 2"/>
          <p:cNvSpPr>
            <a:spLocks noChangeArrowheads="1"/>
          </p:cNvSpPr>
          <p:nvPr/>
        </p:nvSpPr>
        <p:spPr bwMode="auto">
          <a:xfrm>
            <a:off x="730132" y="2171700"/>
            <a:ext cx="2452688" cy="387350"/>
          </a:xfrm>
          <a:prstGeom prst="bevel">
            <a:avLst>
              <a:gd name="adj" fmla="val 15277"/>
            </a:avLst>
          </a:prstGeom>
          <a:gradFill rotWithShape="0">
            <a:gsLst>
              <a:gs pos="0">
                <a:srgbClr val="DDFFFF"/>
              </a:gs>
              <a:gs pos="100000">
                <a:srgbClr val="92D050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9pPr>
          </a:lstStyle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ko-KR" altLang="en-US" sz="14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8006" name="Group 3"/>
          <p:cNvGrpSpPr>
            <a:grpSpLocks/>
          </p:cNvGrpSpPr>
          <p:nvPr/>
        </p:nvGrpSpPr>
        <p:grpSpPr bwMode="auto">
          <a:xfrm>
            <a:off x="2706570" y="3141663"/>
            <a:ext cx="3789362" cy="1584325"/>
            <a:chOff x="2243" y="1200"/>
            <a:chExt cx="2882" cy="1248"/>
          </a:xfrm>
        </p:grpSpPr>
        <p:sp>
          <p:nvSpPr>
            <p:cNvPr id="109" name="AutoShape 4"/>
            <p:cNvSpPr>
              <a:spLocks noChangeArrowheads="1"/>
            </p:cNvSpPr>
            <p:nvPr/>
          </p:nvSpPr>
          <p:spPr bwMode="auto">
            <a:xfrm>
              <a:off x="2243" y="1200"/>
              <a:ext cx="2882" cy="1248"/>
            </a:xfrm>
            <a:prstGeom prst="roundRect">
              <a:avLst>
                <a:gd name="adj" fmla="val 5556"/>
              </a:avLst>
            </a:prstGeom>
            <a:gradFill rotWithShape="0">
              <a:gsLst>
                <a:gs pos="0">
                  <a:srgbClr val="156B13"/>
                </a:gs>
                <a:gs pos="25000">
                  <a:srgbClr val="9CB86E"/>
                </a:gs>
                <a:gs pos="50000">
                  <a:srgbClr val="DDEBCF"/>
                </a:gs>
                <a:gs pos="75000">
                  <a:srgbClr val="9CB86E"/>
                </a:gs>
                <a:gs pos="100000">
                  <a:srgbClr val="156B13"/>
                </a:gs>
              </a:gsLst>
              <a:lin ang="2700000" scaled="1"/>
            </a:gradFill>
            <a:ln w="9525">
              <a:noFill/>
              <a:round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DDEBCF"/>
              </a:extrusionClr>
            </a:sp3d>
          </p:spPr>
          <p:txBody>
            <a:bodyPr wrap="none" anchor="ctr">
              <a:flatTx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285750" indent="-285750" algn="l" eaLnBrk="0" latinLnBrk="0" hangingPunct="0">
                <a:lnSpc>
                  <a:spcPct val="125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2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</a:t>
              </a:r>
            </a:p>
            <a:p>
              <a:pPr marL="285750" indent="-285750" algn="l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endParaRPr lang="ko-KR" altLang="en-US" sz="1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algn="l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endParaRPr lang="ko-KR" altLang="en-US" sz="1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algn="l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endParaRPr lang="ko-KR" altLang="en-US" sz="1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algn="l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Char char="q"/>
                <a:defRPr/>
              </a:pPr>
              <a:endParaRPr lang="en-US" altLang="ko-KR" sz="1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28031" name="Group 5"/>
            <p:cNvGrpSpPr>
              <a:grpSpLocks noChangeAspect="1"/>
            </p:cNvGrpSpPr>
            <p:nvPr/>
          </p:nvGrpSpPr>
          <p:grpSpPr bwMode="auto">
            <a:xfrm>
              <a:off x="2709" y="1392"/>
              <a:ext cx="2229" cy="969"/>
              <a:chOff x="1968" y="1488"/>
              <a:chExt cx="1008" cy="576"/>
            </a:xfrm>
          </p:grpSpPr>
          <p:grpSp>
            <p:nvGrpSpPr>
              <p:cNvPr id="128032" name="Group 6"/>
              <p:cNvGrpSpPr>
                <a:grpSpLocks noChangeAspect="1"/>
              </p:cNvGrpSpPr>
              <p:nvPr/>
            </p:nvGrpSpPr>
            <p:grpSpPr bwMode="auto">
              <a:xfrm>
                <a:off x="1968" y="1488"/>
                <a:ext cx="288" cy="576"/>
                <a:chOff x="3264" y="1392"/>
                <a:chExt cx="336" cy="576"/>
              </a:xfrm>
            </p:grpSpPr>
            <p:sp>
              <p:nvSpPr>
                <p:cNvPr id="121" name="AutoShape 7">
                  <a:hlinkClick r:id="" action="ppaction://noaction" highlightClick="1"/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264" y="1392"/>
                  <a:ext cx="336" cy="144"/>
                </a:xfrm>
                <a:prstGeom prst="actionButtonBlank">
                  <a:avLst/>
                </a:prstGeom>
                <a:solidFill>
                  <a:srgbClr val="F0FEC2"/>
                </a:solidFill>
                <a:ln w="9525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txBody>
                <a:bodyPr wrap="none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9pPr>
                </a:lstStyle>
                <a:p>
                  <a:pPr marL="285750" indent="-285750" eaLnBrk="0" latinLnBrk="0" hangingPunct="0">
                    <a:lnSpc>
                      <a:spcPct val="95000"/>
                    </a:lnSpc>
                    <a:spcBef>
                      <a:spcPct val="50000"/>
                    </a:spcBef>
                    <a:buClr>
                      <a:srgbClr val="FC0128"/>
                    </a:buClr>
                    <a:buFont typeface="Wingdings" pitchFamily="2" charset="2"/>
                    <a:buNone/>
                    <a:defRPr/>
                  </a:pPr>
                  <a:r>
                    <a:rPr lang="en-US" altLang="ko-KR" sz="1200" b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111</a:t>
                  </a:r>
                </a:p>
              </p:txBody>
            </p:sp>
            <p:sp>
              <p:nvSpPr>
                <p:cNvPr id="122" name="AutoShape 8">
                  <a:hlinkClick r:id="" action="ppaction://noaction" highlightClick="1"/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264" y="1537"/>
                  <a:ext cx="336" cy="143"/>
                </a:xfrm>
                <a:prstGeom prst="actionButtonBlank">
                  <a:avLst/>
                </a:prstGeom>
                <a:solidFill>
                  <a:srgbClr val="F0FEC2"/>
                </a:solidFill>
                <a:ln w="9525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txBody>
                <a:bodyPr wrap="none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9pPr>
                </a:lstStyle>
                <a:p>
                  <a:pPr marL="285750" indent="-285750" eaLnBrk="0" latinLnBrk="0" hangingPunct="0">
                    <a:lnSpc>
                      <a:spcPct val="95000"/>
                    </a:lnSpc>
                    <a:spcBef>
                      <a:spcPct val="50000"/>
                    </a:spcBef>
                    <a:buClr>
                      <a:srgbClr val="FC0128"/>
                    </a:buClr>
                    <a:buFont typeface="Wingdings" pitchFamily="2" charset="2"/>
                    <a:buNone/>
                    <a:defRPr/>
                  </a:pPr>
                  <a:r>
                    <a:rPr lang="en-US" altLang="ko-KR" sz="1200" b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112</a:t>
                  </a:r>
                </a:p>
              </p:txBody>
            </p:sp>
            <p:sp>
              <p:nvSpPr>
                <p:cNvPr id="123" name="AutoShape 9">
                  <a:hlinkClick r:id="" action="ppaction://noaction" highlightClick="1"/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264" y="1680"/>
                  <a:ext cx="336" cy="144"/>
                </a:xfrm>
                <a:prstGeom prst="actionButtonBlank">
                  <a:avLst/>
                </a:prstGeom>
                <a:solidFill>
                  <a:srgbClr val="F0FEC2"/>
                </a:solidFill>
                <a:ln w="9525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txBody>
                <a:bodyPr wrap="none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9pPr>
                </a:lstStyle>
                <a:p>
                  <a:pPr marL="285750" indent="-285750" eaLnBrk="0" latinLnBrk="0" hangingPunct="0">
                    <a:lnSpc>
                      <a:spcPct val="95000"/>
                    </a:lnSpc>
                    <a:spcBef>
                      <a:spcPct val="50000"/>
                    </a:spcBef>
                    <a:buClr>
                      <a:srgbClr val="FC0128"/>
                    </a:buClr>
                    <a:buFont typeface="Wingdings" pitchFamily="2" charset="2"/>
                    <a:buNone/>
                    <a:defRPr/>
                  </a:pPr>
                  <a:r>
                    <a:rPr lang="en-US" altLang="ko-KR" sz="1200" b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113</a:t>
                  </a:r>
                </a:p>
              </p:txBody>
            </p:sp>
            <p:sp>
              <p:nvSpPr>
                <p:cNvPr id="124" name="AutoShape 10">
                  <a:hlinkClick r:id="" action="ppaction://noaction" highlightClick="1"/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264" y="1824"/>
                  <a:ext cx="336" cy="143"/>
                </a:xfrm>
                <a:prstGeom prst="actionButtonBlank">
                  <a:avLst/>
                </a:prstGeom>
                <a:solidFill>
                  <a:srgbClr val="F0FEC2"/>
                </a:solidFill>
                <a:ln w="9525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txBody>
                <a:bodyPr wrap="none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9pPr>
                </a:lstStyle>
                <a:p>
                  <a:pPr marL="285750" indent="-285750" eaLnBrk="0" latinLnBrk="0" hangingPunct="0">
                    <a:lnSpc>
                      <a:spcPct val="95000"/>
                    </a:lnSpc>
                    <a:spcBef>
                      <a:spcPct val="50000"/>
                    </a:spcBef>
                    <a:buClr>
                      <a:srgbClr val="FC0128"/>
                    </a:buClr>
                    <a:buFont typeface="Wingdings" pitchFamily="2" charset="2"/>
                    <a:buNone/>
                    <a:defRPr/>
                  </a:pPr>
                  <a:r>
                    <a:rPr lang="en-US" altLang="ko-KR" sz="1200" b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…..</a:t>
                  </a:r>
                </a:p>
              </p:txBody>
            </p:sp>
          </p:grpSp>
          <p:grpSp>
            <p:nvGrpSpPr>
              <p:cNvPr id="128033" name="Group 11"/>
              <p:cNvGrpSpPr>
                <a:grpSpLocks noChangeAspect="1"/>
              </p:cNvGrpSpPr>
              <p:nvPr/>
            </p:nvGrpSpPr>
            <p:grpSpPr bwMode="auto">
              <a:xfrm>
                <a:off x="2256" y="1488"/>
                <a:ext cx="384" cy="576"/>
                <a:chOff x="3600" y="1392"/>
                <a:chExt cx="336" cy="576"/>
              </a:xfrm>
            </p:grpSpPr>
            <p:sp>
              <p:nvSpPr>
                <p:cNvPr id="117" name="AutoShape 12">
                  <a:hlinkClick r:id="" action="ppaction://noaction" highlightClick="1"/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600" y="1392"/>
                  <a:ext cx="336" cy="144"/>
                </a:xfrm>
                <a:prstGeom prst="actionButtonBlank">
                  <a:avLst/>
                </a:prstGeom>
                <a:solidFill>
                  <a:srgbClr val="F0FEC2"/>
                </a:solidFill>
                <a:ln w="9525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txBody>
                <a:bodyPr wrap="none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9pPr>
                </a:lstStyle>
                <a:p>
                  <a:pPr marL="285750" indent="-285750" eaLnBrk="0" latinLnBrk="0" hangingPunct="0">
                    <a:lnSpc>
                      <a:spcPct val="95000"/>
                    </a:lnSpc>
                    <a:spcBef>
                      <a:spcPct val="50000"/>
                    </a:spcBef>
                    <a:buClr>
                      <a:srgbClr val="FC0128"/>
                    </a:buClr>
                    <a:buFont typeface="Wingdings" pitchFamily="2" charset="2"/>
                    <a:buNone/>
                    <a:defRPr/>
                  </a:pPr>
                  <a:r>
                    <a:rPr lang="en-US" altLang="ko-KR" sz="1200" b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710415-1211234</a:t>
                  </a:r>
                </a:p>
              </p:txBody>
            </p:sp>
            <p:sp>
              <p:nvSpPr>
                <p:cNvPr id="118" name="AutoShape 13">
                  <a:hlinkClick r:id="" action="ppaction://noaction" highlightClick="1"/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600" y="1537"/>
                  <a:ext cx="336" cy="143"/>
                </a:xfrm>
                <a:prstGeom prst="actionButtonBlank">
                  <a:avLst/>
                </a:prstGeom>
                <a:solidFill>
                  <a:srgbClr val="F0FEC2"/>
                </a:solidFill>
                <a:ln w="9525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txBody>
                <a:bodyPr wrap="none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9pPr>
                </a:lstStyle>
                <a:p>
                  <a:pPr marL="285750" indent="-285750" eaLnBrk="0" latinLnBrk="0" hangingPunct="0">
                    <a:lnSpc>
                      <a:spcPct val="95000"/>
                    </a:lnSpc>
                    <a:spcBef>
                      <a:spcPct val="50000"/>
                    </a:spcBef>
                    <a:buClr>
                      <a:srgbClr val="FC0128"/>
                    </a:buClr>
                    <a:buFont typeface="Wingdings" pitchFamily="2" charset="2"/>
                    <a:buNone/>
                    <a:defRPr/>
                  </a:pPr>
                  <a:r>
                    <a:rPr lang="en-US" altLang="ko-KR" sz="1200" b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590518-1411869</a:t>
                  </a:r>
                </a:p>
              </p:txBody>
            </p:sp>
            <p:sp>
              <p:nvSpPr>
                <p:cNvPr id="119" name="AutoShape 14">
                  <a:hlinkClick r:id="" action="ppaction://noaction" highlightClick="1"/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600" y="1680"/>
                  <a:ext cx="336" cy="144"/>
                </a:xfrm>
                <a:prstGeom prst="actionButtonBlank">
                  <a:avLst/>
                </a:prstGeom>
                <a:solidFill>
                  <a:srgbClr val="F0FEC2"/>
                </a:solidFill>
                <a:ln w="9525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txBody>
                <a:bodyPr wrap="none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9pPr>
                </a:lstStyle>
                <a:p>
                  <a:pPr marL="285750" indent="-285750" eaLnBrk="0" latinLnBrk="0" hangingPunct="0">
                    <a:lnSpc>
                      <a:spcPct val="95000"/>
                    </a:lnSpc>
                    <a:spcBef>
                      <a:spcPct val="50000"/>
                    </a:spcBef>
                    <a:buClr>
                      <a:srgbClr val="FC0128"/>
                    </a:buClr>
                    <a:buFont typeface="Wingdings" pitchFamily="2" charset="2"/>
                    <a:buNone/>
                    <a:defRPr/>
                  </a:pPr>
                  <a:r>
                    <a:rPr lang="en-US" altLang="ko-KR" sz="1200" b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651012-2113235</a:t>
                  </a:r>
                </a:p>
              </p:txBody>
            </p:sp>
            <p:sp>
              <p:nvSpPr>
                <p:cNvPr id="120" name="AutoShape 15">
                  <a:hlinkClick r:id="" action="ppaction://noaction" highlightClick="1"/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600" y="1824"/>
                  <a:ext cx="336" cy="143"/>
                </a:xfrm>
                <a:prstGeom prst="actionButtonBlank">
                  <a:avLst/>
                </a:prstGeom>
                <a:solidFill>
                  <a:srgbClr val="F0FEC2"/>
                </a:solidFill>
                <a:ln w="9525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txBody>
                <a:bodyPr wrap="none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휴먼모음T" pitchFamily="18" charset="-127"/>
                      <a:ea typeface="휴먼모음T" pitchFamily="18" charset="-127"/>
                      <a:cs typeface="+mn-cs"/>
                    </a:defRPr>
                  </a:lvl9pPr>
                </a:lstStyle>
                <a:p>
                  <a:pPr marL="285750" indent="-285750" eaLnBrk="0" latinLnBrk="0" hangingPunct="0">
                    <a:lnSpc>
                      <a:spcPct val="95000"/>
                    </a:lnSpc>
                    <a:spcBef>
                      <a:spcPct val="50000"/>
                    </a:spcBef>
                    <a:buClr>
                      <a:srgbClr val="FC0128"/>
                    </a:buClr>
                    <a:buFont typeface="Wingdings" pitchFamily="2" charset="2"/>
                    <a:buNone/>
                    <a:defRPr/>
                  </a:pPr>
                  <a:r>
                    <a:rPr lang="en-US" altLang="ko-KR" sz="1200" b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………</a:t>
                  </a:r>
                </a:p>
              </p:txBody>
            </p:sp>
          </p:grpSp>
          <p:sp>
            <p:nvSpPr>
              <p:cNvPr id="113" name="AutoShape 16">
                <a:hlinkClick r:id="" action="ppaction://noaction" highlightClick="1"/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40" y="1488"/>
                <a:ext cx="336" cy="144"/>
              </a:xfrm>
              <a:prstGeom prst="actionButtonBlank">
                <a:avLst/>
              </a:prstGeom>
              <a:solidFill>
                <a:srgbClr val="F0FEC2"/>
              </a:solidFill>
              <a:ln w="9525">
                <a:noFill/>
                <a:miter lim="800000"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9pPr>
              </a:lstStyle>
              <a:p>
                <a:pPr marL="285750" indent="-285750" eaLnBrk="0" latin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FC0128"/>
                  </a:buClr>
                  <a:buFont typeface="Wingdings" pitchFamily="2" charset="2"/>
                  <a:buNone/>
                  <a:defRPr/>
                </a:pPr>
                <a:r>
                  <a:rPr lang="ko-KR" altLang="en-US" sz="12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홍길동</a:t>
                </a:r>
              </a:p>
            </p:txBody>
          </p:sp>
          <p:sp>
            <p:nvSpPr>
              <p:cNvPr id="114" name="AutoShape 17">
                <a:hlinkClick r:id="" action="ppaction://noaction" highlightClick="1"/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40" y="1633"/>
                <a:ext cx="336" cy="143"/>
              </a:xfrm>
              <a:prstGeom prst="actionButtonBlank">
                <a:avLst/>
              </a:prstGeom>
              <a:solidFill>
                <a:srgbClr val="F0FEC2"/>
              </a:solidFill>
              <a:ln w="9525">
                <a:noFill/>
                <a:miter lim="800000"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9pPr>
              </a:lstStyle>
              <a:p>
                <a:pPr marL="285750" indent="-285750" eaLnBrk="0" latin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FC0128"/>
                  </a:buClr>
                  <a:buFont typeface="Wingdings" pitchFamily="2" charset="2"/>
                  <a:buNone/>
                  <a:defRPr/>
                </a:pPr>
                <a:r>
                  <a:rPr lang="ko-KR" altLang="en-US" sz="12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박문수</a:t>
                </a:r>
              </a:p>
            </p:txBody>
          </p:sp>
          <p:sp>
            <p:nvSpPr>
              <p:cNvPr id="115" name="AutoShape 18">
                <a:hlinkClick r:id="" action="ppaction://noaction" highlightClick="1"/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40" y="1776"/>
                <a:ext cx="336" cy="144"/>
              </a:xfrm>
              <a:prstGeom prst="actionButtonBlank">
                <a:avLst/>
              </a:prstGeom>
              <a:solidFill>
                <a:srgbClr val="F0FEC2"/>
              </a:solidFill>
              <a:ln w="9525">
                <a:noFill/>
                <a:miter lim="800000"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9pPr>
              </a:lstStyle>
              <a:p>
                <a:pPr marL="285750" indent="-285750" eaLnBrk="0" latin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FC0128"/>
                  </a:buClr>
                  <a:buFont typeface="Wingdings" pitchFamily="2" charset="2"/>
                  <a:buNone/>
                  <a:defRPr/>
                </a:pPr>
                <a:r>
                  <a:rPr lang="ko-KR" altLang="en-US" sz="12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김순자</a:t>
                </a:r>
              </a:p>
            </p:txBody>
          </p:sp>
          <p:sp>
            <p:nvSpPr>
              <p:cNvPr id="116" name="AutoShape 19">
                <a:hlinkClick r:id="" action="ppaction://noaction" highlightClick="1"/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40" y="1920"/>
                <a:ext cx="336" cy="143"/>
              </a:xfrm>
              <a:prstGeom prst="actionButtonBlank">
                <a:avLst/>
              </a:prstGeom>
              <a:solidFill>
                <a:srgbClr val="F0FEC2"/>
              </a:solidFill>
              <a:ln w="9525">
                <a:noFill/>
                <a:miter lim="800000"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9pPr>
              </a:lstStyle>
              <a:p>
                <a:pPr marL="285750" indent="-285750" eaLnBrk="0" latin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FC0128"/>
                  </a:buClr>
                  <a:buFont typeface="Wingdings" pitchFamily="2" charset="2"/>
                  <a:buNone/>
                  <a:defRPr/>
                </a:pPr>
                <a:r>
                  <a:rPr lang="en-US" altLang="ko-KR" sz="12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………</a:t>
                </a:r>
              </a:p>
            </p:txBody>
          </p:sp>
        </p:grpSp>
      </p:grpSp>
      <p:sp>
        <p:nvSpPr>
          <p:cNvPr id="106" name="AutoShape 20"/>
          <p:cNvSpPr>
            <a:spLocks noChangeArrowheads="1"/>
          </p:cNvSpPr>
          <p:nvPr/>
        </p:nvSpPr>
        <p:spPr bwMode="auto">
          <a:xfrm>
            <a:off x="4091235" y="2105026"/>
            <a:ext cx="2335824" cy="876301"/>
          </a:xfrm>
          <a:prstGeom prst="wedgeRectCallout">
            <a:avLst>
              <a:gd name="adj1" fmla="val -38473"/>
              <a:gd name="adj2" fmla="val 82419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9pPr>
          </a:lstStyle>
          <a:p>
            <a:pPr marL="285750" indent="-285750" algn="l" eaLnBrk="0" latinLnBrk="0" hangingPunct="0">
              <a:lnSpc>
                <a:spcPct val="7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우리가 관리하고자 하는 </a:t>
            </a:r>
          </a:p>
          <a:p>
            <a:pPr marL="285750" indent="-285750" algn="l" eaLnBrk="0" latinLnBrk="0" hangingPunct="0">
              <a:lnSpc>
                <a:spcPct val="7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가로</a:t>
            </a:r>
            <a:r>
              <a:rPr lang="en-US" altLang="ko-KR" sz="1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  <a:r>
              <a:rPr lang="en-US" altLang="ko-KR" sz="1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30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endParaRPr lang="en-US" altLang="ko-KR" sz="1300" smtClean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 eaLnBrk="0" latinLnBrk="0" hangingPunct="0">
              <a:lnSpc>
                <a:spcPct val="7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en-US" altLang="ko-KR" sz="130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 이상 있는가</a:t>
            </a:r>
            <a:r>
              <a:rPr lang="en-US" altLang="ko-KR" sz="1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107" name="AutoShape 21"/>
          <p:cNvSpPr>
            <a:spLocks noChangeArrowheads="1"/>
          </p:cNvSpPr>
          <p:nvPr/>
        </p:nvSpPr>
        <p:spPr bwMode="auto">
          <a:xfrm>
            <a:off x="709128" y="3203575"/>
            <a:ext cx="1743808" cy="865188"/>
          </a:xfrm>
          <a:prstGeom prst="wedgeRectCallout">
            <a:avLst>
              <a:gd name="adj1" fmla="val 91765"/>
              <a:gd name="adj2" fmla="val 56239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9pPr>
          </a:lstStyle>
          <a:p>
            <a:pPr marL="285750" indent="-285750" algn="l" eaLnBrk="0" latinLnBrk="0" hangingPunct="0">
              <a:lnSpc>
                <a:spcPct val="75000"/>
              </a:lnSpc>
              <a:spcBef>
                <a:spcPct val="50000"/>
              </a:spcBef>
              <a:buClr>
                <a:schemeClr val="hlink"/>
              </a:buClr>
              <a:buSzPct val="90000"/>
              <a:defRPr/>
            </a:pPr>
            <a:r>
              <a:rPr lang="ko-KR" alt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우리가 관리하고자 하는 </a:t>
            </a:r>
          </a:p>
          <a:p>
            <a:pPr marL="285750" indent="-285750" algn="l" eaLnBrk="0" latinLnBrk="0" hangingPunct="0">
              <a:lnSpc>
                <a:spcPct val="75000"/>
              </a:lnSpc>
              <a:spcBef>
                <a:spcPct val="50000"/>
              </a:spcBef>
              <a:buClr>
                <a:schemeClr val="hlink"/>
              </a:buClr>
              <a:buSzPct val="90000"/>
              <a:defRPr/>
            </a:pPr>
            <a:r>
              <a:rPr lang="ko-KR" alt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세로</a:t>
            </a:r>
            <a:r>
              <a:rPr lang="en-US" altLang="ko-KR" sz="1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개체</a:t>
            </a:r>
            <a:r>
              <a:rPr lang="en-US" altLang="ko-KR" sz="1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</a:p>
          <a:p>
            <a:pPr marL="285750" indent="-285750" algn="l" eaLnBrk="0" latinLnBrk="0" hangingPunct="0">
              <a:lnSpc>
                <a:spcPct val="75000"/>
              </a:lnSpc>
              <a:spcBef>
                <a:spcPct val="50000"/>
              </a:spcBef>
              <a:buClr>
                <a:schemeClr val="hlink"/>
              </a:buClr>
              <a:buSzPct val="90000"/>
              <a:defRPr/>
            </a:pPr>
            <a:r>
              <a:rPr lang="en-US" altLang="ko-KR" sz="1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 이상 있는가</a:t>
            </a:r>
            <a:r>
              <a:rPr lang="en-US" altLang="ko-KR" sz="13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128013" name="Text Box 22" descr="파피루스"/>
          <p:cNvSpPr txBox="1">
            <a:spLocks noChangeArrowheads="1"/>
          </p:cNvSpPr>
          <p:nvPr/>
        </p:nvSpPr>
        <p:spPr bwMode="auto">
          <a:xfrm>
            <a:off x="6448307" y="2265363"/>
            <a:ext cx="2466975" cy="538609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190500" indent="-190500" eaLnBrk="0" latinLnBrk="0" hangingPunct="0">
              <a:spcBef>
                <a:spcPts val="600"/>
              </a:spcBef>
              <a:buClr>
                <a:srgbClr val="FC0128"/>
              </a:buClr>
              <a:buFont typeface="Wingdings" pitchFamily="2" charset="2"/>
              <a:buChar char="l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관리하는 항목은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190500" indent="-190500" eaLnBrk="0" latinLnBrk="0" hangingPunct="0">
              <a:spcBef>
                <a:spcPts val="600"/>
              </a:spcBef>
              <a:buClr>
                <a:srgbClr val="FC0128"/>
              </a:buClr>
              <a:buFont typeface="Wingdings" pitchFamily="2" charset="2"/>
              <a:buChar char="l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앞으로는 관리할 항목은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126" name="Text Box 24"/>
          <p:cNvSpPr txBox="1">
            <a:spLocks noChangeArrowheads="1"/>
          </p:cNvSpPr>
          <p:nvPr/>
        </p:nvSpPr>
        <p:spPr bwMode="auto">
          <a:xfrm>
            <a:off x="463432" y="4860925"/>
            <a:ext cx="3379784" cy="1551861"/>
          </a:xfrm>
          <a:prstGeom prst="roundRect">
            <a:avLst>
              <a:gd name="adj" fmla="val 5250"/>
            </a:avLst>
          </a:prstGeom>
          <a:noFill/>
          <a:ln w="19050">
            <a:solidFill>
              <a:srgbClr val="408C4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9pPr>
          </a:lstStyle>
          <a:p>
            <a:pPr marL="177800" indent="-177800" algn="l" eaLnBrk="0" latinLnBrk="0" hangingPunct="0">
              <a:spcBef>
                <a:spcPts val="600"/>
              </a:spcBef>
              <a:buClr>
                <a:srgbClr val="FC0128"/>
              </a:buClr>
              <a:buFont typeface="Wingdings" pitchFamily="2" charset="2"/>
              <a:buChar char="l"/>
              <a:defRPr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개체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구분을 명확히 하라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</a:p>
          <a:p>
            <a:pPr marL="266700" lvl="1" indent="-85725" algn="l" eaLnBrk="0" latinLnBrk="0" hangingPunct="0">
              <a:spcBef>
                <a:spcPts val="600"/>
              </a:spcBef>
              <a:buClr>
                <a:schemeClr val="accent2"/>
              </a:buClr>
              <a:buSzPct val="80000"/>
              <a:buFont typeface="산돌고딕 L" pitchFamily="18" charset="-127"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경우마다 새로운 개체가 생기는가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266700" lvl="1" indent="-85725" algn="l" eaLnBrk="0" latinLnBrk="0" hangingPunct="0">
              <a:spcBef>
                <a:spcPts val="600"/>
              </a:spcBef>
              <a:buClr>
                <a:schemeClr val="accent2"/>
              </a:buClr>
              <a:buSzPct val="80000"/>
              <a:buFont typeface="산돌고딕 L" pitchFamily="18" charset="-127"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절대 종속인가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상대 종속인가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177800" indent="-177800" algn="l" eaLnBrk="0" latinLnBrk="0" hangingPunct="0">
              <a:spcBef>
                <a:spcPts val="600"/>
              </a:spcBef>
              <a:buClr>
                <a:srgbClr val="FC0128"/>
              </a:buClr>
              <a:buFont typeface="Wingdings" pitchFamily="2" charset="2"/>
              <a:buChar char="l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유형별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개체 형태를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도식해 보라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marL="177800" indent="-177800" algn="l" eaLnBrk="0" latinLnBrk="0" hangingPunct="0">
              <a:spcBef>
                <a:spcPts val="600"/>
              </a:spcBef>
              <a:buClr>
                <a:srgbClr val="FC0128"/>
              </a:buClr>
              <a:buFont typeface="Wingdings" pitchFamily="2" charset="2"/>
              <a:buChar char="l"/>
              <a:defRPr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개체에 생기는 데이터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인스턴스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도출해본다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661" name="AutoShape 25"/>
          <p:cNvSpPr>
            <a:spLocks noChangeArrowheads="1"/>
          </p:cNvSpPr>
          <p:nvPr/>
        </p:nvSpPr>
        <p:spPr bwMode="auto">
          <a:xfrm>
            <a:off x="1361957" y="4121150"/>
            <a:ext cx="465138" cy="720725"/>
          </a:xfrm>
          <a:prstGeom prst="downArrow">
            <a:avLst>
              <a:gd name="adj1" fmla="val 34787"/>
              <a:gd name="adj2" fmla="val 41883"/>
            </a:avLst>
          </a:prstGeom>
          <a:gradFill rotWithShape="1">
            <a:gsLst>
              <a:gs pos="0">
                <a:srgbClr val="4D0808"/>
              </a:gs>
              <a:gs pos="14999">
                <a:srgbClr val="FF0300"/>
              </a:gs>
              <a:gs pos="27499">
                <a:srgbClr val="FF7A00"/>
              </a:gs>
              <a:gs pos="50000">
                <a:srgbClr val="FFF200"/>
              </a:gs>
              <a:gs pos="72501">
                <a:srgbClr val="FF7A00"/>
              </a:gs>
              <a:gs pos="85001">
                <a:srgbClr val="FF0300"/>
              </a:gs>
              <a:gs pos="100000">
                <a:srgbClr val="4D0808"/>
              </a:gs>
            </a:gsLst>
            <a:lin ang="0" scaled="1"/>
          </a:gradFill>
          <a:ln w="317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666" name="Picture 31" descr="BD05282_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0707" y="4613275"/>
            <a:ext cx="1219200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 Box 33"/>
          <p:cNvSpPr txBox="1">
            <a:spLocks noChangeArrowheads="1"/>
          </p:cNvSpPr>
          <p:nvPr/>
        </p:nvSpPr>
        <p:spPr bwMode="auto">
          <a:xfrm>
            <a:off x="4781431" y="4857750"/>
            <a:ext cx="1469782" cy="252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>
            <a:prstTxWarp prst="textFadeLeft">
              <a:avLst>
                <a:gd name="adj" fmla="val 21167"/>
              </a:avLst>
            </a:prstTxWarp>
            <a:scene3d>
              <a:camera prst="isometricOffAxis2Left">
                <a:rot lat="1200000" lon="1560000" rev="0"/>
              </a:camera>
              <a:lightRig rig="threePt" dir="t"/>
            </a:scene3d>
            <a:sp3d extrusionH="63500" contourW="12700">
              <a:bevelT w="0" h="0"/>
              <a:bevelB w="0" h="0"/>
              <a:extrusionClr>
                <a:schemeClr val="bg1">
                  <a:lumMod val="75000"/>
                </a:schemeClr>
              </a:extrusionClr>
              <a:contourClr>
                <a:schemeClr val="bg2"/>
              </a:contourClr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ko-KR" altLang="en-US" sz="1400" b="1">
                <a:ln w="3175" cmpd="sng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확실한  증거 확보</a:t>
            </a: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3297120" y="3248025"/>
            <a:ext cx="2979737" cy="1588"/>
          </a:xfrm>
          <a:prstGeom prst="straightConnector1">
            <a:avLst/>
          </a:prstGeom>
          <a:ln w="50800">
            <a:solidFill>
              <a:srgbClr val="99FFCC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5400000">
            <a:off x="2573219" y="3973513"/>
            <a:ext cx="1262063" cy="1588"/>
          </a:xfrm>
          <a:prstGeom prst="straightConnector1">
            <a:avLst/>
          </a:prstGeom>
          <a:ln w="50800">
            <a:solidFill>
              <a:srgbClr val="99FFCC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901582" y="2233613"/>
            <a:ext cx="2342308" cy="297004"/>
          </a:xfrm>
          <a:prstGeom prst="rect">
            <a:avLst/>
          </a:prstGeom>
          <a:effectLst>
            <a:outerShdw dist="12700" dir="2700000" algn="tl" rotWithShape="0">
              <a:schemeClr val="bg1"/>
            </a:outerShdw>
          </a:effectLst>
        </p:spPr>
        <p:txBody>
          <a:bodyPr wrap="none">
            <a:spAutoFit/>
          </a:bodyPr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defRPr/>
            </a:pP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가로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x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세로 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=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면적 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=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집합</a:t>
            </a:r>
          </a:p>
        </p:txBody>
      </p:sp>
      <p:grpSp>
        <p:nvGrpSpPr>
          <p:cNvPr id="128021" name="그룹 43"/>
          <p:cNvGrpSpPr>
            <a:grpSpLocks/>
          </p:cNvGrpSpPr>
          <p:nvPr/>
        </p:nvGrpSpPr>
        <p:grpSpPr bwMode="auto">
          <a:xfrm>
            <a:off x="5433895" y="4240213"/>
            <a:ext cx="3138487" cy="1912937"/>
            <a:chOff x="5934075" y="4240213"/>
            <a:chExt cx="3400425" cy="1912937"/>
          </a:xfrm>
        </p:grpSpPr>
        <p:sp>
          <p:nvSpPr>
            <p:cNvPr id="128024" name="Line 27"/>
            <p:cNvSpPr>
              <a:spLocks noChangeShapeType="1"/>
            </p:cNvSpPr>
            <p:nvPr/>
          </p:nvSpPr>
          <p:spPr bwMode="auto">
            <a:xfrm>
              <a:off x="7427913" y="4921250"/>
              <a:ext cx="116665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lg" len="lg"/>
              <a:tailEnd type="oval" w="lg" len="lg"/>
            </a:ln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025" name="Line 28"/>
            <p:cNvSpPr>
              <a:spLocks noChangeShapeType="1"/>
            </p:cNvSpPr>
            <p:nvPr/>
          </p:nvSpPr>
          <p:spPr bwMode="auto">
            <a:xfrm rot="-5400000">
              <a:off x="6696076" y="5497512"/>
              <a:ext cx="1152525" cy="2"/>
            </a:xfrm>
            <a:prstGeom prst="line">
              <a:avLst/>
            </a:prstGeom>
            <a:noFill/>
            <a:ln w="31750">
              <a:solidFill>
                <a:schemeClr val="accent2"/>
              </a:solidFill>
              <a:round/>
              <a:headEnd type="oval" w="lg" len="lg"/>
              <a:tailEnd type="oval" w="lg" len="lg"/>
            </a:ln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AutoShape 29"/>
            <p:cNvSpPr>
              <a:spLocks noChangeArrowheads="1"/>
            </p:cNvSpPr>
            <p:nvPr/>
          </p:nvSpPr>
          <p:spPr bwMode="auto">
            <a:xfrm>
              <a:off x="7304909" y="4953000"/>
              <a:ext cx="2029591" cy="1200150"/>
            </a:xfrm>
            <a:prstGeom prst="irregularSeal2">
              <a:avLst/>
            </a:prstGeom>
            <a:gradFill rotWithShape="1">
              <a:gsLst>
                <a:gs pos="0">
                  <a:srgbClr val="DDEBCF"/>
                </a:gs>
                <a:gs pos="100000">
                  <a:srgbClr val="24B620"/>
                </a:gs>
              </a:gsLst>
              <a:path path="shape">
                <a:fillToRect l="50000" t="50000" r="50000" b="50000"/>
              </a:path>
            </a:gradFill>
            <a:ln w="12700" algn="ctr">
              <a:solidFill>
                <a:srgbClr val="326C3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50000"/>
                </a:spcBef>
                <a:defRPr/>
              </a:pPr>
              <a:endParaRPr lang="ko-KR" altLang="en-US" sz="1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AutoShape 30"/>
            <p:cNvSpPr>
              <a:spLocks noChangeArrowheads="1"/>
            </p:cNvSpPr>
            <p:nvPr/>
          </p:nvSpPr>
          <p:spPr bwMode="auto">
            <a:xfrm>
              <a:off x="7987746" y="4240213"/>
              <a:ext cx="1166155" cy="431800"/>
            </a:xfrm>
            <a:prstGeom prst="wedgeRectCallout">
              <a:avLst>
                <a:gd name="adj1" fmla="val -52449"/>
                <a:gd name="adj2" fmla="val 97426"/>
              </a:avLst>
            </a:prstGeom>
            <a:solidFill>
              <a:srgbClr val="E5FFB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" tIns="10800" rIns="18000" bIns="1080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가로만 선분이면 수평선</a:t>
              </a:r>
            </a:p>
          </p:txBody>
        </p:sp>
        <p:sp>
          <p:nvSpPr>
            <p:cNvPr id="51" name="AutoShape 32"/>
            <p:cNvSpPr>
              <a:spLocks noChangeArrowheads="1"/>
            </p:cNvSpPr>
            <p:nvPr/>
          </p:nvSpPr>
          <p:spPr bwMode="auto">
            <a:xfrm>
              <a:off x="5934075" y="5540375"/>
              <a:ext cx="1133475" cy="431800"/>
            </a:xfrm>
            <a:prstGeom prst="wedgeRectCallout">
              <a:avLst>
                <a:gd name="adj1" fmla="val 67156"/>
                <a:gd name="adj2" fmla="val -50367"/>
              </a:avLst>
            </a:prstGeom>
            <a:solidFill>
              <a:srgbClr val="E5FFB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" tIns="10800" rIns="18000" bIns="1080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세로만 선분이면 수직선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390908" y="5232400"/>
              <a:ext cx="1706233" cy="6096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ts val="0"/>
                </a:spcBef>
                <a:defRPr/>
              </a:pPr>
              <a:r>
                <a:rPr lang="en-US" altLang="ko-KR" sz="1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이상의</a:t>
              </a:r>
              <a:endParaRPr lang="en-US" altLang="ko-KR" sz="1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defRPr/>
              </a:pPr>
              <a:r>
                <a:rPr lang="ko-KR" altLang="en-US" sz="1400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점을 가져야 선분</a:t>
              </a:r>
            </a:p>
          </p:txBody>
        </p:sp>
      </p:grp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76200" y="538146"/>
            <a:ext cx="7772400" cy="533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 sz="28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제목 4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엔터티 </a:t>
            </a:r>
            <a:r>
              <a:rPr lang="ko-KR" altLang="en-US" dirty="0" smtClean="0"/>
              <a:t>식별</a:t>
            </a:r>
            <a:endParaRPr lang="ko-KR" altLang="en-US" dirty="0"/>
          </a:p>
        </p:txBody>
      </p:sp>
      <p:sp>
        <p:nvSpPr>
          <p:cNvPr id="46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엔터티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ext Box 3"/>
          <p:cNvSpPr txBox="1">
            <a:spLocks noChangeArrowheads="1"/>
          </p:cNvSpPr>
          <p:nvPr/>
        </p:nvSpPr>
        <p:spPr bwMode="auto">
          <a:xfrm>
            <a:off x="352425" y="1022945"/>
            <a:ext cx="8545513" cy="154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66700" indent="-266700">
              <a:lnSpc>
                <a:spcPct val="120000"/>
              </a:lnSpc>
              <a:spcBef>
                <a:spcPct val="100000"/>
              </a:spcBef>
              <a:spcAft>
                <a:spcPct val="40000"/>
              </a:spcAft>
              <a:buFont typeface="Arial" pitchFamily="34" charset="0"/>
              <a:buChar char="•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수집된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엔터티의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분류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우선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 대상 선별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533400" lvl="1" indent="-265113">
              <a:lnSpc>
                <a:spcPct val="120000"/>
              </a:lnSpc>
              <a:spcBef>
                <a:spcPts val="600"/>
              </a:spcBef>
              <a:buSzPct val="100000"/>
              <a:buFont typeface="Wingdings" pitchFamily="2" charset="2"/>
              <a:buChar char="ü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수집된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엔터티는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크게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개체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집합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행위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집합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구분할 수 있음</a:t>
            </a:r>
          </a:p>
          <a:p>
            <a:pPr marL="809625" lvl="2" indent="-266700">
              <a:lnSpc>
                <a:spcPct val="120000"/>
              </a:lnSpc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조직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 등 자식들을 많이 생산할 가능성이 있는 집합</a:t>
            </a:r>
          </a:p>
          <a:p>
            <a:pPr marL="809625" lvl="2" indent="-266700">
              <a:lnSpc>
                <a:spcPct val="120000"/>
              </a:lnSpc>
              <a:spcBef>
                <a:spcPts val="600"/>
              </a:spcBef>
              <a:buSzPct val="100000"/>
              <a:buFont typeface="Arial" pitchFamily="34" charset="0"/>
              <a:buChar char="−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행위 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개체 집합간의 관계를 통해 생산된 새로운 집합들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내역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내역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등등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pSp>
        <p:nvGrpSpPr>
          <p:cNvPr id="129027" name="그룹 71"/>
          <p:cNvGrpSpPr>
            <a:grpSpLocks/>
          </p:cNvGrpSpPr>
          <p:nvPr/>
        </p:nvGrpSpPr>
        <p:grpSpPr bwMode="auto">
          <a:xfrm>
            <a:off x="554038" y="2565995"/>
            <a:ext cx="8089929" cy="3743325"/>
            <a:chOff x="600075" y="2466975"/>
            <a:chExt cx="8764489" cy="3743325"/>
          </a:xfrm>
        </p:grpSpPr>
        <p:pic>
          <p:nvPicPr>
            <p:cNvPr id="129030" name="Picture 68" descr="Click To Download"/>
            <p:cNvPicPr>
              <a:picLocks noChangeAspect="1" noChangeArrowheads="1"/>
            </p:cNvPicPr>
            <p:nvPr/>
          </p:nvPicPr>
          <p:blipFill>
            <a:blip r:embed="rId3" cstate="print"/>
            <a:srcRect t="6689" b="9286"/>
            <a:stretch>
              <a:fillRect/>
            </a:stretch>
          </p:blipFill>
          <p:spPr bwMode="auto">
            <a:xfrm>
              <a:off x="3154363" y="4714875"/>
              <a:ext cx="1589087" cy="1495425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70" name="위쪽 리본 69"/>
            <p:cNvSpPr/>
            <p:nvPr/>
          </p:nvSpPr>
          <p:spPr>
            <a:xfrm>
              <a:off x="3562350" y="2686050"/>
              <a:ext cx="2771775" cy="590550"/>
            </a:xfrm>
            <a:prstGeom prst="ribbon2">
              <a:avLst>
                <a:gd name="adj1" fmla="val 16667"/>
                <a:gd name="adj2" fmla="val 68557"/>
              </a:avLst>
            </a:prstGeom>
            <a:gradFill flip="none" rotWithShape="1">
              <a:gsLst>
                <a:gs pos="0">
                  <a:srgbClr val="FFEBFA"/>
                </a:gs>
                <a:gs pos="100000">
                  <a:srgbClr val="FFCC99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99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Text Box 25"/>
            <p:cNvSpPr txBox="1">
              <a:spLocks noChangeArrowheads="1"/>
            </p:cNvSpPr>
            <p:nvPr/>
          </p:nvSpPr>
          <p:spPr bwMode="auto">
            <a:xfrm>
              <a:off x="1007684" y="3871912"/>
              <a:ext cx="1159192" cy="446088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285750" indent="-285750" eaLnBrk="0" latinLnBrk="0" hangingPunct="0">
                <a:lnSpc>
                  <a:spcPct val="100000"/>
                </a:lnSpc>
                <a:spcBef>
                  <a:spcPts val="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en-US" altLang="ko-KR" sz="115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Key </a:t>
              </a:r>
              <a:r>
                <a:rPr lang="en-US" altLang="ko-KR" sz="115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Entity</a:t>
              </a:r>
            </a:p>
            <a:p>
              <a:pPr marL="285750" indent="-285750" eaLnBrk="0" latinLnBrk="0" hangingPunct="0">
                <a:lnSpc>
                  <a:spcPct val="100000"/>
                </a:lnSpc>
                <a:spcBef>
                  <a:spcPts val="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en-US" altLang="ko-KR" sz="115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ko-KR" altLang="en-US" sz="1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시조</a:t>
              </a:r>
              <a:r>
                <a:rPr lang="en-US" altLang="ko-KR" sz="1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</a:t>
              </a:r>
              <a:r>
                <a:rPr lang="ko-KR" altLang="en-US" sz="115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줄기</a:t>
              </a:r>
              <a:r>
                <a:rPr lang="en-US" altLang="ko-KR" sz="115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</a:p>
          </p:txBody>
        </p:sp>
        <p:grpSp>
          <p:nvGrpSpPr>
            <p:cNvPr id="129035" name="그룹 70"/>
            <p:cNvGrpSpPr>
              <a:grpSpLocks/>
            </p:cNvGrpSpPr>
            <p:nvPr/>
          </p:nvGrpSpPr>
          <p:grpSpPr bwMode="auto">
            <a:xfrm>
              <a:off x="1933575" y="3305175"/>
              <a:ext cx="1573213" cy="1524000"/>
              <a:chOff x="1724024" y="3962391"/>
              <a:chExt cx="1573213" cy="1523891"/>
            </a:xfrm>
          </p:grpSpPr>
          <p:pic>
            <p:nvPicPr>
              <p:cNvPr id="129074" name="Picture 24" descr="Click To Download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6216" b="7297"/>
              <a:stretch>
                <a:fillRect/>
              </a:stretch>
            </p:blipFill>
            <p:spPr bwMode="auto">
              <a:xfrm>
                <a:off x="1724024" y="3962391"/>
                <a:ext cx="1573213" cy="15238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6" name="AutoShape 26"/>
              <p:cNvSpPr>
                <a:spLocks noChangeArrowheads="1"/>
              </p:cNvSpPr>
              <p:nvPr/>
            </p:nvSpPr>
            <p:spPr bwMode="auto">
              <a:xfrm>
                <a:off x="1866173" y="4219548"/>
                <a:ext cx="503922" cy="287316"/>
              </a:xfrm>
              <a:prstGeom prst="cube">
                <a:avLst>
                  <a:gd name="adj" fmla="val 8333"/>
                </a:avLst>
              </a:prstGeom>
              <a:solidFill>
                <a:srgbClr val="24B62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defPPr>
                  <a:defRPr lang="ko-KR"/>
                </a:defPPr>
                <a:lvl1pPr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1pPr>
                <a:lvl2pPr marL="4572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2pPr>
                <a:lvl3pPr marL="9144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3pPr>
                <a:lvl4pPr marL="13716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4pPr>
                <a:lvl5pPr marL="18288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9pPr>
              </a:lstStyle>
              <a:p>
                <a:pPr marL="285750" indent="-285750" eaLnBrk="0" latin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None/>
                  <a:defRPr/>
                </a:pPr>
                <a:r>
                  <a:rPr lang="ko-KR" altLang="en-US" sz="110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사원</a:t>
                </a:r>
              </a:p>
            </p:txBody>
          </p:sp>
          <p:sp>
            <p:nvSpPr>
              <p:cNvPr id="67" name="AutoShape 27"/>
              <p:cNvSpPr>
                <a:spLocks noChangeArrowheads="1"/>
              </p:cNvSpPr>
              <p:nvPr/>
            </p:nvSpPr>
            <p:spPr bwMode="auto">
              <a:xfrm>
                <a:off x="2082876" y="4579884"/>
                <a:ext cx="503922" cy="287317"/>
              </a:xfrm>
              <a:prstGeom prst="cube">
                <a:avLst>
                  <a:gd name="adj" fmla="val 8333"/>
                </a:avLst>
              </a:prstGeom>
              <a:solidFill>
                <a:srgbClr val="24B62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defPPr>
                  <a:defRPr lang="ko-KR"/>
                </a:defPPr>
                <a:lvl1pPr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1pPr>
                <a:lvl2pPr marL="4572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2pPr>
                <a:lvl3pPr marL="9144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3pPr>
                <a:lvl4pPr marL="13716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4pPr>
                <a:lvl5pPr marL="18288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9pPr>
              </a:lstStyle>
              <a:p>
                <a:pPr marL="285750" indent="-285750" eaLnBrk="0" latin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None/>
                  <a:defRPr/>
                </a:pPr>
                <a:r>
                  <a:rPr lang="ko-KR" altLang="en-US" sz="110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자재</a:t>
                </a:r>
              </a:p>
            </p:txBody>
          </p:sp>
          <p:sp>
            <p:nvSpPr>
              <p:cNvPr id="68" name="AutoShape 28"/>
              <p:cNvSpPr>
                <a:spLocks noChangeArrowheads="1"/>
              </p:cNvSpPr>
              <p:nvPr/>
            </p:nvSpPr>
            <p:spPr bwMode="auto">
              <a:xfrm>
                <a:off x="2516284" y="4075095"/>
                <a:ext cx="502202" cy="287317"/>
              </a:xfrm>
              <a:prstGeom prst="cube">
                <a:avLst>
                  <a:gd name="adj" fmla="val 8333"/>
                </a:avLst>
              </a:prstGeom>
              <a:solidFill>
                <a:srgbClr val="24B62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defPPr>
                  <a:defRPr lang="ko-KR"/>
                </a:defPPr>
                <a:lvl1pPr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1pPr>
                <a:lvl2pPr marL="4572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2pPr>
                <a:lvl3pPr marL="9144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3pPr>
                <a:lvl4pPr marL="13716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4pPr>
                <a:lvl5pPr marL="18288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9pPr>
              </a:lstStyle>
              <a:p>
                <a:pPr marL="285750" indent="-285750" eaLnBrk="0" latin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None/>
                  <a:defRPr/>
                </a:pPr>
                <a:r>
                  <a:rPr lang="ko-KR" altLang="en-US" sz="110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부서</a:t>
                </a:r>
              </a:p>
            </p:txBody>
          </p:sp>
          <p:sp>
            <p:nvSpPr>
              <p:cNvPr id="69" name="AutoShape 29"/>
              <p:cNvSpPr>
                <a:spLocks noChangeArrowheads="1"/>
              </p:cNvSpPr>
              <p:nvPr/>
            </p:nvSpPr>
            <p:spPr bwMode="auto">
              <a:xfrm>
                <a:off x="2361495" y="4359238"/>
                <a:ext cx="517680" cy="260331"/>
              </a:xfrm>
              <a:prstGeom prst="cube">
                <a:avLst>
                  <a:gd name="adj" fmla="val 8333"/>
                </a:avLst>
              </a:prstGeom>
              <a:solidFill>
                <a:srgbClr val="24B62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defPPr>
                  <a:defRPr lang="ko-KR"/>
                </a:defPPr>
                <a:lvl1pPr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1pPr>
                <a:lvl2pPr marL="4572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2pPr>
                <a:lvl3pPr marL="9144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3pPr>
                <a:lvl4pPr marL="13716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4pPr>
                <a:lvl5pPr marL="18288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9pPr>
              </a:lstStyle>
              <a:p>
                <a:pPr marL="285750" indent="-285750" eaLnBrk="0" latin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None/>
                  <a:defRPr/>
                </a:pPr>
                <a:r>
                  <a:rPr lang="ko-KR" altLang="en-US" sz="110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</a:p>
            </p:txBody>
          </p:sp>
        </p:grpSp>
        <p:sp>
          <p:nvSpPr>
            <p:cNvPr id="59" name="Text Box 32"/>
            <p:cNvSpPr txBox="1">
              <a:spLocks noChangeArrowheads="1"/>
            </p:cNvSpPr>
            <p:nvPr/>
          </p:nvSpPr>
          <p:spPr bwMode="auto">
            <a:xfrm>
              <a:off x="7801171" y="3838575"/>
              <a:ext cx="1563393" cy="461665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285750" indent="-285750" eaLnBrk="0" latinLnBrk="0" hangingPunct="0">
                <a:lnSpc>
                  <a:spcPct val="100000"/>
                </a:lnSpc>
                <a:spcBef>
                  <a:spcPts val="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Main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Entity</a:t>
              </a:r>
            </a:p>
            <a:p>
              <a:pPr marL="285750" indent="-285750" eaLnBrk="0" latinLnBrk="0" hangingPunct="0">
                <a:lnSpc>
                  <a:spcPct val="100000"/>
                </a:lnSpc>
                <a:spcBef>
                  <a:spcPts val="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원조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굵은 가지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</a:p>
          </p:txBody>
        </p:sp>
        <p:grpSp>
          <p:nvGrpSpPr>
            <p:cNvPr id="129037" name="그룹 71"/>
            <p:cNvGrpSpPr>
              <a:grpSpLocks/>
            </p:cNvGrpSpPr>
            <p:nvPr/>
          </p:nvGrpSpPr>
          <p:grpSpPr bwMode="auto">
            <a:xfrm>
              <a:off x="6451600" y="3314700"/>
              <a:ext cx="1536700" cy="1524000"/>
              <a:chOff x="6203950" y="3933824"/>
              <a:chExt cx="1536474" cy="1524001"/>
            </a:xfrm>
          </p:grpSpPr>
          <p:pic>
            <p:nvPicPr>
              <p:cNvPr id="129069" name="Picture 31" descr="Click To Download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3136" b="8302"/>
              <a:stretch>
                <a:fillRect/>
              </a:stretch>
            </p:blipFill>
            <p:spPr bwMode="auto">
              <a:xfrm>
                <a:off x="6203950" y="3933824"/>
                <a:ext cx="1536474" cy="1524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0" name="AutoShape 33"/>
              <p:cNvSpPr>
                <a:spLocks noChangeArrowheads="1"/>
              </p:cNvSpPr>
              <p:nvPr/>
            </p:nvSpPr>
            <p:spPr bwMode="auto">
              <a:xfrm>
                <a:off x="6444170" y="4306886"/>
                <a:ext cx="517604" cy="258763"/>
              </a:xfrm>
              <a:prstGeom prst="cube">
                <a:avLst>
                  <a:gd name="adj" fmla="val 8333"/>
                </a:avLst>
              </a:prstGeom>
              <a:solidFill>
                <a:srgbClr val="24B62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defPPr>
                  <a:defRPr lang="ko-KR"/>
                </a:defPPr>
                <a:lvl1pPr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1pPr>
                <a:lvl2pPr marL="4572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2pPr>
                <a:lvl3pPr marL="9144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3pPr>
                <a:lvl4pPr marL="13716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4pPr>
                <a:lvl5pPr marL="18288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9pPr>
              </a:lstStyle>
              <a:p>
                <a:pPr marL="285750" indent="-285750" eaLnBrk="0" latin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None/>
                  <a:defRPr/>
                </a:pPr>
                <a:r>
                  <a:rPr lang="ko-KR" altLang="en-US" sz="110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카드</a:t>
                </a:r>
              </a:p>
            </p:txBody>
          </p:sp>
          <p:sp>
            <p:nvSpPr>
              <p:cNvPr id="61" name="AutoShape 34"/>
              <p:cNvSpPr>
                <a:spLocks noChangeArrowheads="1"/>
              </p:cNvSpPr>
              <p:nvPr/>
            </p:nvSpPr>
            <p:spPr bwMode="auto">
              <a:xfrm>
                <a:off x="7085586" y="4413249"/>
                <a:ext cx="519324" cy="258762"/>
              </a:xfrm>
              <a:prstGeom prst="cube">
                <a:avLst>
                  <a:gd name="adj" fmla="val 8333"/>
                </a:avLst>
              </a:prstGeom>
              <a:solidFill>
                <a:srgbClr val="24B62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defPPr>
                  <a:defRPr lang="ko-KR"/>
                </a:defPPr>
                <a:lvl1pPr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1pPr>
                <a:lvl2pPr marL="4572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2pPr>
                <a:lvl3pPr marL="9144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3pPr>
                <a:lvl4pPr marL="13716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4pPr>
                <a:lvl5pPr marL="18288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9pPr>
              </a:lstStyle>
              <a:p>
                <a:pPr marL="285750" indent="-285750" eaLnBrk="0" latin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None/>
                  <a:defRPr/>
                </a:pPr>
                <a:r>
                  <a:rPr lang="ko-KR" altLang="en-US" sz="110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공사</a:t>
                </a:r>
              </a:p>
            </p:txBody>
          </p:sp>
          <p:sp>
            <p:nvSpPr>
              <p:cNvPr id="62" name="AutoShape 35"/>
              <p:cNvSpPr>
                <a:spLocks noChangeArrowheads="1"/>
              </p:cNvSpPr>
              <p:nvPr/>
            </p:nvSpPr>
            <p:spPr bwMode="auto">
              <a:xfrm>
                <a:off x="6641925" y="4571999"/>
                <a:ext cx="517605" cy="258762"/>
              </a:xfrm>
              <a:prstGeom prst="cube">
                <a:avLst>
                  <a:gd name="adj" fmla="val 8333"/>
                </a:avLst>
              </a:prstGeom>
              <a:solidFill>
                <a:srgbClr val="24B62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defPPr>
                  <a:defRPr lang="ko-KR"/>
                </a:defPPr>
                <a:lvl1pPr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1pPr>
                <a:lvl2pPr marL="4572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2pPr>
                <a:lvl3pPr marL="9144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3pPr>
                <a:lvl4pPr marL="13716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4pPr>
                <a:lvl5pPr marL="18288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9pPr>
              </a:lstStyle>
              <a:p>
                <a:pPr marL="285750" indent="-285750" eaLnBrk="0" latin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None/>
                  <a:defRPr/>
                </a:pPr>
                <a:r>
                  <a:rPr lang="ko-KR" altLang="en-US" sz="110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계약</a:t>
                </a:r>
              </a:p>
            </p:txBody>
          </p:sp>
          <p:sp>
            <p:nvSpPr>
              <p:cNvPr id="63" name="AutoShape 36"/>
              <p:cNvSpPr>
                <a:spLocks noChangeArrowheads="1"/>
              </p:cNvSpPr>
              <p:nvPr/>
            </p:nvSpPr>
            <p:spPr bwMode="auto">
              <a:xfrm>
                <a:off x="6930821" y="4162424"/>
                <a:ext cx="517605" cy="258762"/>
              </a:xfrm>
              <a:prstGeom prst="cube">
                <a:avLst>
                  <a:gd name="adj" fmla="val 8333"/>
                </a:avLst>
              </a:prstGeom>
              <a:solidFill>
                <a:srgbClr val="24B62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defPPr>
                  <a:defRPr lang="ko-KR"/>
                </a:defPPr>
                <a:lvl1pPr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1pPr>
                <a:lvl2pPr marL="4572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2pPr>
                <a:lvl3pPr marL="9144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3pPr>
                <a:lvl4pPr marL="13716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4pPr>
                <a:lvl5pPr marL="18288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9pPr>
              </a:lstStyle>
              <a:p>
                <a:pPr marL="285750" indent="-285750" eaLnBrk="0" latin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chemeClr val="hlink"/>
                  </a:buClr>
                  <a:buSzPct val="90000"/>
                  <a:buFont typeface="Wingdings" pitchFamily="2" charset="2"/>
                  <a:buNone/>
                  <a:defRPr/>
                </a:pPr>
                <a:r>
                  <a:rPr lang="ko-KR" altLang="en-US" sz="110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단가</a:t>
                </a:r>
              </a:p>
            </p:txBody>
          </p:sp>
        </p:grpSp>
        <p:grpSp>
          <p:nvGrpSpPr>
            <p:cNvPr id="129038" name="Group 37"/>
            <p:cNvGrpSpPr>
              <a:grpSpLocks/>
            </p:cNvGrpSpPr>
            <p:nvPr/>
          </p:nvGrpSpPr>
          <p:grpSpPr bwMode="auto">
            <a:xfrm>
              <a:off x="4276725" y="3651250"/>
              <a:ext cx="1363663" cy="1235075"/>
              <a:chOff x="2208" y="1152"/>
              <a:chExt cx="1536" cy="1488"/>
            </a:xfrm>
          </p:grpSpPr>
          <p:sp>
            <p:nvSpPr>
              <p:cNvPr id="52" name="Oval 38"/>
              <p:cNvSpPr>
                <a:spLocks noChangeArrowheads="1"/>
              </p:cNvSpPr>
              <p:nvPr/>
            </p:nvSpPr>
            <p:spPr bwMode="auto">
              <a:xfrm>
                <a:off x="2208" y="1152"/>
                <a:ext cx="1536" cy="1488"/>
              </a:xfrm>
              <a:prstGeom prst="ellipse">
                <a:avLst/>
              </a:prstGeom>
              <a:gradFill rotWithShape="0">
                <a:gsLst>
                  <a:gs pos="0">
                    <a:srgbClr val="D5FFFF">
                      <a:gamma/>
                      <a:shade val="46275"/>
                      <a:invGamma/>
                    </a:srgbClr>
                  </a:gs>
                  <a:gs pos="100000">
                    <a:srgbClr val="D5FF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777777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1pPr>
                <a:lvl2pPr marL="4572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2pPr>
                <a:lvl3pPr marL="9144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3pPr>
                <a:lvl4pPr marL="13716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4pPr>
                <a:lvl5pPr marL="18288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9pPr>
              </a:lstStyle>
              <a:p>
                <a:pPr>
                  <a:defRPr/>
                </a:pPr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29064" name="Group 39"/>
              <p:cNvGrpSpPr>
                <a:grpSpLocks/>
              </p:cNvGrpSpPr>
              <p:nvPr/>
            </p:nvGrpSpPr>
            <p:grpSpPr bwMode="auto">
              <a:xfrm>
                <a:off x="2304" y="1309"/>
                <a:ext cx="1392" cy="1251"/>
                <a:chOff x="2256" y="1309"/>
                <a:chExt cx="1392" cy="1251"/>
              </a:xfrm>
            </p:grpSpPr>
            <p:pic>
              <p:nvPicPr>
                <p:cNvPr id="129065" name="Picture 40" descr="j0245821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692" y="1968"/>
                  <a:ext cx="652" cy="5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9066" name="Picture 41" descr="j0245821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500" y="1309"/>
                  <a:ext cx="652" cy="5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9067" name="Picture 42" descr="j0153930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256" y="1680"/>
                  <a:ext cx="581" cy="6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9068" name="Picture 43" descr="SL00520_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3104" y="1458"/>
                  <a:ext cx="544" cy="7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9" name="Picture 44" descr="j023064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25783" y="3654425"/>
              <a:ext cx="808339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45" descr="j023064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601248" y="3684587"/>
              <a:ext cx="877134" cy="554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Text Box 46"/>
            <p:cNvSpPr txBox="1">
              <a:spLocks noChangeArrowheads="1"/>
            </p:cNvSpPr>
            <p:nvPr/>
          </p:nvSpPr>
          <p:spPr bwMode="auto">
            <a:xfrm>
              <a:off x="4382069" y="3403600"/>
              <a:ext cx="1141994" cy="268287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엔터티 후보</a:t>
              </a:r>
            </a:p>
          </p:txBody>
        </p:sp>
        <p:grpSp>
          <p:nvGrpSpPr>
            <p:cNvPr id="129042" name="그룹 63"/>
            <p:cNvGrpSpPr>
              <a:grpSpLocks/>
            </p:cNvGrpSpPr>
            <p:nvPr/>
          </p:nvGrpSpPr>
          <p:grpSpPr bwMode="auto">
            <a:xfrm>
              <a:off x="6551613" y="5026025"/>
              <a:ext cx="2794001" cy="1184275"/>
              <a:chOff x="5513388" y="5026025"/>
              <a:chExt cx="2794001" cy="1184275"/>
            </a:xfrm>
          </p:grpSpPr>
          <p:pic>
            <p:nvPicPr>
              <p:cNvPr id="24609" name="Picture 48" descr="NA01658_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6219467" y="5026025"/>
                <a:ext cx="1117916" cy="1184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7" name="AutoShape 49"/>
              <p:cNvSpPr>
                <a:spLocks noChangeArrowheads="1"/>
              </p:cNvSpPr>
              <p:nvPr/>
            </p:nvSpPr>
            <p:spPr bwMode="auto">
              <a:xfrm>
                <a:off x="5682867" y="5705475"/>
                <a:ext cx="503923" cy="261937"/>
              </a:xfrm>
              <a:prstGeom prst="wedgeRectCallout">
                <a:avLst>
                  <a:gd name="adj1" fmla="val 156291"/>
                  <a:gd name="adj2" fmla="val -37471"/>
                </a:avLst>
              </a:prstGeom>
              <a:gradFill rotWithShape="1"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99663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>
                <a:defPPr>
                  <a:defRPr lang="ko-KR"/>
                </a:defPPr>
                <a:lvl1pPr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1pPr>
                <a:lvl2pPr marL="4572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2pPr>
                <a:lvl3pPr marL="9144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3pPr>
                <a:lvl4pPr marL="13716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4pPr>
                <a:lvl5pPr marL="18288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50000"/>
                  </a:spcBef>
                  <a:defRPr/>
                </a:pPr>
                <a:r>
                  <a:rPr lang="ko-KR" altLang="en-US" sz="11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줄기</a:t>
                </a:r>
              </a:p>
            </p:txBody>
          </p:sp>
          <p:sp>
            <p:nvSpPr>
              <p:cNvPr id="38" name="AutoShape 50"/>
              <p:cNvSpPr>
                <a:spLocks noChangeArrowheads="1"/>
              </p:cNvSpPr>
              <p:nvPr/>
            </p:nvSpPr>
            <p:spPr bwMode="auto">
              <a:xfrm>
                <a:off x="5512600" y="5097462"/>
                <a:ext cx="794580" cy="261938"/>
              </a:xfrm>
              <a:prstGeom prst="wedgeRectCallout">
                <a:avLst>
                  <a:gd name="adj1" fmla="val 85199"/>
                  <a:gd name="adj2" fmla="val 54046"/>
                </a:avLst>
              </a:prstGeom>
              <a:gradFill rotWithShape="1"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99663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54000" rIns="54000">
                <a:spAutoFit/>
              </a:bodyPr>
              <a:lstStyle>
                <a:defPPr>
                  <a:defRPr lang="ko-KR"/>
                </a:defPPr>
                <a:lvl1pPr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1pPr>
                <a:lvl2pPr marL="4572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2pPr>
                <a:lvl3pPr marL="9144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3pPr>
                <a:lvl4pPr marL="13716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4pPr>
                <a:lvl5pPr marL="18288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50000"/>
                  </a:spcBef>
                  <a:defRPr/>
                </a:pPr>
                <a:r>
                  <a:rPr lang="ko-KR" altLang="en-US" sz="1100" dirty="0" smtClean="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굵은 가지</a:t>
                </a:r>
                <a:endParaRPr lang="ko-KR" altLang="en-US" sz="110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8" name="Group 51"/>
              <p:cNvGrpSpPr>
                <a:grpSpLocks/>
              </p:cNvGrpSpPr>
              <p:nvPr/>
            </p:nvGrpSpPr>
            <p:grpSpPr bwMode="auto">
              <a:xfrm>
                <a:off x="7131051" y="5083175"/>
                <a:ext cx="298450" cy="276225"/>
                <a:chOff x="4898" y="2968"/>
                <a:chExt cx="188" cy="17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614" name="Freeform 52"/>
                <p:cNvSpPr>
                  <a:spLocks/>
                </p:cNvSpPr>
                <p:nvPr/>
              </p:nvSpPr>
              <p:spPr bwMode="auto">
                <a:xfrm>
                  <a:off x="4898" y="3048"/>
                  <a:ext cx="136" cy="64"/>
                </a:xfrm>
                <a:custGeom>
                  <a:avLst/>
                  <a:gdLst>
                    <a:gd name="T0" fmla="*/ 0 w 136"/>
                    <a:gd name="T1" fmla="*/ 64 h 64"/>
                    <a:gd name="T2" fmla="*/ 136 w 136"/>
                    <a:gd name="T3" fmla="*/ 0 h 64"/>
                    <a:gd name="T4" fmla="*/ 0 60000 65536"/>
                    <a:gd name="T5" fmla="*/ 0 60000 65536"/>
                    <a:gd name="T6" fmla="*/ 0 w 136"/>
                    <a:gd name="T7" fmla="*/ 0 h 64"/>
                    <a:gd name="T8" fmla="*/ 136 w 136"/>
                    <a:gd name="T9" fmla="*/ 64 h 64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36" h="64">
                      <a:moveTo>
                        <a:pt x="0" y="64"/>
                      </a:moveTo>
                      <a:cubicBezTo>
                        <a:pt x="44" y="53"/>
                        <a:pt x="104" y="32"/>
                        <a:pt x="136" y="0"/>
                      </a:cubicBezTo>
                    </a:path>
                  </a:pathLst>
                </a:custGeom>
                <a:noFill/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15" name="Freeform 53"/>
                <p:cNvSpPr>
                  <a:spLocks/>
                </p:cNvSpPr>
                <p:nvPr/>
              </p:nvSpPr>
              <p:spPr bwMode="auto">
                <a:xfrm>
                  <a:off x="4936" y="2992"/>
                  <a:ext cx="38" cy="90"/>
                </a:xfrm>
                <a:custGeom>
                  <a:avLst/>
                  <a:gdLst>
                    <a:gd name="T0" fmla="*/ 0 w 38"/>
                    <a:gd name="T1" fmla="*/ 0 h 90"/>
                    <a:gd name="T2" fmla="*/ 18 w 38"/>
                    <a:gd name="T3" fmla="*/ 12 h 90"/>
                    <a:gd name="T4" fmla="*/ 26 w 38"/>
                    <a:gd name="T5" fmla="*/ 32 h 90"/>
                    <a:gd name="T6" fmla="*/ 30 w 38"/>
                    <a:gd name="T7" fmla="*/ 66 h 90"/>
                    <a:gd name="T8" fmla="*/ 38 w 38"/>
                    <a:gd name="T9" fmla="*/ 84 h 90"/>
                    <a:gd name="T10" fmla="*/ 36 w 38"/>
                    <a:gd name="T11" fmla="*/ 90 h 9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8"/>
                    <a:gd name="T19" fmla="*/ 0 h 90"/>
                    <a:gd name="T20" fmla="*/ 38 w 38"/>
                    <a:gd name="T21" fmla="*/ 90 h 9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8" h="90">
                      <a:moveTo>
                        <a:pt x="0" y="0"/>
                      </a:moveTo>
                      <a:cubicBezTo>
                        <a:pt x="8" y="3"/>
                        <a:pt x="11" y="8"/>
                        <a:pt x="18" y="12"/>
                      </a:cubicBezTo>
                      <a:cubicBezTo>
                        <a:pt x="23" y="19"/>
                        <a:pt x="24" y="24"/>
                        <a:pt x="26" y="32"/>
                      </a:cubicBezTo>
                      <a:cubicBezTo>
                        <a:pt x="26" y="34"/>
                        <a:pt x="28" y="60"/>
                        <a:pt x="30" y="66"/>
                      </a:cubicBezTo>
                      <a:cubicBezTo>
                        <a:pt x="32" y="72"/>
                        <a:pt x="38" y="84"/>
                        <a:pt x="38" y="84"/>
                      </a:cubicBezTo>
                      <a:cubicBezTo>
                        <a:pt x="37" y="86"/>
                        <a:pt x="36" y="90"/>
                        <a:pt x="36" y="90"/>
                      </a:cubicBezTo>
                    </a:path>
                  </a:pathLst>
                </a:custGeom>
                <a:noFill/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16" name="Freeform 54"/>
                <p:cNvSpPr>
                  <a:spLocks/>
                </p:cNvSpPr>
                <p:nvPr/>
              </p:nvSpPr>
              <p:spPr bwMode="auto">
                <a:xfrm>
                  <a:off x="5004" y="3074"/>
                  <a:ext cx="82" cy="26"/>
                </a:xfrm>
                <a:custGeom>
                  <a:avLst/>
                  <a:gdLst>
                    <a:gd name="T0" fmla="*/ 0 w 82"/>
                    <a:gd name="T1" fmla="*/ 0 h 26"/>
                    <a:gd name="T2" fmla="*/ 34 w 82"/>
                    <a:gd name="T3" fmla="*/ 8 h 26"/>
                    <a:gd name="T4" fmla="*/ 82 w 82"/>
                    <a:gd name="T5" fmla="*/ 26 h 26"/>
                    <a:gd name="T6" fmla="*/ 0 60000 65536"/>
                    <a:gd name="T7" fmla="*/ 0 60000 65536"/>
                    <a:gd name="T8" fmla="*/ 0 60000 65536"/>
                    <a:gd name="T9" fmla="*/ 0 w 82"/>
                    <a:gd name="T10" fmla="*/ 0 h 26"/>
                    <a:gd name="T11" fmla="*/ 82 w 82"/>
                    <a:gd name="T12" fmla="*/ 26 h 2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2" h="26">
                      <a:moveTo>
                        <a:pt x="0" y="0"/>
                      </a:moveTo>
                      <a:cubicBezTo>
                        <a:pt x="12" y="3"/>
                        <a:pt x="22" y="6"/>
                        <a:pt x="34" y="8"/>
                      </a:cubicBezTo>
                      <a:cubicBezTo>
                        <a:pt x="48" y="15"/>
                        <a:pt x="66" y="26"/>
                        <a:pt x="82" y="26"/>
                      </a:cubicBezTo>
                    </a:path>
                  </a:pathLst>
                </a:custGeom>
                <a:noFill/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17" name="Freeform 55"/>
                <p:cNvSpPr>
                  <a:spLocks/>
                </p:cNvSpPr>
                <p:nvPr/>
              </p:nvSpPr>
              <p:spPr bwMode="auto">
                <a:xfrm>
                  <a:off x="4925" y="3104"/>
                  <a:ext cx="101" cy="29"/>
                </a:xfrm>
                <a:custGeom>
                  <a:avLst/>
                  <a:gdLst>
                    <a:gd name="T0" fmla="*/ 11 w 101"/>
                    <a:gd name="T1" fmla="*/ 0 h 29"/>
                    <a:gd name="T2" fmla="*/ 59 w 101"/>
                    <a:gd name="T3" fmla="*/ 0 h 29"/>
                    <a:gd name="T4" fmla="*/ 85 w 101"/>
                    <a:gd name="T5" fmla="*/ 8 h 29"/>
                    <a:gd name="T6" fmla="*/ 93 w 101"/>
                    <a:gd name="T7" fmla="*/ 26 h 29"/>
                    <a:gd name="T8" fmla="*/ 101 w 101"/>
                    <a:gd name="T9" fmla="*/ 28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1"/>
                    <a:gd name="T16" fmla="*/ 0 h 29"/>
                    <a:gd name="T17" fmla="*/ 101 w 101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1" h="29">
                      <a:moveTo>
                        <a:pt x="11" y="0"/>
                      </a:moveTo>
                      <a:cubicBezTo>
                        <a:pt x="58" y="5"/>
                        <a:pt x="0" y="0"/>
                        <a:pt x="59" y="0"/>
                      </a:cubicBezTo>
                      <a:cubicBezTo>
                        <a:pt x="68" y="0"/>
                        <a:pt x="85" y="8"/>
                        <a:pt x="85" y="8"/>
                      </a:cubicBezTo>
                      <a:cubicBezTo>
                        <a:pt x="91" y="18"/>
                        <a:pt x="88" y="12"/>
                        <a:pt x="93" y="26"/>
                      </a:cubicBezTo>
                      <a:cubicBezTo>
                        <a:pt x="94" y="29"/>
                        <a:pt x="101" y="28"/>
                        <a:pt x="101" y="28"/>
                      </a:cubicBezTo>
                    </a:path>
                  </a:pathLst>
                </a:custGeom>
                <a:noFill/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18" name="Freeform 56"/>
                <p:cNvSpPr>
                  <a:spLocks/>
                </p:cNvSpPr>
                <p:nvPr/>
              </p:nvSpPr>
              <p:spPr bwMode="auto">
                <a:xfrm>
                  <a:off x="5032" y="3058"/>
                  <a:ext cx="42" cy="24"/>
                </a:xfrm>
                <a:custGeom>
                  <a:avLst/>
                  <a:gdLst>
                    <a:gd name="T0" fmla="*/ 0 w 42"/>
                    <a:gd name="T1" fmla="*/ 24 h 24"/>
                    <a:gd name="T2" fmla="*/ 18 w 42"/>
                    <a:gd name="T3" fmla="*/ 14 h 24"/>
                    <a:gd name="T4" fmla="*/ 28 w 42"/>
                    <a:gd name="T5" fmla="*/ 2 h 24"/>
                    <a:gd name="T6" fmla="*/ 42 w 42"/>
                    <a:gd name="T7" fmla="*/ 0 h 2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2"/>
                    <a:gd name="T13" fmla="*/ 0 h 24"/>
                    <a:gd name="T14" fmla="*/ 42 w 42"/>
                    <a:gd name="T15" fmla="*/ 24 h 2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2" h="24">
                      <a:moveTo>
                        <a:pt x="0" y="24"/>
                      </a:moveTo>
                      <a:cubicBezTo>
                        <a:pt x="7" y="22"/>
                        <a:pt x="18" y="14"/>
                        <a:pt x="18" y="14"/>
                      </a:cubicBezTo>
                      <a:cubicBezTo>
                        <a:pt x="20" y="11"/>
                        <a:pt x="25" y="3"/>
                        <a:pt x="28" y="2"/>
                      </a:cubicBezTo>
                      <a:cubicBezTo>
                        <a:pt x="32" y="0"/>
                        <a:pt x="42" y="0"/>
                        <a:pt x="42" y="0"/>
                      </a:cubicBezTo>
                    </a:path>
                  </a:pathLst>
                </a:custGeom>
                <a:noFill/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19" name="Freeform 57"/>
                <p:cNvSpPr>
                  <a:spLocks/>
                </p:cNvSpPr>
                <p:nvPr/>
              </p:nvSpPr>
              <p:spPr bwMode="auto">
                <a:xfrm>
                  <a:off x="5052" y="3094"/>
                  <a:ext cx="14" cy="28"/>
                </a:xfrm>
                <a:custGeom>
                  <a:avLst/>
                  <a:gdLst>
                    <a:gd name="T0" fmla="*/ 0 w 14"/>
                    <a:gd name="T1" fmla="*/ 0 h 28"/>
                    <a:gd name="T2" fmla="*/ 8 w 14"/>
                    <a:gd name="T3" fmla="*/ 24 h 28"/>
                    <a:gd name="T4" fmla="*/ 14 w 14"/>
                    <a:gd name="T5" fmla="*/ 28 h 28"/>
                    <a:gd name="T6" fmla="*/ 0 60000 65536"/>
                    <a:gd name="T7" fmla="*/ 0 60000 65536"/>
                    <a:gd name="T8" fmla="*/ 0 60000 65536"/>
                    <a:gd name="T9" fmla="*/ 0 w 14"/>
                    <a:gd name="T10" fmla="*/ 0 h 28"/>
                    <a:gd name="T11" fmla="*/ 14 w 14"/>
                    <a:gd name="T12" fmla="*/ 28 h 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4" h="28">
                      <a:moveTo>
                        <a:pt x="0" y="0"/>
                      </a:moveTo>
                      <a:cubicBezTo>
                        <a:pt x="3" y="8"/>
                        <a:pt x="5" y="16"/>
                        <a:pt x="8" y="24"/>
                      </a:cubicBezTo>
                      <a:cubicBezTo>
                        <a:pt x="9" y="26"/>
                        <a:pt x="14" y="28"/>
                        <a:pt x="14" y="28"/>
                      </a:cubicBezTo>
                    </a:path>
                  </a:pathLst>
                </a:custGeom>
                <a:noFill/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20" name="Freeform 58"/>
                <p:cNvSpPr>
                  <a:spLocks/>
                </p:cNvSpPr>
                <p:nvPr/>
              </p:nvSpPr>
              <p:spPr bwMode="auto">
                <a:xfrm>
                  <a:off x="4964" y="3024"/>
                  <a:ext cx="41" cy="22"/>
                </a:xfrm>
                <a:custGeom>
                  <a:avLst/>
                  <a:gdLst>
                    <a:gd name="T0" fmla="*/ 0 w 41"/>
                    <a:gd name="T1" fmla="*/ 22 h 22"/>
                    <a:gd name="T2" fmla="*/ 34 w 41"/>
                    <a:gd name="T3" fmla="*/ 6 h 22"/>
                    <a:gd name="T4" fmla="*/ 40 w 41"/>
                    <a:gd name="T5" fmla="*/ 0 h 22"/>
                    <a:gd name="T6" fmla="*/ 0 60000 65536"/>
                    <a:gd name="T7" fmla="*/ 0 60000 65536"/>
                    <a:gd name="T8" fmla="*/ 0 60000 65536"/>
                    <a:gd name="T9" fmla="*/ 0 w 41"/>
                    <a:gd name="T10" fmla="*/ 0 h 22"/>
                    <a:gd name="T11" fmla="*/ 41 w 41"/>
                    <a:gd name="T12" fmla="*/ 22 h 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" h="22">
                      <a:moveTo>
                        <a:pt x="0" y="22"/>
                      </a:moveTo>
                      <a:cubicBezTo>
                        <a:pt x="12" y="14"/>
                        <a:pt x="21" y="9"/>
                        <a:pt x="34" y="6"/>
                      </a:cubicBezTo>
                      <a:cubicBezTo>
                        <a:pt x="41" y="2"/>
                        <a:pt x="40" y="4"/>
                        <a:pt x="40" y="0"/>
                      </a:cubicBezTo>
                    </a:path>
                  </a:pathLst>
                </a:custGeom>
                <a:noFill/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21" name="Freeform 59"/>
                <p:cNvSpPr>
                  <a:spLocks/>
                </p:cNvSpPr>
                <p:nvPr/>
              </p:nvSpPr>
              <p:spPr bwMode="auto">
                <a:xfrm>
                  <a:off x="4956" y="2968"/>
                  <a:ext cx="28" cy="40"/>
                </a:xfrm>
                <a:custGeom>
                  <a:avLst/>
                  <a:gdLst>
                    <a:gd name="T0" fmla="*/ 0 w 28"/>
                    <a:gd name="T1" fmla="*/ 40 h 40"/>
                    <a:gd name="T2" fmla="*/ 20 w 28"/>
                    <a:gd name="T3" fmla="*/ 20 h 40"/>
                    <a:gd name="T4" fmla="*/ 28 w 28"/>
                    <a:gd name="T5" fmla="*/ 0 h 40"/>
                    <a:gd name="T6" fmla="*/ 0 60000 65536"/>
                    <a:gd name="T7" fmla="*/ 0 60000 65536"/>
                    <a:gd name="T8" fmla="*/ 0 60000 65536"/>
                    <a:gd name="T9" fmla="*/ 0 w 28"/>
                    <a:gd name="T10" fmla="*/ 0 h 40"/>
                    <a:gd name="T11" fmla="*/ 28 w 28"/>
                    <a:gd name="T12" fmla="*/ 40 h 4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" h="40">
                      <a:moveTo>
                        <a:pt x="0" y="40"/>
                      </a:moveTo>
                      <a:cubicBezTo>
                        <a:pt x="9" y="34"/>
                        <a:pt x="16" y="31"/>
                        <a:pt x="20" y="20"/>
                      </a:cubicBezTo>
                      <a:cubicBezTo>
                        <a:pt x="22" y="14"/>
                        <a:pt x="23" y="5"/>
                        <a:pt x="28" y="0"/>
                      </a:cubicBezTo>
                    </a:path>
                  </a:pathLst>
                </a:custGeom>
                <a:noFill/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22" name="Freeform 60"/>
                <p:cNvSpPr>
                  <a:spLocks/>
                </p:cNvSpPr>
                <p:nvPr/>
              </p:nvSpPr>
              <p:spPr bwMode="auto">
                <a:xfrm>
                  <a:off x="4914" y="3036"/>
                  <a:ext cx="52" cy="28"/>
                </a:xfrm>
                <a:custGeom>
                  <a:avLst/>
                  <a:gdLst>
                    <a:gd name="T0" fmla="*/ 52 w 52"/>
                    <a:gd name="T1" fmla="*/ 28 h 28"/>
                    <a:gd name="T2" fmla="*/ 34 w 52"/>
                    <a:gd name="T3" fmla="*/ 18 h 28"/>
                    <a:gd name="T4" fmla="*/ 0 w 52"/>
                    <a:gd name="T5" fmla="*/ 0 h 28"/>
                    <a:gd name="T6" fmla="*/ 0 60000 65536"/>
                    <a:gd name="T7" fmla="*/ 0 60000 65536"/>
                    <a:gd name="T8" fmla="*/ 0 60000 65536"/>
                    <a:gd name="T9" fmla="*/ 0 w 52"/>
                    <a:gd name="T10" fmla="*/ 0 h 28"/>
                    <a:gd name="T11" fmla="*/ 52 w 52"/>
                    <a:gd name="T12" fmla="*/ 28 h 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2" h="28">
                      <a:moveTo>
                        <a:pt x="52" y="28"/>
                      </a:moveTo>
                      <a:cubicBezTo>
                        <a:pt x="45" y="26"/>
                        <a:pt x="34" y="18"/>
                        <a:pt x="34" y="18"/>
                      </a:cubicBezTo>
                      <a:cubicBezTo>
                        <a:pt x="25" y="4"/>
                        <a:pt x="17" y="0"/>
                        <a:pt x="0" y="0"/>
                      </a:cubicBezTo>
                    </a:path>
                  </a:pathLst>
                </a:custGeom>
                <a:noFill/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23" name="Freeform 61"/>
                <p:cNvSpPr>
                  <a:spLocks/>
                </p:cNvSpPr>
                <p:nvPr/>
              </p:nvSpPr>
              <p:spPr bwMode="auto">
                <a:xfrm>
                  <a:off x="4978" y="2992"/>
                  <a:ext cx="22" cy="3"/>
                </a:xfrm>
                <a:custGeom>
                  <a:avLst/>
                  <a:gdLst>
                    <a:gd name="T0" fmla="*/ 0 w 22"/>
                    <a:gd name="T1" fmla="*/ 0 h 3"/>
                    <a:gd name="T2" fmla="*/ 22 w 22"/>
                    <a:gd name="T3" fmla="*/ 2 h 3"/>
                    <a:gd name="T4" fmla="*/ 0 60000 65536"/>
                    <a:gd name="T5" fmla="*/ 0 60000 65536"/>
                    <a:gd name="T6" fmla="*/ 0 w 22"/>
                    <a:gd name="T7" fmla="*/ 0 h 3"/>
                    <a:gd name="T8" fmla="*/ 22 w 22"/>
                    <a:gd name="T9" fmla="*/ 3 h 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2" h="3">
                      <a:moveTo>
                        <a:pt x="0" y="0"/>
                      </a:moveTo>
                      <a:cubicBezTo>
                        <a:pt x="13" y="3"/>
                        <a:pt x="5" y="2"/>
                        <a:pt x="22" y="2"/>
                      </a:cubicBezTo>
                    </a:path>
                  </a:pathLst>
                </a:custGeom>
                <a:noFill/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24" name="Freeform 62"/>
                <p:cNvSpPr>
                  <a:spLocks/>
                </p:cNvSpPr>
                <p:nvPr/>
              </p:nvSpPr>
              <p:spPr bwMode="auto">
                <a:xfrm>
                  <a:off x="4962" y="3106"/>
                  <a:ext cx="8" cy="36"/>
                </a:xfrm>
                <a:custGeom>
                  <a:avLst/>
                  <a:gdLst>
                    <a:gd name="T0" fmla="*/ 2 w 8"/>
                    <a:gd name="T1" fmla="*/ 0 h 36"/>
                    <a:gd name="T2" fmla="*/ 4 w 8"/>
                    <a:gd name="T3" fmla="*/ 30 h 36"/>
                    <a:gd name="T4" fmla="*/ 0 w 8"/>
                    <a:gd name="T5" fmla="*/ 36 h 36"/>
                    <a:gd name="T6" fmla="*/ 0 60000 65536"/>
                    <a:gd name="T7" fmla="*/ 0 60000 65536"/>
                    <a:gd name="T8" fmla="*/ 0 60000 65536"/>
                    <a:gd name="T9" fmla="*/ 0 w 8"/>
                    <a:gd name="T10" fmla="*/ 0 h 36"/>
                    <a:gd name="T11" fmla="*/ 8 w 8"/>
                    <a:gd name="T12" fmla="*/ 36 h 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" h="36">
                      <a:moveTo>
                        <a:pt x="2" y="0"/>
                      </a:moveTo>
                      <a:cubicBezTo>
                        <a:pt x="7" y="14"/>
                        <a:pt x="8" y="13"/>
                        <a:pt x="4" y="30"/>
                      </a:cubicBezTo>
                      <a:cubicBezTo>
                        <a:pt x="3" y="32"/>
                        <a:pt x="0" y="36"/>
                        <a:pt x="0" y="36"/>
                      </a:cubicBezTo>
                    </a:path>
                  </a:pathLst>
                </a:custGeom>
                <a:noFill/>
                <a:ln w="9525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0" name="AutoShape 63"/>
              <p:cNvSpPr>
                <a:spLocks noChangeArrowheads="1"/>
              </p:cNvSpPr>
              <p:nvPr/>
            </p:nvSpPr>
            <p:spPr bwMode="auto">
              <a:xfrm>
                <a:off x="7514529" y="5499100"/>
                <a:ext cx="792860" cy="261937"/>
              </a:xfrm>
              <a:prstGeom prst="wedgeRectCallout">
                <a:avLst>
                  <a:gd name="adj1" fmla="val -65229"/>
                  <a:gd name="adj2" fmla="val -102226"/>
                </a:avLst>
              </a:prstGeom>
              <a:gradFill rotWithShape="1"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99663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>
                <a:defPPr>
                  <a:defRPr lang="ko-KR"/>
                </a:defPPr>
                <a:lvl1pPr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1pPr>
                <a:lvl2pPr marL="4572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2pPr>
                <a:lvl3pPr marL="9144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3pPr>
                <a:lvl4pPr marL="13716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4pPr>
                <a:lvl5pPr marL="1828800" algn="ctr" rtl="0" fontAlgn="base" latinLnBrk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400" kern="1200">
                    <a:solidFill>
                      <a:schemeClr val="tx1"/>
                    </a:solidFill>
                    <a:latin typeface="휴먼모음T" pitchFamily="18" charset="-127"/>
                    <a:ea typeface="휴먼모음T" pitchFamily="18" charset="-127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50000"/>
                  </a:spcBef>
                  <a:defRPr/>
                </a:pPr>
                <a:r>
                  <a:rPr lang="ko-KR" altLang="en-US" sz="11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잔가지</a:t>
                </a:r>
              </a:p>
            </p:txBody>
          </p:sp>
        </p:grpSp>
        <p:sp>
          <p:nvSpPr>
            <p:cNvPr id="24" name="Text Box 64"/>
            <p:cNvSpPr txBox="1">
              <a:spLocks noChangeArrowheads="1"/>
            </p:cNvSpPr>
            <p:nvPr/>
          </p:nvSpPr>
          <p:spPr bwMode="auto">
            <a:xfrm>
              <a:off x="4192883" y="2665412"/>
              <a:ext cx="1503166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ko-KR" altLang="en-US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중요한 것부터 먼저 하자</a:t>
              </a:r>
              <a:r>
                <a:rPr lang="en-US" altLang="ko-KR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!!</a:t>
              </a:r>
            </a:p>
          </p:txBody>
        </p:sp>
        <p:sp>
          <p:nvSpPr>
            <p:cNvPr id="25" name="AutoShape 65"/>
            <p:cNvSpPr>
              <a:spLocks noChangeArrowheads="1"/>
            </p:cNvSpPr>
            <p:nvPr/>
          </p:nvSpPr>
          <p:spPr bwMode="auto">
            <a:xfrm>
              <a:off x="600075" y="2476500"/>
              <a:ext cx="2486025" cy="914401"/>
            </a:xfrm>
            <a:prstGeom prst="wedgeRoundRectCallout">
              <a:avLst>
                <a:gd name="adj1" fmla="val -4954"/>
                <a:gd name="adj2" fmla="val 70859"/>
                <a:gd name="adj3" fmla="val 16667"/>
              </a:avLst>
            </a:prstGeom>
            <a:solidFill>
              <a:srgbClr val="FFFF00"/>
            </a:solidFill>
            <a:ln w="9525">
              <a:noFill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lIns="144000" tIns="46800" rIns="90000" bIns="46800" anchor="ctr"/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190500" indent="-190500" algn="l" eaLnBrk="0" latinLnBrk="0" hangingPunct="0">
                <a:lnSpc>
                  <a:spcPct val="100000"/>
                </a:lnSpc>
                <a:spcBef>
                  <a:spcPts val="200"/>
                </a:spcBef>
                <a:buClr>
                  <a:schemeClr val="tx1"/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태초부터 창조된 실체</a:t>
              </a:r>
            </a:p>
            <a:p>
              <a:pPr marL="190500" indent="-190500" algn="l" eaLnBrk="0" latinLnBrk="0" hangingPunct="0">
                <a:lnSpc>
                  <a:spcPct val="100000"/>
                </a:lnSpc>
                <a:spcBef>
                  <a:spcPts val="200"/>
                </a:spcBef>
                <a:buClr>
                  <a:schemeClr val="tx1"/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잘 변하지 않는 것</a:t>
              </a:r>
            </a:p>
            <a:p>
              <a:pPr marL="190500" indent="-190500" algn="l" eaLnBrk="0" latinLnBrk="0" hangingPunct="0">
                <a:lnSpc>
                  <a:spcPct val="100000"/>
                </a:lnSpc>
                <a:spcBef>
                  <a:spcPts val="200"/>
                </a:spcBef>
                <a:buClr>
                  <a:schemeClr val="tx1"/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데이터를 발생의 주체나 목적어</a:t>
              </a:r>
            </a:p>
            <a:p>
              <a:pPr marL="190500" indent="-190500" algn="l" eaLnBrk="0" latinLnBrk="0" hangingPunct="0">
                <a:lnSpc>
                  <a:spcPct val="100000"/>
                </a:lnSpc>
                <a:spcBef>
                  <a:spcPts val="200"/>
                </a:spcBef>
                <a:buClr>
                  <a:schemeClr val="tx1"/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자신의 부모를 갖지 아니함 </a:t>
              </a:r>
            </a:p>
          </p:txBody>
        </p:sp>
        <p:sp>
          <p:nvSpPr>
            <p:cNvPr id="33" name="AutoShape 69"/>
            <p:cNvSpPr>
              <a:spLocks noChangeArrowheads="1"/>
            </p:cNvSpPr>
            <p:nvPr/>
          </p:nvSpPr>
          <p:spPr bwMode="auto">
            <a:xfrm>
              <a:off x="3334668" y="4806950"/>
              <a:ext cx="720625" cy="266700"/>
            </a:xfrm>
            <a:prstGeom prst="cube">
              <a:avLst>
                <a:gd name="adj" fmla="val 8333"/>
              </a:avLst>
            </a:prstGeom>
            <a:solidFill>
              <a:srgbClr val="24B62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lang="ko-KR" altLang="en-US" sz="11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카드이용</a:t>
              </a:r>
            </a:p>
          </p:txBody>
        </p:sp>
        <p:sp>
          <p:nvSpPr>
            <p:cNvPr id="34" name="AutoShape 70"/>
            <p:cNvSpPr>
              <a:spLocks noChangeArrowheads="1"/>
            </p:cNvSpPr>
            <p:nvPr/>
          </p:nvSpPr>
          <p:spPr bwMode="auto">
            <a:xfrm>
              <a:off x="3357026" y="5349875"/>
              <a:ext cx="718906" cy="266700"/>
            </a:xfrm>
            <a:prstGeom prst="cube">
              <a:avLst>
                <a:gd name="adj" fmla="val 8333"/>
              </a:avLst>
            </a:prstGeom>
            <a:solidFill>
              <a:srgbClr val="24B62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lang="ko-KR" altLang="en-US" sz="11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공사내역</a:t>
              </a:r>
            </a:p>
          </p:txBody>
        </p:sp>
        <p:sp>
          <p:nvSpPr>
            <p:cNvPr id="35" name="AutoShape 71"/>
            <p:cNvSpPr>
              <a:spLocks noChangeArrowheads="1"/>
            </p:cNvSpPr>
            <p:nvPr/>
          </p:nvSpPr>
          <p:spPr bwMode="auto">
            <a:xfrm>
              <a:off x="3420662" y="5083175"/>
              <a:ext cx="718906" cy="266700"/>
            </a:xfrm>
            <a:prstGeom prst="cube">
              <a:avLst>
                <a:gd name="adj" fmla="val 8333"/>
              </a:avLst>
            </a:prstGeom>
            <a:solidFill>
              <a:srgbClr val="24B62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lang="ko-KR" altLang="en-US" sz="11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계약변경</a:t>
              </a:r>
            </a:p>
          </p:txBody>
        </p:sp>
        <p:sp>
          <p:nvSpPr>
            <p:cNvPr id="31" name="Text Box 72"/>
            <p:cNvSpPr txBox="1">
              <a:spLocks noChangeArrowheads="1"/>
            </p:cNvSpPr>
            <p:nvPr/>
          </p:nvSpPr>
          <p:spPr bwMode="auto">
            <a:xfrm>
              <a:off x="4438825" y="5475287"/>
              <a:ext cx="1257225" cy="460375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285750" indent="-285750" eaLnBrk="0" latinLnBrk="0" hangingPunct="0">
                <a:lnSpc>
                  <a:spcPct val="100000"/>
                </a:lnSpc>
                <a:spcBef>
                  <a:spcPts val="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en-US" altLang="ko-KR" sz="1200" b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Action </a:t>
              </a:r>
              <a:r>
                <a:rPr lang="en-US" altLang="ko-KR" sz="1200" b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Entity</a:t>
              </a:r>
            </a:p>
            <a:p>
              <a:pPr marL="285750" indent="-285750" eaLnBrk="0" latinLnBrk="0" hangingPunct="0">
                <a:lnSpc>
                  <a:spcPct val="100000"/>
                </a:lnSpc>
                <a:spcBef>
                  <a:spcPts val="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en-US" altLang="ko-KR" sz="1200" b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자손</a:t>
              </a:r>
              <a:r>
                <a:rPr lang="en-US" altLang="ko-KR" sz="120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 </a:t>
              </a:r>
              <a:r>
                <a:rPr lang="ko-KR" altLang="en-US" sz="120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잔가지</a:t>
              </a:r>
              <a:r>
                <a:rPr lang="en-US" altLang="ko-KR" sz="1200" b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</a:p>
          </p:txBody>
        </p:sp>
        <p:pic>
          <p:nvPicPr>
            <p:cNvPr id="24598" name="Picture 73" descr="j023064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rot="20226133">
              <a:off x="3991659" y="4670425"/>
              <a:ext cx="896052" cy="471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AutoShape 74"/>
            <p:cNvSpPr>
              <a:spLocks noChangeArrowheads="1"/>
            </p:cNvSpPr>
            <p:nvPr/>
          </p:nvSpPr>
          <p:spPr bwMode="auto">
            <a:xfrm>
              <a:off x="668338" y="5038725"/>
              <a:ext cx="2233612" cy="955675"/>
            </a:xfrm>
            <a:prstGeom prst="wedgeRoundRectCallout">
              <a:avLst>
                <a:gd name="adj1" fmla="val 63176"/>
                <a:gd name="adj2" fmla="val -32104"/>
                <a:gd name="adj3" fmla="val 16667"/>
              </a:avLst>
            </a:prstGeom>
            <a:solidFill>
              <a:srgbClr val="66CCFF"/>
            </a:solidFill>
            <a:ln w="9525">
              <a:noFill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lIns="144000" tIns="46800" rIns="90000" bIns="46800" anchor="ctr"/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190500" indent="-190500" algn="l" eaLnBrk="0" latinLnBrk="0" hangingPunct="0">
                <a:lnSpc>
                  <a:spcPct val="100000"/>
                </a:lnSpc>
                <a:spcBef>
                  <a:spcPts val="200"/>
                </a:spcBef>
                <a:buClr>
                  <a:schemeClr val="tx1"/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실제 발생하는 업무</a:t>
              </a:r>
            </a:p>
            <a:p>
              <a:pPr marL="190500" indent="-190500" algn="l" eaLnBrk="0" latinLnBrk="0" hangingPunct="0">
                <a:lnSpc>
                  <a:spcPct val="100000"/>
                </a:lnSpc>
                <a:spcBef>
                  <a:spcPts val="200"/>
                </a:spcBef>
                <a:buClr>
                  <a:schemeClr val="tx1"/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반드시 부모를 가짐</a:t>
              </a:r>
            </a:p>
            <a:p>
              <a:pPr marL="190500" indent="-190500" algn="l" eaLnBrk="0" latinLnBrk="0" hangingPunct="0">
                <a:lnSpc>
                  <a:spcPct val="100000"/>
                </a:lnSpc>
                <a:spcBef>
                  <a:spcPts val="200"/>
                </a:spcBef>
                <a:buClr>
                  <a:schemeClr val="tx1"/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많은 부모를 가짐</a:t>
              </a:r>
            </a:p>
            <a:p>
              <a:pPr marL="190500" indent="-190500" algn="l" eaLnBrk="0" latinLnBrk="0" hangingPunct="0">
                <a:lnSpc>
                  <a:spcPct val="100000"/>
                </a:lnSpc>
                <a:spcBef>
                  <a:spcPts val="200"/>
                </a:spcBef>
                <a:buClr>
                  <a:schemeClr val="tx1"/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자주 변경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지속적 증가 </a:t>
              </a:r>
            </a:p>
          </p:txBody>
        </p:sp>
        <p:sp>
          <p:nvSpPr>
            <p:cNvPr id="29" name="AutoShape 75"/>
            <p:cNvSpPr>
              <a:spLocks noChangeArrowheads="1"/>
            </p:cNvSpPr>
            <p:nvPr/>
          </p:nvSpPr>
          <p:spPr bwMode="auto">
            <a:xfrm>
              <a:off x="6792913" y="2466975"/>
              <a:ext cx="2571651" cy="915987"/>
            </a:xfrm>
            <a:prstGeom prst="wedgeRoundRectCallout">
              <a:avLst>
                <a:gd name="adj1" fmla="val -38878"/>
                <a:gd name="adj2" fmla="val 67224"/>
                <a:gd name="adj3" fmla="val 16667"/>
              </a:avLst>
            </a:prstGeom>
            <a:solidFill>
              <a:srgbClr val="92D050"/>
            </a:solidFill>
            <a:ln w="9525">
              <a:noFill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lIns="144000" tIns="46800" rIns="90000" bIns="46800" anchor="ctr"/>
            <a:lstStyle>
              <a:defPPr>
                <a:defRPr lang="ko-KR"/>
              </a:defPPr>
              <a:lvl1pPr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190500" indent="-190500" algn="l" eaLnBrk="0" latinLnBrk="0" hangingPunct="0">
                <a:lnSpc>
                  <a:spcPct val="100000"/>
                </a:lnSpc>
                <a:spcBef>
                  <a:spcPts val="200"/>
                </a:spcBef>
                <a:buClr>
                  <a:schemeClr val="tx1"/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부모로부터 태어난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실체지만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하위에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자손을 거느린 실체</a:t>
              </a:r>
            </a:p>
            <a:p>
              <a:pPr marL="190500" indent="-190500" algn="l" eaLnBrk="0" latinLnBrk="0" hangingPunct="0">
                <a:lnSpc>
                  <a:spcPct val="100000"/>
                </a:lnSpc>
                <a:spcBef>
                  <a:spcPts val="200"/>
                </a:spcBef>
                <a:buClr>
                  <a:schemeClr val="tx1"/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많은 자손을 가짐</a:t>
              </a:r>
            </a:p>
            <a:p>
              <a:pPr marL="190500" indent="-190500" algn="l" eaLnBrk="0" latinLnBrk="0" hangingPunct="0">
                <a:lnSpc>
                  <a:spcPct val="100000"/>
                </a:lnSpc>
                <a:spcBef>
                  <a:spcPts val="200"/>
                </a:spcBef>
                <a:buClr>
                  <a:schemeClr val="tx1"/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데이터를 발생시키는 주체</a:t>
              </a:r>
            </a:p>
          </p:txBody>
        </p:sp>
      </p:grpSp>
      <p:sp>
        <p:nvSpPr>
          <p:cNvPr id="58" name="Rectangle 2"/>
          <p:cNvSpPr txBox="1">
            <a:spLocks noChangeArrowheads="1"/>
          </p:cNvSpPr>
          <p:nvPr/>
        </p:nvSpPr>
        <p:spPr>
          <a:xfrm>
            <a:off x="0" y="785794"/>
            <a:ext cx="7772400" cy="533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 sz="28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4" name="제목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엔터티 </a:t>
            </a:r>
            <a:r>
              <a:rPr lang="ko-KR" altLang="en-US" dirty="0" smtClean="0"/>
              <a:t>정의 우선 순위 결정</a:t>
            </a:r>
            <a:endParaRPr lang="ko-KR" altLang="en-US" dirty="0"/>
          </a:p>
        </p:txBody>
      </p:sp>
      <p:sp>
        <p:nvSpPr>
          <p:cNvPr id="71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엔터티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ext Box 3"/>
          <p:cNvSpPr txBox="1">
            <a:spLocks noChangeArrowheads="1"/>
          </p:cNvSpPr>
          <p:nvPr/>
        </p:nvSpPr>
        <p:spPr bwMode="auto">
          <a:xfrm>
            <a:off x="352425" y="1084263"/>
            <a:ext cx="8545513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42925" lvl="2" indent="-276225">
              <a:lnSpc>
                <a:spcPct val="120000"/>
              </a:lnSpc>
              <a:spcBef>
                <a:spcPts val="600"/>
              </a:spcBef>
              <a:buSzPct val="100000"/>
              <a:buFont typeface="Wingdings" pitchFamily="2" charset="2"/>
              <a:buChar char="ü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다음의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개체들을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엔터티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분류에 따라 구분해 보시오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29" name="AutoShape 46" descr="편지지"/>
          <p:cNvSpPr>
            <a:spLocks noChangeArrowheads="1"/>
          </p:cNvSpPr>
          <p:nvPr/>
        </p:nvSpPr>
        <p:spPr bwMode="auto">
          <a:xfrm>
            <a:off x="1206500" y="1928813"/>
            <a:ext cx="7551738" cy="2428875"/>
          </a:xfrm>
          <a:prstGeom prst="cloudCallout">
            <a:avLst>
              <a:gd name="adj1" fmla="val -46546"/>
              <a:gd name="adj2" fmla="val 53986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solidFill>
              <a:srgbClr val="663300"/>
            </a:solidFill>
            <a:round/>
            <a:headEnd/>
            <a:tailEnd/>
          </a:ln>
          <a:effectLst>
            <a:outerShdw blurRad="88900" dist="88900" dir="2700000" algn="tl" rotWithShape="0">
              <a:prstClr val="black">
                <a:alpha val="40000"/>
              </a:prstClr>
            </a:out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71" name="AutoShape 47"/>
          <p:cNvSpPr>
            <a:spLocks noChangeArrowheads="1"/>
          </p:cNvSpPr>
          <p:nvPr/>
        </p:nvSpPr>
        <p:spPr bwMode="auto">
          <a:xfrm>
            <a:off x="1962150" y="2566988"/>
            <a:ext cx="898525" cy="304800"/>
          </a:xfrm>
          <a:prstGeom prst="cube">
            <a:avLst>
              <a:gd name="adj" fmla="val 8333"/>
            </a:avLst>
          </a:prstGeom>
          <a:solidFill>
            <a:srgbClr val="0000CC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고객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72" name="AutoShape 48"/>
          <p:cNvSpPr>
            <a:spLocks noChangeArrowheads="1"/>
          </p:cNvSpPr>
          <p:nvPr/>
        </p:nvSpPr>
        <p:spPr bwMode="auto">
          <a:xfrm>
            <a:off x="3184525" y="2566988"/>
            <a:ext cx="900113" cy="304800"/>
          </a:xfrm>
          <a:prstGeom prst="cube">
            <a:avLst>
              <a:gd name="adj" fmla="val 8333"/>
            </a:avLst>
          </a:prstGeom>
          <a:solidFill>
            <a:srgbClr val="663300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계약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73" name="AutoShape 49"/>
          <p:cNvSpPr>
            <a:spLocks noChangeArrowheads="1"/>
          </p:cNvSpPr>
          <p:nvPr/>
        </p:nvSpPr>
        <p:spPr bwMode="auto">
          <a:xfrm>
            <a:off x="5299075" y="2519363"/>
            <a:ext cx="898525" cy="304800"/>
          </a:xfrm>
          <a:prstGeom prst="cube">
            <a:avLst>
              <a:gd name="adj" fmla="val 8333"/>
            </a:avLst>
          </a:prstGeom>
          <a:solidFill>
            <a:srgbClr val="FF99FF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납입자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74" name="AutoShape 50"/>
          <p:cNvSpPr>
            <a:spLocks noChangeArrowheads="1"/>
          </p:cNvSpPr>
          <p:nvPr/>
        </p:nvSpPr>
        <p:spPr bwMode="auto">
          <a:xfrm>
            <a:off x="2505075" y="2185988"/>
            <a:ext cx="898525" cy="304800"/>
          </a:xfrm>
          <a:prstGeom prst="cube">
            <a:avLst>
              <a:gd name="adj" fmla="val 8333"/>
            </a:avLst>
          </a:prstGeom>
          <a:solidFill>
            <a:srgbClr val="0000CC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금융기관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75" name="AutoShape 51"/>
          <p:cNvSpPr>
            <a:spLocks noChangeArrowheads="1"/>
          </p:cNvSpPr>
          <p:nvPr/>
        </p:nvSpPr>
        <p:spPr bwMode="auto">
          <a:xfrm>
            <a:off x="2451100" y="2986088"/>
            <a:ext cx="900113" cy="304800"/>
          </a:xfrm>
          <a:prstGeom prst="cube">
            <a:avLst>
              <a:gd name="adj" fmla="val 8333"/>
            </a:avLst>
          </a:prstGeom>
          <a:solidFill>
            <a:srgbClr val="663300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수납기관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76" name="AutoShape 52"/>
          <p:cNvSpPr>
            <a:spLocks noChangeArrowheads="1"/>
          </p:cNvSpPr>
          <p:nvPr/>
        </p:nvSpPr>
        <p:spPr bwMode="auto">
          <a:xfrm>
            <a:off x="4505325" y="2919413"/>
            <a:ext cx="896938" cy="304800"/>
          </a:xfrm>
          <a:prstGeom prst="cube">
            <a:avLst>
              <a:gd name="adj" fmla="val 8333"/>
            </a:avLst>
          </a:prstGeom>
          <a:solidFill>
            <a:srgbClr val="663300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청구서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77" name="AutoShape 53"/>
          <p:cNvSpPr>
            <a:spLocks noChangeArrowheads="1"/>
          </p:cNvSpPr>
          <p:nvPr/>
        </p:nvSpPr>
        <p:spPr bwMode="auto">
          <a:xfrm>
            <a:off x="3470275" y="2967038"/>
            <a:ext cx="898525" cy="304800"/>
          </a:xfrm>
          <a:prstGeom prst="cube">
            <a:avLst>
              <a:gd name="adj" fmla="val 8333"/>
            </a:avLst>
          </a:prstGeom>
          <a:solidFill>
            <a:srgbClr val="006600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통화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78" name="AutoShape 54"/>
          <p:cNvSpPr>
            <a:spLocks noChangeArrowheads="1"/>
          </p:cNvSpPr>
          <p:nvPr/>
        </p:nvSpPr>
        <p:spPr bwMode="auto">
          <a:xfrm>
            <a:off x="7631113" y="2100263"/>
            <a:ext cx="900112" cy="304800"/>
          </a:xfrm>
          <a:prstGeom prst="cube">
            <a:avLst>
              <a:gd name="adj" fmla="val 8333"/>
            </a:avLst>
          </a:prstGeom>
          <a:solidFill>
            <a:srgbClr val="663300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직종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79" name="AutoShape 55"/>
          <p:cNvSpPr>
            <a:spLocks noChangeArrowheads="1"/>
          </p:cNvSpPr>
          <p:nvPr/>
        </p:nvSpPr>
        <p:spPr bwMode="auto">
          <a:xfrm>
            <a:off x="6619875" y="2014538"/>
            <a:ext cx="900113" cy="304800"/>
          </a:xfrm>
          <a:prstGeom prst="cube">
            <a:avLst>
              <a:gd name="adj" fmla="val 8333"/>
            </a:avLst>
          </a:prstGeom>
          <a:solidFill>
            <a:srgbClr val="663300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법인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80" name="AutoShape 56"/>
          <p:cNvSpPr>
            <a:spLocks noChangeArrowheads="1"/>
          </p:cNvSpPr>
          <p:nvPr/>
        </p:nvSpPr>
        <p:spPr bwMode="auto">
          <a:xfrm>
            <a:off x="2981325" y="3367088"/>
            <a:ext cx="896938" cy="304800"/>
          </a:xfrm>
          <a:prstGeom prst="cube">
            <a:avLst>
              <a:gd name="adj" fmla="val 8333"/>
            </a:avLst>
          </a:prstGeom>
          <a:solidFill>
            <a:srgbClr val="663300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자동이체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81" name="AutoShape 57"/>
          <p:cNvSpPr>
            <a:spLocks noChangeArrowheads="1"/>
          </p:cNvSpPr>
          <p:nvPr/>
        </p:nvSpPr>
        <p:spPr bwMode="auto">
          <a:xfrm>
            <a:off x="5495925" y="2986088"/>
            <a:ext cx="900113" cy="304800"/>
          </a:xfrm>
          <a:prstGeom prst="cube">
            <a:avLst>
              <a:gd name="adj" fmla="val 8333"/>
            </a:avLst>
          </a:prstGeom>
          <a:solidFill>
            <a:srgbClr val="FF99FF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소송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82" name="AutoShape 58"/>
          <p:cNvSpPr>
            <a:spLocks noChangeArrowheads="1"/>
          </p:cNvSpPr>
          <p:nvPr/>
        </p:nvSpPr>
        <p:spPr bwMode="auto">
          <a:xfrm>
            <a:off x="4294188" y="2443163"/>
            <a:ext cx="896937" cy="304800"/>
          </a:xfrm>
          <a:prstGeom prst="cube">
            <a:avLst>
              <a:gd name="adj" fmla="val 8333"/>
            </a:avLst>
          </a:prstGeom>
          <a:solidFill>
            <a:srgbClr val="006600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우편번호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83" name="AutoShape 59"/>
          <p:cNvSpPr>
            <a:spLocks noChangeArrowheads="1"/>
          </p:cNvSpPr>
          <p:nvPr/>
        </p:nvSpPr>
        <p:spPr bwMode="auto">
          <a:xfrm>
            <a:off x="1404938" y="2957513"/>
            <a:ext cx="900112" cy="304800"/>
          </a:xfrm>
          <a:prstGeom prst="cube">
            <a:avLst>
              <a:gd name="adj" fmla="val 8333"/>
            </a:avLst>
          </a:prstGeom>
          <a:solidFill>
            <a:srgbClr val="006600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계정과목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84" name="AutoShape 60"/>
          <p:cNvSpPr>
            <a:spLocks noChangeArrowheads="1"/>
          </p:cNvSpPr>
          <p:nvPr/>
        </p:nvSpPr>
        <p:spPr bwMode="auto">
          <a:xfrm>
            <a:off x="2957513" y="3786188"/>
            <a:ext cx="898525" cy="304800"/>
          </a:xfrm>
          <a:prstGeom prst="cube">
            <a:avLst>
              <a:gd name="adj" fmla="val 8333"/>
            </a:avLst>
          </a:prstGeom>
          <a:solidFill>
            <a:srgbClr val="FF99FF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계좌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85" name="AutoShape 61"/>
          <p:cNvSpPr>
            <a:spLocks noChangeArrowheads="1"/>
          </p:cNvSpPr>
          <p:nvPr/>
        </p:nvSpPr>
        <p:spPr bwMode="auto">
          <a:xfrm>
            <a:off x="3997325" y="3471863"/>
            <a:ext cx="898525" cy="304800"/>
          </a:xfrm>
          <a:prstGeom prst="cube">
            <a:avLst>
              <a:gd name="adj" fmla="val 8333"/>
            </a:avLst>
          </a:prstGeom>
          <a:solidFill>
            <a:srgbClr val="0000CC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사고유형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86" name="AutoShape 62"/>
          <p:cNvSpPr>
            <a:spLocks noChangeArrowheads="1"/>
          </p:cNvSpPr>
          <p:nvPr/>
        </p:nvSpPr>
        <p:spPr bwMode="auto">
          <a:xfrm>
            <a:off x="4532313" y="2024063"/>
            <a:ext cx="900112" cy="304800"/>
          </a:xfrm>
          <a:prstGeom prst="cube">
            <a:avLst>
              <a:gd name="adj" fmla="val 8333"/>
            </a:avLst>
          </a:prstGeom>
          <a:solidFill>
            <a:srgbClr val="FF99FF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교육과정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87" name="AutoShape 63"/>
          <p:cNvSpPr>
            <a:spLocks noChangeArrowheads="1"/>
          </p:cNvSpPr>
          <p:nvPr/>
        </p:nvSpPr>
        <p:spPr bwMode="auto">
          <a:xfrm>
            <a:off x="1873250" y="3452813"/>
            <a:ext cx="898525" cy="304800"/>
          </a:xfrm>
          <a:prstGeom prst="cube">
            <a:avLst>
              <a:gd name="adj" fmla="val 8333"/>
            </a:avLst>
          </a:prstGeom>
          <a:solidFill>
            <a:srgbClr val="FF99FF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보험사고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88" name="AutoShape 64"/>
          <p:cNvSpPr>
            <a:spLocks noChangeArrowheads="1"/>
          </p:cNvSpPr>
          <p:nvPr/>
        </p:nvSpPr>
        <p:spPr bwMode="auto">
          <a:xfrm>
            <a:off x="6257925" y="3748088"/>
            <a:ext cx="1130300" cy="304800"/>
          </a:xfrm>
          <a:prstGeom prst="cube">
            <a:avLst>
              <a:gd name="adj" fmla="val 8333"/>
            </a:avLst>
          </a:prstGeom>
          <a:solidFill>
            <a:srgbClr val="663300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계약대상물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89" name="AutoShape 65"/>
          <p:cNvSpPr>
            <a:spLocks noChangeArrowheads="1"/>
          </p:cNvSpPr>
          <p:nvPr/>
        </p:nvSpPr>
        <p:spPr bwMode="auto">
          <a:xfrm>
            <a:off x="5030788" y="3881438"/>
            <a:ext cx="898525" cy="304800"/>
          </a:xfrm>
          <a:prstGeom prst="cube">
            <a:avLst>
              <a:gd name="adj" fmla="val 8333"/>
            </a:avLst>
          </a:prstGeom>
          <a:solidFill>
            <a:srgbClr val="0000CC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행정구역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90" name="AutoShape 66"/>
          <p:cNvSpPr>
            <a:spLocks noChangeArrowheads="1"/>
          </p:cNvSpPr>
          <p:nvPr/>
        </p:nvSpPr>
        <p:spPr bwMode="auto">
          <a:xfrm>
            <a:off x="3525838" y="2052638"/>
            <a:ext cx="900112" cy="304800"/>
          </a:xfrm>
          <a:prstGeom prst="cube">
            <a:avLst>
              <a:gd name="adj" fmla="val 8333"/>
            </a:avLst>
          </a:prstGeom>
          <a:solidFill>
            <a:srgbClr val="006600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이체신청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91" name="AutoShape 67"/>
          <p:cNvSpPr>
            <a:spLocks noChangeArrowheads="1"/>
          </p:cNvSpPr>
          <p:nvPr/>
        </p:nvSpPr>
        <p:spPr bwMode="auto">
          <a:xfrm>
            <a:off x="7354888" y="2471738"/>
            <a:ext cx="900112" cy="304800"/>
          </a:xfrm>
          <a:prstGeom prst="cube">
            <a:avLst>
              <a:gd name="adj" fmla="val 8333"/>
            </a:avLst>
          </a:prstGeom>
          <a:solidFill>
            <a:srgbClr val="006600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92" name="AutoShape 68"/>
          <p:cNvSpPr>
            <a:spLocks noChangeArrowheads="1"/>
          </p:cNvSpPr>
          <p:nvPr/>
        </p:nvSpPr>
        <p:spPr bwMode="auto">
          <a:xfrm>
            <a:off x="7537450" y="2871788"/>
            <a:ext cx="1133475" cy="304800"/>
          </a:xfrm>
          <a:prstGeom prst="cube">
            <a:avLst>
              <a:gd name="adj" fmla="val 8333"/>
            </a:avLst>
          </a:prstGeom>
          <a:solidFill>
            <a:srgbClr val="663300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불량거래자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93" name="AutoShape 69"/>
          <p:cNvSpPr>
            <a:spLocks noChangeArrowheads="1"/>
          </p:cNvSpPr>
          <p:nvPr/>
        </p:nvSpPr>
        <p:spPr bwMode="auto">
          <a:xfrm>
            <a:off x="5602288" y="2052638"/>
            <a:ext cx="900112" cy="304800"/>
          </a:xfrm>
          <a:prstGeom prst="cube">
            <a:avLst>
              <a:gd name="adj" fmla="val 8333"/>
            </a:avLst>
          </a:prstGeom>
          <a:solidFill>
            <a:srgbClr val="006600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도난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94" name="AutoShape 70"/>
          <p:cNvSpPr>
            <a:spLocks noChangeArrowheads="1"/>
          </p:cNvSpPr>
          <p:nvPr/>
        </p:nvSpPr>
        <p:spPr bwMode="auto">
          <a:xfrm>
            <a:off x="7204075" y="3348038"/>
            <a:ext cx="901700" cy="304800"/>
          </a:xfrm>
          <a:prstGeom prst="cube">
            <a:avLst>
              <a:gd name="adj" fmla="val 8333"/>
            </a:avLst>
          </a:prstGeom>
          <a:solidFill>
            <a:srgbClr val="006600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예금원장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95" name="AutoShape 71"/>
          <p:cNvSpPr>
            <a:spLocks noChangeArrowheads="1"/>
          </p:cNvSpPr>
          <p:nvPr/>
        </p:nvSpPr>
        <p:spPr bwMode="auto">
          <a:xfrm>
            <a:off x="6162675" y="3357563"/>
            <a:ext cx="896938" cy="304800"/>
          </a:xfrm>
          <a:prstGeom prst="cube">
            <a:avLst>
              <a:gd name="adj" fmla="val 8333"/>
            </a:avLst>
          </a:prstGeom>
          <a:solidFill>
            <a:srgbClr val="663300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피보험자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96" name="AutoShape 72"/>
          <p:cNvSpPr>
            <a:spLocks noChangeArrowheads="1"/>
          </p:cNvSpPr>
          <p:nvPr/>
        </p:nvSpPr>
        <p:spPr bwMode="auto">
          <a:xfrm>
            <a:off x="5102225" y="3462338"/>
            <a:ext cx="901700" cy="304800"/>
          </a:xfrm>
          <a:prstGeom prst="cube">
            <a:avLst>
              <a:gd name="adj" fmla="val 8333"/>
            </a:avLst>
          </a:prstGeom>
          <a:solidFill>
            <a:srgbClr val="0000CC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납입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97" name="AutoShape 73"/>
          <p:cNvSpPr>
            <a:spLocks noChangeArrowheads="1"/>
          </p:cNvSpPr>
          <p:nvPr/>
        </p:nvSpPr>
        <p:spPr bwMode="auto">
          <a:xfrm>
            <a:off x="3981450" y="3871913"/>
            <a:ext cx="898525" cy="304800"/>
          </a:xfrm>
          <a:prstGeom prst="cube">
            <a:avLst>
              <a:gd name="adj" fmla="val 8333"/>
            </a:avLst>
          </a:prstGeom>
          <a:solidFill>
            <a:srgbClr val="663300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거래자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98" name="AutoShape 74"/>
          <p:cNvSpPr>
            <a:spLocks noChangeArrowheads="1"/>
          </p:cNvSpPr>
          <p:nvPr/>
        </p:nvSpPr>
        <p:spPr bwMode="auto">
          <a:xfrm>
            <a:off x="6530975" y="2919413"/>
            <a:ext cx="898525" cy="304800"/>
          </a:xfrm>
          <a:prstGeom prst="cube">
            <a:avLst>
              <a:gd name="adj" fmla="val 8333"/>
            </a:avLst>
          </a:prstGeom>
          <a:solidFill>
            <a:srgbClr val="006600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대출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99" name="AutoShape 75"/>
          <p:cNvSpPr>
            <a:spLocks noChangeArrowheads="1"/>
          </p:cNvSpPr>
          <p:nvPr/>
        </p:nvSpPr>
        <p:spPr bwMode="auto">
          <a:xfrm>
            <a:off x="6324600" y="2481263"/>
            <a:ext cx="900113" cy="304800"/>
          </a:xfrm>
          <a:prstGeom prst="cube">
            <a:avLst>
              <a:gd name="adj" fmla="val 8333"/>
            </a:avLst>
          </a:prstGeom>
          <a:solidFill>
            <a:srgbClr val="663300"/>
          </a:solidFill>
          <a:ln w="9525">
            <a:solidFill>
              <a:srgbClr val="6633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진단서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700" name="Rectangle 76"/>
          <p:cNvSpPr>
            <a:spLocks noChangeArrowheads="1"/>
          </p:cNvSpPr>
          <p:nvPr/>
        </p:nvSpPr>
        <p:spPr bwMode="auto">
          <a:xfrm>
            <a:off x="596900" y="5005388"/>
            <a:ext cx="2425700" cy="14859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solidFill>
              <a:srgbClr val="6633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703" name="Rectangle 79" descr="분홍색 박엽지"/>
          <p:cNvSpPr>
            <a:spLocks noChangeArrowheads="1"/>
          </p:cNvSpPr>
          <p:nvPr/>
        </p:nvSpPr>
        <p:spPr bwMode="auto">
          <a:xfrm>
            <a:off x="596900" y="4624388"/>
            <a:ext cx="2425700" cy="381000"/>
          </a:xfrm>
          <a:prstGeom prst="rect">
            <a:avLst/>
          </a:pr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solidFill>
              <a:srgbClr val="6633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en-US" altLang="ko-KR" sz="14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KEY ENTITY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701" name="Rectangle 77"/>
          <p:cNvSpPr>
            <a:spLocks noChangeArrowheads="1"/>
          </p:cNvSpPr>
          <p:nvPr/>
        </p:nvSpPr>
        <p:spPr bwMode="auto">
          <a:xfrm>
            <a:off x="3463925" y="5005388"/>
            <a:ext cx="2584450" cy="14859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solidFill>
              <a:srgbClr val="6633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702" name="Rectangle 78"/>
          <p:cNvSpPr>
            <a:spLocks noChangeArrowheads="1"/>
          </p:cNvSpPr>
          <p:nvPr/>
        </p:nvSpPr>
        <p:spPr bwMode="auto">
          <a:xfrm>
            <a:off x="6505575" y="4995863"/>
            <a:ext cx="2279650" cy="14859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solidFill>
              <a:srgbClr val="6633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704" name="Rectangle 80" descr="분홍색 박엽지"/>
          <p:cNvSpPr>
            <a:spLocks noChangeArrowheads="1"/>
          </p:cNvSpPr>
          <p:nvPr/>
        </p:nvSpPr>
        <p:spPr bwMode="auto">
          <a:xfrm>
            <a:off x="3463925" y="4624388"/>
            <a:ext cx="2584450" cy="381000"/>
          </a:xfrm>
          <a:prstGeom prst="rect">
            <a:avLst/>
          </a:pr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solidFill>
              <a:srgbClr val="6633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en-US" altLang="ko-KR" sz="14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MAIN ENTITY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705" name="Rectangle 81" descr="분홍색 박엽지"/>
          <p:cNvSpPr>
            <a:spLocks noChangeArrowheads="1"/>
          </p:cNvSpPr>
          <p:nvPr/>
        </p:nvSpPr>
        <p:spPr bwMode="auto">
          <a:xfrm>
            <a:off x="6505575" y="4614863"/>
            <a:ext cx="2279650" cy="381000"/>
          </a:xfrm>
          <a:prstGeom prst="rect">
            <a:avLst/>
          </a:pr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solidFill>
              <a:srgbClr val="6633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en-US" altLang="ko-KR" sz="14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ACTION ENTITY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714356"/>
            <a:ext cx="7772400" cy="533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 sz="28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엔터티</a:t>
            </a:r>
            <a:r>
              <a:rPr lang="ko-KR" altLang="en-US" dirty="0" smtClean="0"/>
              <a:t> 분류 연습</a:t>
            </a:r>
            <a:endParaRPr lang="ko-KR" altLang="en-US" dirty="0"/>
          </a:p>
        </p:txBody>
      </p:sp>
      <p:sp>
        <p:nvSpPr>
          <p:cNvPr id="42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err="1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엔터티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서브타입 정의</a:t>
            </a:r>
          </a:p>
        </p:txBody>
      </p:sp>
      <p:sp>
        <p:nvSpPr>
          <p:cNvPr id="133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엔터티 명확화</a:t>
            </a:r>
          </a:p>
          <a:p>
            <a:pPr eaLnBrk="1" hangingPunct="1"/>
            <a:endParaRPr lang="en-US" altLang="ko-KR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8324" name="AutoShape 4"/>
          <p:cNvSpPr>
            <a:spLocks noChangeArrowheads="1"/>
          </p:cNvSpPr>
          <p:nvPr/>
        </p:nvSpPr>
        <p:spPr bwMode="auto">
          <a:xfrm>
            <a:off x="1379538" y="5218113"/>
            <a:ext cx="2743200" cy="1235075"/>
          </a:xfrm>
          <a:prstGeom prst="roundRect">
            <a:avLst>
              <a:gd name="adj" fmla="val 5556"/>
            </a:avLst>
          </a:prstGeom>
          <a:solidFill>
            <a:srgbClr val="CCECFF"/>
          </a:solidFill>
          <a:ln w="25400">
            <a:solidFill>
              <a:srgbClr val="C0C0C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거래처</a:t>
            </a:r>
          </a:p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ko-KR" altLang="en-US" sz="1200" b="1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ko-KR" altLang="en-US" sz="1200" b="1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en-US" altLang="ko-KR" sz="1200" b="1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8325" name="AutoShape 5"/>
          <p:cNvSpPr>
            <a:spLocks noChangeArrowheads="1"/>
          </p:cNvSpPr>
          <p:nvPr/>
        </p:nvSpPr>
        <p:spPr bwMode="auto">
          <a:xfrm>
            <a:off x="1608138" y="5732463"/>
            <a:ext cx="1066800" cy="593725"/>
          </a:xfrm>
          <a:prstGeom prst="roundRect">
            <a:avLst>
              <a:gd name="adj" fmla="val 13333"/>
            </a:avLst>
          </a:prstGeom>
          <a:gradFill rotWithShape="0">
            <a:gsLst>
              <a:gs pos="0">
                <a:srgbClr val="F0FEC2"/>
              </a:gs>
              <a:gs pos="100000">
                <a:srgbClr val="F0FEC2">
                  <a:gamma/>
                  <a:tint val="0"/>
                  <a:invGamma/>
                </a:srgbClr>
              </a:gs>
            </a:gsLst>
            <a:lin ang="2700000" scaled="1"/>
          </a:gradFill>
          <a:ln w="9525">
            <a:solidFill>
              <a:srgbClr val="000000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구매거래처</a:t>
            </a:r>
          </a:p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en-US" altLang="ko-KR" sz="1200" b="1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8326" name="AutoShape 6"/>
          <p:cNvSpPr>
            <a:spLocks noChangeArrowheads="1"/>
          </p:cNvSpPr>
          <p:nvPr/>
        </p:nvSpPr>
        <p:spPr bwMode="auto">
          <a:xfrm>
            <a:off x="2903538" y="5497513"/>
            <a:ext cx="1066800" cy="576262"/>
          </a:xfrm>
          <a:prstGeom prst="roundRect">
            <a:avLst>
              <a:gd name="adj" fmla="val 6667"/>
            </a:avLst>
          </a:prstGeom>
          <a:gradFill rotWithShape="0">
            <a:gsLst>
              <a:gs pos="0">
                <a:srgbClr val="F0FEC2"/>
              </a:gs>
              <a:gs pos="100000">
                <a:srgbClr val="F0FEC2">
                  <a:gamma/>
                  <a:tint val="0"/>
                  <a:invGamma/>
                </a:srgbClr>
              </a:gs>
            </a:gsLst>
            <a:lin ang="2700000" scaled="1"/>
          </a:gradFill>
          <a:ln w="9525">
            <a:solidFill>
              <a:srgbClr val="000000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marL="285750" indent="-285750" eaLnBrk="0" latinLnBrk="0" hangingPunct="0">
              <a:lnSpc>
                <a:spcPct val="12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판매거래처</a:t>
            </a:r>
          </a:p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en-US" altLang="ko-KR" sz="1200" b="1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8327" name="AutoShape 7"/>
          <p:cNvSpPr>
            <a:spLocks noChangeArrowheads="1"/>
          </p:cNvSpPr>
          <p:nvPr/>
        </p:nvSpPr>
        <p:spPr bwMode="auto">
          <a:xfrm>
            <a:off x="1392238" y="3354388"/>
            <a:ext cx="4191000" cy="1446212"/>
          </a:xfrm>
          <a:prstGeom prst="roundRect">
            <a:avLst>
              <a:gd name="adj" fmla="val 3630"/>
            </a:avLst>
          </a:prstGeom>
          <a:solidFill>
            <a:srgbClr val="CCECFF"/>
          </a:solidFill>
          <a:ln w="25400">
            <a:solidFill>
              <a:srgbClr val="C0C0C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285750" indent="-285750" eaLnBrk="0" latinLnBrk="0" hangingPunct="0">
              <a:lnSpc>
                <a:spcPct val="14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임직원</a:t>
            </a:r>
          </a:p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ko-KR" altLang="en-US" sz="1200" b="1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ko-KR" altLang="en-US" sz="12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ko-KR" altLang="en-US" sz="12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en-US" altLang="ko-KR" sz="1200" b="1">
              <a:solidFill>
                <a:srgbClr val="8901F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8328" name="AutoShape 8"/>
          <p:cNvSpPr>
            <a:spLocks noChangeArrowheads="1"/>
          </p:cNvSpPr>
          <p:nvPr/>
        </p:nvSpPr>
        <p:spPr bwMode="auto">
          <a:xfrm>
            <a:off x="1657350" y="3721100"/>
            <a:ext cx="2493963" cy="957263"/>
          </a:xfrm>
          <a:prstGeom prst="roundRect">
            <a:avLst>
              <a:gd name="adj" fmla="val 5556"/>
            </a:avLst>
          </a:prstGeom>
          <a:gradFill rotWithShape="0">
            <a:gsLst>
              <a:gs pos="0">
                <a:srgbClr val="FFDDFF"/>
              </a:gs>
              <a:gs pos="100000">
                <a:srgbClr val="FFDDFF">
                  <a:gamma/>
                  <a:tint val="3922"/>
                  <a:invGamma/>
                </a:srgbClr>
              </a:gs>
            </a:gsLst>
            <a:lin ang="2700000" scaled="1"/>
          </a:gradFill>
          <a:ln w="9525">
            <a:solidFill>
              <a:srgbClr val="000000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</a:p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ko-KR" altLang="en-US" sz="1200" b="1">
              <a:solidFill>
                <a:srgbClr val="8901F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Char char="q"/>
              <a:defRPr/>
            </a:pPr>
            <a:endParaRPr lang="en-US" altLang="ko-KR" sz="1200" b="1">
              <a:solidFill>
                <a:srgbClr val="8901F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8329" name="AutoShape 9"/>
          <p:cNvSpPr>
            <a:spLocks noChangeArrowheads="1"/>
          </p:cNvSpPr>
          <p:nvPr/>
        </p:nvSpPr>
        <p:spPr bwMode="auto">
          <a:xfrm>
            <a:off x="2001838" y="4097338"/>
            <a:ext cx="787400" cy="457200"/>
          </a:xfrm>
          <a:prstGeom prst="roundRect">
            <a:avLst>
              <a:gd name="adj" fmla="val 13333"/>
            </a:avLst>
          </a:prstGeom>
          <a:gradFill rotWithShape="0">
            <a:gsLst>
              <a:gs pos="0">
                <a:srgbClr val="F0FEC2"/>
              </a:gs>
              <a:gs pos="100000">
                <a:srgbClr val="F0FEC2">
                  <a:gamma/>
                  <a:tint val="0"/>
                  <a:invGamma/>
                </a:srgbClr>
              </a:gs>
            </a:gsLst>
            <a:lin ang="2700000" scaled="1"/>
          </a:gradFill>
          <a:ln w="9525">
            <a:solidFill>
              <a:srgbClr val="000000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정규직</a:t>
            </a:r>
            <a:endParaRPr lang="ko-KR" altLang="en-US" sz="12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8330" name="AutoShape 10"/>
          <p:cNvSpPr>
            <a:spLocks noChangeArrowheads="1"/>
          </p:cNvSpPr>
          <p:nvPr/>
        </p:nvSpPr>
        <p:spPr bwMode="auto">
          <a:xfrm>
            <a:off x="3136900" y="4100513"/>
            <a:ext cx="763588" cy="455612"/>
          </a:xfrm>
          <a:prstGeom prst="roundRect">
            <a:avLst>
              <a:gd name="adj" fmla="val 14981"/>
            </a:avLst>
          </a:prstGeom>
          <a:gradFill rotWithShape="0">
            <a:gsLst>
              <a:gs pos="0">
                <a:srgbClr val="F0FEC2"/>
              </a:gs>
              <a:gs pos="100000">
                <a:srgbClr val="F0FEC2">
                  <a:gamma/>
                  <a:tint val="0"/>
                  <a:invGamma/>
                </a:srgbClr>
              </a:gs>
            </a:gsLst>
            <a:lin ang="2700000" scaled="1"/>
          </a:gradFill>
          <a:ln w="9525">
            <a:solidFill>
              <a:srgbClr val="000000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임시직</a:t>
            </a:r>
          </a:p>
        </p:txBody>
      </p:sp>
      <p:sp>
        <p:nvSpPr>
          <p:cNvPr id="568331" name="AutoShape 11"/>
          <p:cNvSpPr>
            <a:spLocks noChangeArrowheads="1"/>
          </p:cNvSpPr>
          <p:nvPr/>
        </p:nvSpPr>
        <p:spPr bwMode="auto">
          <a:xfrm>
            <a:off x="4416425" y="3725863"/>
            <a:ext cx="954088" cy="95250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FFDDFF"/>
              </a:gs>
              <a:gs pos="100000">
                <a:srgbClr val="FFDDFF">
                  <a:gamma/>
                  <a:tint val="3922"/>
                  <a:invGamma/>
                </a:srgbClr>
              </a:gs>
            </a:gsLst>
            <a:lin ang="2700000" scaled="1"/>
          </a:gradFill>
          <a:ln w="9525">
            <a:solidFill>
              <a:srgbClr val="000000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285750" indent="-285750" eaLnBrk="0" latinLnBrk="0" hangingPunct="0">
              <a:lnSpc>
                <a:spcPct val="11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임원</a:t>
            </a:r>
          </a:p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ko-KR" altLang="en-US" sz="1200" b="1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en-US" altLang="ko-KR" sz="1200" b="1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8332" name="Text Box 12"/>
          <p:cNvSpPr txBox="1">
            <a:spLocks noChangeArrowheads="1"/>
          </p:cNvSpPr>
          <p:nvPr/>
        </p:nvSpPr>
        <p:spPr bwMode="auto">
          <a:xfrm>
            <a:off x="698500" y="2982913"/>
            <a:ext cx="5549900" cy="297004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90500" indent="-19050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어느 것을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해야 하는가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568333" name="Text Box 13"/>
          <p:cNvSpPr txBox="1">
            <a:spLocks noChangeArrowheads="1"/>
          </p:cNvSpPr>
          <p:nvPr/>
        </p:nvSpPr>
        <p:spPr bwMode="auto">
          <a:xfrm>
            <a:off x="693738" y="4868863"/>
            <a:ext cx="3019425" cy="297004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190500" indent="-19050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어느 것이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568334" name="AutoShape 14"/>
          <p:cNvSpPr>
            <a:spLocks noChangeArrowheads="1"/>
          </p:cNvSpPr>
          <p:nvPr/>
        </p:nvSpPr>
        <p:spPr bwMode="auto">
          <a:xfrm>
            <a:off x="4495800" y="5116513"/>
            <a:ext cx="990600" cy="609600"/>
          </a:xfrm>
          <a:prstGeom prst="roundRect">
            <a:avLst>
              <a:gd name="adj" fmla="val 24403"/>
            </a:avLst>
          </a:prstGeom>
          <a:gradFill rotWithShape="0">
            <a:gsLst>
              <a:gs pos="0">
                <a:srgbClr val="99CCFF"/>
              </a:gs>
              <a:gs pos="100000">
                <a:srgbClr val="99CCFF">
                  <a:gamma/>
                  <a:tint val="33725"/>
                  <a:invGamma/>
                </a:srgbClr>
              </a:gs>
            </a:gsLst>
            <a:lin ang="2700000" scaled="1"/>
          </a:gradFill>
          <a:ln w="9525">
            <a:solidFill>
              <a:srgbClr val="000000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고객</a:t>
            </a:r>
          </a:p>
          <a:p>
            <a:pPr marL="285750" indent="-285750" eaLnBrk="0" latinLnBrk="0" hangingPunct="0">
              <a:lnSpc>
                <a:spcPct val="3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en-US" altLang="ko-KR" sz="12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8335" name="AutoShape 15"/>
          <p:cNvSpPr>
            <a:spLocks noChangeArrowheads="1"/>
          </p:cNvSpPr>
          <p:nvPr/>
        </p:nvSpPr>
        <p:spPr bwMode="auto">
          <a:xfrm>
            <a:off x="5715000" y="5116513"/>
            <a:ext cx="914400" cy="60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DDFF"/>
              </a:gs>
              <a:gs pos="100000">
                <a:srgbClr val="FFDDFF">
                  <a:gamma/>
                  <a:tint val="13725"/>
                  <a:invGamma/>
                </a:srgbClr>
              </a:gs>
            </a:gsLst>
            <a:lin ang="2700000" scaled="1"/>
          </a:gradFill>
          <a:ln w="9525">
            <a:solidFill>
              <a:srgbClr val="000000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납입자</a:t>
            </a:r>
          </a:p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en-US" altLang="ko-KR" sz="1200" b="1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8336" name="AutoShape 16"/>
          <p:cNvSpPr>
            <a:spLocks noChangeArrowheads="1"/>
          </p:cNvSpPr>
          <p:nvPr/>
        </p:nvSpPr>
        <p:spPr bwMode="auto">
          <a:xfrm>
            <a:off x="4495800" y="5876925"/>
            <a:ext cx="990600" cy="498475"/>
          </a:xfrm>
          <a:prstGeom prst="roundRect">
            <a:avLst>
              <a:gd name="adj" fmla="val 17560"/>
            </a:avLst>
          </a:prstGeom>
          <a:gradFill rotWithShape="0">
            <a:gsLst>
              <a:gs pos="0">
                <a:srgbClr val="E1FFFF"/>
              </a:gs>
              <a:gs pos="100000">
                <a:srgbClr val="E1FFFF">
                  <a:gamma/>
                  <a:tint val="9020"/>
                  <a:invGamma/>
                </a:srgbClr>
              </a:gs>
            </a:gsLst>
            <a:lin ang="2700000" scaled="1"/>
          </a:gradFill>
          <a:ln w="9525">
            <a:solidFill>
              <a:srgbClr val="000000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거래</a:t>
            </a:r>
          </a:p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en-US" altLang="ko-KR" sz="1200" b="1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8337" name="AutoShape 17"/>
          <p:cNvSpPr>
            <a:spLocks noChangeArrowheads="1"/>
          </p:cNvSpPr>
          <p:nvPr/>
        </p:nvSpPr>
        <p:spPr bwMode="auto">
          <a:xfrm>
            <a:off x="5715000" y="5876925"/>
            <a:ext cx="914400" cy="498475"/>
          </a:xfrm>
          <a:prstGeom prst="roundRect">
            <a:avLst>
              <a:gd name="adj" fmla="val 16407"/>
            </a:avLst>
          </a:prstGeom>
          <a:gradFill rotWithShape="0">
            <a:gsLst>
              <a:gs pos="0">
                <a:srgbClr val="A4DE8A"/>
              </a:gs>
              <a:gs pos="100000">
                <a:srgbClr val="A4DE8A">
                  <a:gamma/>
                  <a:tint val="33725"/>
                  <a:invGamma/>
                </a:srgbClr>
              </a:gs>
            </a:gsLst>
            <a:lin ang="2700000" scaled="1"/>
          </a:gradFill>
          <a:ln w="9525">
            <a:solidFill>
              <a:srgbClr val="000000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청구자</a:t>
            </a:r>
          </a:p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en-US" altLang="ko-KR" sz="1200" b="1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68338" name="Picture 18" descr="j013454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64388" y="5011738"/>
            <a:ext cx="7905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140" name="Group 24"/>
          <p:cNvGrpSpPr>
            <a:grpSpLocks/>
          </p:cNvGrpSpPr>
          <p:nvPr/>
        </p:nvGrpSpPr>
        <p:grpSpPr bwMode="auto">
          <a:xfrm>
            <a:off x="914400" y="1897063"/>
            <a:ext cx="2209800" cy="998537"/>
            <a:chOff x="480" y="1088"/>
            <a:chExt cx="1488" cy="672"/>
          </a:xfrm>
        </p:grpSpPr>
        <p:sp>
          <p:nvSpPr>
            <p:cNvPr id="568339" name="AutoShape 19"/>
            <p:cNvSpPr>
              <a:spLocks noChangeArrowheads="1"/>
            </p:cNvSpPr>
            <p:nvPr/>
          </p:nvSpPr>
          <p:spPr bwMode="auto">
            <a:xfrm>
              <a:off x="480" y="1088"/>
              <a:ext cx="672" cy="432"/>
            </a:xfrm>
            <a:prstGeom prst="roundRect">
              <a:avLst>
                <a:gd name="adj" fmla="val 11111"/>
              </a:avLst>
            </a:prstGeom>
            <a:solidFill>
              <a:srgbClr val="FF9900"/>
            </a:solidFill>
            <a:ln w="9525">
              <a:noFill/>
              <a:round/>
              <a:headEnd/>
              <a:tailEnd/>
            </a:ln>
            <a:effectLst>
              <a:prstShdw prst="shdw17" dist="17961" dir="2700000">
                <a:srgbClr val="FF9900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sz="1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사원</a:t>
              </a:r>
            </a:p>
            <a:p>
              <a:pPr>
                <a:defRPr/>
              </a:pPr>
              <a:endParaRPr lang="en-US" altLang="ko-KR" sz="1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340" name="AutoShape 20"/>
            <p:cNvSpPr>
              <a:spLocks noChangeArrowheads="1"/>
            </p:cNvSpPr>
            <p:nvPr/>
          </p:nvSpPr>
          <p:spPr bwMode="auto">
            <a:xfrm>
              <a:off x="1296" y="1184"/>
              <a:ext cx="672" cy="432"/>
            </a:xfrm>
            <a:prstGeom prst="roundRect">
              <a:avLst>
                <a:gd name="adj" fmla="val 11111"/>
              </a:avLst>
            </a:prstGeom>
            <a:solidFill>
              <a:srgbClr val="FFCC00"/>
            </a:solidFill>
            <a:ln w="9525">
              <a:noFill/>
              <a:round/>
              <a:headEnd/>
              <a:tailEnd/>
            </a:ln>
            <a:effectLst>
              <a:prstShdw prst="shdw17" dist="17961" dir="2700000">
                <a:srgbClr val="FFCC00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sz="1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배우</a:t>
              </a:r>
            </a:p>
            <a:p>
              <a:pPr>
                <a:defRPr/>
              </a:pPr>
              <a:endParaRPr lang="en-US" altLang="ko-KR" sz="1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341" name="AutoShape 21"/>
            <p:cNvSpPr>
              <a:spLocks noChangeArrowheads="1"/>
            </p:cNvSpPr>
            <p:nvPr/>
          </p:nvSpPr>
          <p:spPr bwMode="auto">
            <a:xfrm>
              <a:off x="672" y="1328"/>
              <a:ext cx="668" cy="432"/>
            </a:xfrm>
            <a:prstGeom prst="roundRect">
              <a:avLst>
                <a:gd name="adj" fmla="val 11111"/>
              </a:avLst>
            </a:prstGeom>
            <a:solidFill>
              <a:srgbClr val="FFCC99"/>
            </a:solidFill>
            <a:ln w="9525">
              <a:noFill/>
              <a:round/>
              <a:headEnd/>
              <a:tailEnd/>
            </a:ln>
            <a:effectLst>
              <a:prstShdw prst="shdw17" dist="17961" dir="2700000">
                <a:srgbClr val="FFCC99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sz="1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</a:t>
              </a:r>
            </a:p>
            <a:p>
              <a:pPr>
                <a:defRPr/>
              </a:pPr>
              <a:endParaRPr lang="en-US" altLang="ko-KR" sz="1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68342" name="Text Box 22"/>
          <p:cNvSpPr txBox="1">
            <a:spLocks noChangeArrowheads="1"/>
          </p:cNvSpPr>
          <p:nvPr/>
        </p:nvSpPr>
        <p:spPr bwMode="auto">
          <a:xfrm>
            <a:off x="3494088" y="1644650"/>
            <a:ext cx="50403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FFDCD5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600" b="1">
                <a:solidFill>
                  <a:srgbClr val="CC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우리는 얼마나 이들을 정확하게 정의하고 있는가</a:t>
            </a:r>
            <a:r>
              <a:rPr lang="en-US" altLang="ko-KR" sz="1600" b="1">
                <a:solidFill>
                  <a:srgbClr val="CC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pic>
        <p:nvPicPr>
          <p:cNvPr id="568343" name="Picture 2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62675" y="3563938"/>
            <a:ext cx="1865313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3" name="Text Box 25"/>
          <p:cNvSpPr txBox="1">
            <a:spLocks noChangeArrowheads="1"/>
          </p:cNvSpPr>
          <p:nvPr/>
        </p:nvSpPr>
        <p:spPr bwMode="auto">
          <a:xfrm>
            <a:off x="3524250" y="2028825"/>
            <a:ext cx="5405468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7800" indent="-177800">
              <a:spcBef>
                <a:spcPct val="50000"/>
              </a:spcBef>
              <a:buFont typeface="Wingdings" pitchFamily="2" charset="2"/>
              <a:buChar char="ü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임시직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협력업체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관계사 직원들도 사원에 포함되는가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177800" indent="-177800">
              <a:spcBef>
                <a:spcPct val="50000"/>
              </a:spcBef>
              <a:buFont typeface="Wingdings" pitchFamily="2" charset="2"/>
              <a:buChar char="ü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연극인도 배우인가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 ‘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파트라슈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’는 배우인가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</a:p>
          <a:p>
            <a:pPr marL="177800" indent="-177800">
              <a:spcBef>
                <a:spcPct val="50000"/>
              </a:spcBef>
              <a:buFont typeface="Wingdings" pitchFamily="2" charset="2"/>
              <a:buChar char="ü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외환은행은 우리의 고객인가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 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은행’ 인가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 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거래처’ 인가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27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err="1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엔터티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8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8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8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68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4" dur="500"/>
                                        <p:tgtEl>
                                          <p:spTgt spid="5683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8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8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68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8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8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8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8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8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9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0" fill="hold"/>
                                        <p:tgtEl>
                                          <p:spTgt spid="568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568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5683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8" dur="500"/>
                                        <p:tgtEl>
                                          <p:spTgt spid="5683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68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68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IR_NE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68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68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IR_NE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8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8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8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68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68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68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68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68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68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68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4" grpId="0" animBg="1" autoUpdateAnimBg="0"/>
      <p:bldP spid="568325" grpId="0" animBg="1" autoUpdateAnimBg="0"/>
      <p:bldP spid="568326" grpId="0" animBg="1" autoUpdateAnimBg="0"/>
      <p:bldP spid="568327" grpId="0" animBg="1" autoUpdateAnimBg="0"/>
      <p:bldP spid="568328" grpId="0" animBg="1" autoUpdateAnimBg="0"/>
      <p:bldP spid="568329" grpId="0" animBg="1" autoUpdateAnimBg="0"/>
      <p:bldP spid="568330" grpId="0" animBg="1" autoUpdateAnimBg="0"/>
      <p:bldP spid="568331" grpId="0" animBg="1" autoUpdateAnimBg="0"/>
      <p:bldP spid="568332" grpId="0" autoUpdateAnimBg="0"/>
      <p:bldP spid="568333" grpId="0" autoUpdateAnimBg="0"/>
      <p:bldP spid="568334" grpId="0" animBg="1" autoUpdateAnimBg="0"/>
      <p:bldP spid="568335" grpId="0" animBg="1" autoUpdateAnimBg="0"/>
      <p:bldP spid="568336" grpId="0" animBg="1" autoUpdateAnimBg="0"/>
      <p:bldP spid="568337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168525" y="2060575"/>
            <a:ext cx="36513" cy="360045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50000">
                <a:srgbClr val="95B850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38100" algn="ctr">
            <a:noFill/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latin typeface="굴림" charset="-127"/>
              <a:ea typeface="굴림" charset="-127"/>
            </a:endParaRPr>
          </a:p>
        </p:txBody>
      </p:sp>
      <p:sp>
        <p:nvSpPr>
          <p:cNvPr id="8195" name="Rectangle 63"/>
          <p:cNvSpPr>
            <a:spLocks noChangeArrowheads="1"/>
          </p:cNvSpPr>
          <p:nvPr/>
        </p:nvSpPr>
        <p:spPr bwMode="auto">
          <a:xfrm>
            <a:off x="2266950" y="1535113"/>
            <a:ext cx="5400675" cy="6032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6E6E6"/>
              </a:gs>
              <a:gs pos="100000">
                <a:srgbClr val="D1D1D1"/>
              </a:gs>
            </a:gsLst>
            <a:lin ang="5400000" scaled="1"/>
          </a:gradFill>
          <a:ln>
            <a:noFill/>
          </a:ln>
          <a:effectLst>
            <a:outerShdw dist="17961" dir="18900000" algn="ctr" rotWithShape="0">
              <a:srgbClr val="C0C0C0"/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3629" tIns="45696" rIns="91390" bIns="45696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kumimoji="0" lang="ko-KR" altLang="en-US" sz="2400" b="1" dirty="0" smtClean="0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ko-KR" altLang="ko-KR" sz="2400" b="1" dirty="0">
              <a:solidFill>
                <a:srgbClr val="387C2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96" name="Group 45"/>
          <p:cNvGrpSpPr>
            <a:grpSpLocks/>
          </p:cNvGrpSpPr>
          <p:nvPr/>
        </p:nvGrpSpPr>
        <p:grpSpPr bwMode="auto">
          <a:xfrm>
            <a:off x="1763713" y="1382713"/>
            <a:ext cx="900112" cy="900112"/>
            <a:chOff x="815" y="1597"/>
            <a:chExt cx="296" cy="296"/>
          </a:xfrm>
        </p:grpSpPr>
        <p:sp>
          <p:nvSpPr>
            <p:cNvPr id="8199" name="Oval 43"/>
            <p:cNvSpPr>
              <a:spLocks noChangeArrowheads="1"/>
            </p:cNvSpPr>
            <p:nvPr/>
          </p:nvSpPr>
          <p:spPr bwMode="gray">
            <a:xfrm>
              <a:off x="815" y="1597"/>
              <a:ext cx="296" cy="296"/>
            </a:xfrm>
            <a:prstGeom prst="ellipse">
              <a:avLst/>
            </a:prstGeom>
            <a:gradFill rotWithShape="1">
              <a:gsLst>
                <a:gs pos="0">
                  <a:srgbClr val="387C2B"/>
                </a:gs>
                <a:gs pos="100000">
                  <a:srgbClr val="A0CF67">
                    <a:alpha val="18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kumimoji="0" lang="ko-KR" altLang="en-US" sz="4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200" name="Oval 44"/>
            <p:cNvSpPr>
              <a:spLocks noChangeArrowheads="1"/>
            </p:cNvSpPr>
            <p:nvPr/>
          </p:nvSpPr>
          <p:spPr bwMode="gray">
            <a:xfrm>
              <a:off x="834" y="1616"/>
              <a:ext cx="259" cy="259"/>
            </a:xfrm>
            <a:prstGeom prst="ellipse">
              <a:avLst/>
            </a:prstGeom>
            <a:gradFill rotWithShape="1">
              <a:gsLst>
                <a:gs pos="0">
                  <a:srgbClr val="A0CF67"/>
                </a:gs>
                <a:gs pos="100000">
                  <a:srgbClr val="387C2B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kumimoji="0" lang="en-US" altLang="ko-KR" sz="2800" b="1" dirty="0">
                  <a:solidFill>
                    <a:srgbClr val="F8F8F8"/>
                  </a:solidFill>
                  <a:latin typeface="맑은 고딕" pitchFamily="50" charset="-127"/>
                  <a:ea typeface="맑은 고딕" pitchFamily="50" charset="-127"/>
                </a:rPr>
                <a:t>Ⅱ</a:t>
              </a:r>
              <a:endParaRPr kumimoji="0" lang="ko-KR" altLang="en-US" sz="28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197" name="Rectangle 159"/>
          <p:cNvSpPr txBox="1">
            <a:spLocks noChangeArrowheads="1"/>
          </p:cNvSpPr>
          <p:nvPr/>
        </p:nvSpPr>
        <p:spPr bwMode="auto">
          <a:xfrm>
            <a:off x="2606675" y="2205038"/>
            <a:ext cx="47688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None/>
            </a:pPr>
            <a:endParaRPr kumimoji="0" lang="en-US" altLang="ko-KR" sz="140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98" name="Rectangle 159"/>
          <p:cNvSpPr txBox="1">
            <a:spLocks noChangeArrowheads="1"/>
          </p:cNvSpPr>
          <p:nvPr/>
        </p:nvSpPr>
        <p:spPr bwMode="auto">
          <a:xfrm>
            <a:off x="2836863" y="2420938"/>
            <a:ext cx="3751262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주제 영역 </a:t>
            </a: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엔터티 </a:t>
            </a: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u="sng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관계 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속성 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 err="1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식별자</a:t>
            </a: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 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상세 모델 </a:t>
            </a: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</a:p>
        </p:txBody>
      </p:sp>
      <p:sp>
        <p:nvSpPr>
          <p:cNvPr id="9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관계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4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ext Box 3"/>
          <p:cNvSpPr txBox="1">
            <a:spLocks noChangeArrowheads="1"/>
          </p:cNvSpPr>
          <p:nvPr/>
        </p:nvSpPr>
        <p:spPr bwMode="auto">
          <a:xfrm>
            <a:off x="352425" y="1196752"/>
            <a:ext cx="8396039" cy="44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spcBef>
                <a:spcPct val="100000"/>
              </a:spcBef>
              <a:spcAft>
                <a:spcPct val="40000"/>
              </a:spcAft>
              <a:buFont typeface="Wingdings" panose="05000000000000000000" pitchFamily="2" charset="2"/>
              <a:buChar char="u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(Relationship)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554037" lvl="1" indent="-285750">
              <a:lnSpc>
                <a:spcPts val="22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정의된 기호를 사용하여 두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엔터티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간에 존재하는 업무적 연관성을 표현하는 것으로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방법론에 따라 표현 방법은 다소 다르지만 표현하고자 하는 내용은 대동소이하다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820737" lvl="2" indent="-285750">
              <a:lnSpc>
                <a:spcPts val="2200"/>
              </a:lnSpc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표현을 통해 두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엔터티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간에 존재하는 업무 규칙을 정의한다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20737" lvl="2" indent="-285750">
              <a:lnSpc>
                <a:spcPts val="2200"/>
              </a:lnSpc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관리하고자 하는 업무 영역 내의 임의의 두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엔터티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간에 존재할 수 있는 수 많은 관계 중에서 특별히 관리하고자 하는 직접적인 관계가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로서 의미를 갖는다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54037" lvl="1" indent="-285750">
              <a:lnSpc>
                <a:spcPts val="22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관계의 의미를 정확하게 이해하고 표현할 수 있어야만 데이터 모델링을 통한 정확한 업무 정의가 가능하다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54037" lvl="1" indent="-285750">
              <a:lnSpc>
                <a:spcPts val="22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부정확한 관계 표현이나 관계가 아예 존재하지 않는 데이터 모델은 데이터에 대한 업무 규칙이 제대로 파악되지 않았음을 의미하며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모델에 기반하여 구축된 시스템은 본연의 목적 달성이 불가능하고 막대한 유지보수 비용을 발생시키며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쓸모 없는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데이터만 양산하게 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관계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관계 정의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 </a:t>
            </a:r>
            <a:r>
              <a:rPr lang="ko-KR" altLang="en-US" dirty="0" smtClean="0"/>
              <a:t>관계의 의미</a:t>
            </a:r>
          </a:p>
        </p:txBody>
      </p:sp>
      <p:sp>
        <p:nvSpPr>
          <p:cNvPr id="577540" name="Rectangle 4"/>
          <p:cNvSpPr>
            <a:spLocks noChangeArrowheads="1"/>
          </p:cNvSpPr>
          <p:nvPr/>
        </p:nvSpPr>
        <p:spPr bwMode="auto">
          <a:xfrm>
            <a:off x="400050" y="1268760"/>
            <a:ext cx="2876550" cy="346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77800" indent="-177800" eaLnBrk="0" latinLnBrk="0" hangingPunct="0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ü"/>
            </a:pPr>
            <a:r>
              <a:rPr lang="ko-KR" altLang="en-US" sz="150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릴레이션쉽도 집합이다</a:t>
            </a:r>
            <a:r>
              <a:rPr lang="en-US" altLang="ko-KR" sz="150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54630" name="Group 128"/>
          <p:cNvGrpSpPr>
            <a:grpSpLocks/>
          </p:cNvGrpSpPr>
          <p:nvPr/>
        </p:nvGrpSpPr>
        <p:grpSpPr bwMode="auto">
          <a:xfrm>
            <a:off x="1295400" y="1629122"/>
            <a:ext cx="2667000" cy="1905000"/>
            <a:chOff x="768" y="1440"/>
            <a:chExt cx="1680" cy="1200"/>
          </a:xfrm>
        </p:grpSpPr>
        <p:grpSp>
          <p:nvGrpSpPr>
            <p:cNvPr id="154684" name="Group 5"/>
            <p:cNvGrpSpPr>
              <a:grpSpLocks/>
            </p:cNvGrpSpPr>
            <p:nvPr/>
          </p:nvGrpSpPr>
          <p:grpSpPr bwMode="auto">
            <a:xfrm>
              <a:off x="768" y="1584"/>
              <a:ext cx="1680" cy="853"/>
              <a:chOff x="371" y="1071"/>
              <a:chExt cx="2055" cy="1200"/>
            </a:xfrm>
          </p:grpSpPr>
          <p:sp>
            <p:nvSpPr>
              <p:cNvPr id="577542" name="AutoShape 6"/>
              <p:cNvSpPr>
                <a:spLocks noChangeArrowheads="1"/>
              </p:cNvSpPr>
              <p:nvPr/>
            </p:nvSpPr>
            <p:spPr bwMode="auto">
              <a:xfrm>
                <a:off x="371" y="1071"/>
                <a:ext cx="635" cy="1200"/>
              </a:xfrm>
              <a:prstGeom prst="roundRect">
                <a:avLst>
                  <a:gd name="adj" fmla="val 5731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2F276"/>
                  </a:gs>
                </a:gsLst>
                <a:lin ang="2700000" scaled="1"/>
              </a:gradFill>
              <a:ln w="9525" algn="ctr">
                <a:solidFill>
                  <a:srgbClr val="135F1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lIns="54000" rIns="54000" anchor="ctr"/>
              <a:lstStyle/>
              <a:p>
                <a:pPr>
                  <a:defRPr/>
                </a:pPr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7543" name="AutoShape 7"/>
              <p:cNvSpPr>
                <a:spLocks noChangeArrowheads="1"/>
              </p:cNvSpPr>
              <p:nvPr/>
            </p:nvSpPr>
            <p:spPr bwMode="auto">
              <a:xfrm>
                <a:off x="1715" y="1071"/>
                <a:ext cx="711" cy="1200"/>
              </a:xfrm>
              <a:prstGeom prst="roundRect">
                <a:avLst>
                  <a:gd name="adj" fmla="val 5731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2F276"/>
                  </a:gs>
                </a:gsLst>
                <a:lin ang="2700000" scaled="1"/>
              </a:gradFill>
              <a:ln w="9525" algn="ctr">
                <a:solidFill>
                  <a:srgbClr val="135F1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lIns="54000" rIns="54000" anchor="ctr"/>
              <a:lstStyle/>
              <a:p>
                <a:pPr>
                  <a:defRPr/>
                </a:pPr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689" name="Rectangle 8"/>
              <p:cNvSpPr>
                <a:spLocks noChangeArrowheads="1"/>
              </p:cNvSpPr>
              <p:nvPr/>
            </p:nvSpPr>
            <p:spPr bwMode="auto">
              <a:xfrm>
                <a:off x="816" y="1407"/>
                <a:ext cx="1135" cy="528"/>
              </a:xfrm>
              <a:prstGeom prst="rect">
                <a:avLst/>
              </a:prstGeom>
              <a:gradFill rotWithShape="0">
                <a:gsLst>
                  <a:gs pos="0">
                    <a:srgbClr val="A8A8A8"/>
                  </a:gs>
                  <a:gs pos="50000">
                    <a:srgbClr val="DDDDDD"/>
                  </a:gs>
                  <a:gs pos="100000">
                    <a:srgbClr val="A8A8A8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690" name="Freeform 9"/>
              <p:cNvSpPr>
                <a:spLocks/>
              </p:cNvSpPr>
              <p:nvPr/>
            </p:nvSpPr>
            <p:spPr bwMode="auto">
              <a:xfrm>
                <a:off x="1620" y="1071"/>
                <a:ext cx="331" cy="336"/>
              </a:xfrm>
              <a:custGeom>
                <a:avLst/>
                <a:gdLst>
                  <a:gd name="T0" fmla="*/ 311 w 336"/>
                  <a:gd name="T1" fmla="*/ 0 h 336"/>
                  <a:gd name="T2" fmla="*/ 0 w 336"/>
                  <a:gd name="T3" fmla="*/ 336 h 336"/>
                  <a:gd name="T4" fmla="*/ 177 w 336"/>
                  <a:gd name="T5" fmla="*/ 336 h 336"/>
                  <a:gd name="T6" fmla="*/ 311 w 336"/>
                  <a:gd name="T7" fmla="*/ 192 h 336"/>
                  <a:gd name="T8" fmla="*/ 311 w 336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6"/>
                  <a:gd name="T16" fmla="*/ 0 h 336"/>
                  <a:gd name="T17" fmla="*/ 336 w 336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6" h="336">
                    <a:moveTo>
                      <a:pt x="336" y="0"/>
                    </a:moveTo>
                    <a:lnTo>
                      <a:pt x="0" y="336"/>
                    </a:lnTo>
                    <a:lnTo>
                      <a:pt x="192" y="336"/>
                    </a:lnTo>
                    <a:lnTo>
                      <a:pt x="336" y="192"/>
                    </a:lnTo>
                    <a:lnTo>
                      <a:pt x="33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A8A8A8"/>
                  </a:gs>
                  <a:gs pos="50000">
                    <a:srgbClr val="DDDDDD"/>
                  </a:gs>
                  <a:gs pos="100000">
                    <a:srgbClr val="A8A8A8"/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lIns="90000" tIns="46800" rIns="90000" bIns="46800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691" name="Freeform 10"/>
              <p:cNvSpPr>
                <a:spLocks/>
              </p:cNvSpPr>
              <p:nvPr/>
            </p:nvSpPr>
            <p:spPr bwMode="auto">
              <a:xfrm rot="-5400000">
                <a:off x="1618" y="1930"/>
                <a:ext cx="336" cy="331"/>
              </a:xfrm>
              <a:custGeom>
                <a:avLst/>
                <a:gdLst>
                  <a:gd name="T0" fmla="*/ 336 w 336"/>
                  <a:gd name="T1" fmla="*/ 0 h 336"/>
                  <a:gd name="T2" fmla="*/ 0 w 336"/>
                  <a:gd name="T3" fmla="*/ 311 h 336"/>
                  <a:gd name="T4" fmla="*/ 192 w 336"/>
                  <a:gd name="T5" fmla="*/ 311 h 336"/>
                  <a:gd name="T6" fmla="*/ 336 w 336"/>
                  <a:gd name="T7" fmla="*/ 177 h 336"/>
                  <a:gd name="T8" fmla="*/ 336 w 336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6"/>
                  <a:gd name="T16" fmla="*/ 0 h 336"/>
                  <a:gd name="T17" fmla="*/ 336 w 336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6" h="336">
                    <a:moveTo>
                      <a:pt x="336" y="0"/>
                    </a:moveTo>
                    <a:lnTo>
                      <a:pt x="0" y="336"/>
                    </a:lnTo>
                    <a:lnTo>
                      <a:pt x="192" y="336"/>
                    </a:lnTo>
                    <a:lnTo>
                      <a:pt x="336" y="192"/>
                    </a:lnTo>
                    <a:lnTo>
                      <a:pt x="33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A8A8A8"/>
                  </a:gs>
                  <a:gs pos="50000">
                    <a:srgbClr val="DDDDDD"/>
                  </a:gs>
                  <a:gs pos="100000">
                    <a:srgbClr val="A8A8A8"/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 lIns="90000" tIns="46800" rIns="90000" bIns="46800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692" name="Oval 11"/>
              <p:cNvSpPr>
                <a:spLocks noChangeArrowheads="1"/>
              </p:cNvSpPr>
              <p:nvPr/>
            </p:nvSpPr>
            <p:spPr bwMode="auto">
              <a:xfrm>
                <a:off x="626" y="1359"/>
                <a:ext cx="48" cy="48"/>
              </a:xfrm>
              <a:prstGeom prst="ellipse">
                <a:avLst/>
              </a:pr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693" name="Oval 12"/>
              <p:cNvSpPr>
                <a:spLocks noChangeArrowheads="1"/>
              </p:cNvSpPr>
              <p:nvPr/>
            </p:nvSpPr>
            <p:spPr bwMode="auto">
              <a:xfrm>
                <a:off x="437" y="1455"/>
                <a:ext cx="47" cy="48"/>
              </a:xfrm>
              <a:prstGeom prst="ellipse">
                <a:avLst/>
              </a:pr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694" name="Oval 13"/>
              <p:cNvSpPr>
                <a:spLocks noChangeArrowheads="1"/>
              </p:cNvSpPr>
              <p:nvPr/>
            </p:nvSpPr>
            <p:spPr bwMode="auto">
              <a:xfrm>
                <a:off x="674" y="1647"/>
                <a:ext cx="47" cy="48"/>
              </a:xfrm>
              <a:prstGeom prst="ellipse">
                <a:avLst/>
              </a:pr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695" name="Oval 14"/>
              <p:cNvSpPr>
                <a:spLocks noChangeArrowheads="1"/>
              </p:cNvSpPr>
              <p:nvPr/>
            </p:nvSpPr>
            <p:spPr bwMode="auto">
              <a:xfrm>
                <a:off x="484" y="1887"/>
                <a:ext cx="48" cy="48"/>
              </a:xfrm>
              <a:prstGeom prst="ellipse">
                <a:avLst/>
              </a:pr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696" name="Oval 15"/>
              <p:cNvSpPr>
                <a:spLocks noChangeArrowheads="1"/>
              </p:cNvSpPr>
              <p:nvPr/>
            </p:nvSpPr>
            <p:spPr bwMode="auto">
              <a:xfrm>
                <a:off x="484" y="1695"/>
                <a:ext cx="48" cy="48"/>
              </a:xfrm>
              <a:prstGeom prst="ellipse">
                <a:avLst/>
              </a:pr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697" name="Oval 16"/>
              <p:cNvSpPr>
                <a:spLocks noChangeArrowheads="1"/>
              </p:cNvSpPr>
              <p:nvPr/>
            </p:nvSpPr>
            <p:spPr bwMode="auto">
              <a:xfrm>
                <a:off x="579" y="2031"/>
                <a:ext cx="47" cy="48"/>
              </a:xfrm>
              <a:prstGeom prst="ellipse">
                <a:avLst/>
              </a:pr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698" name="Oval 17"/>
              <p:cNvSpPr>
                <a:spLocks noChangeArrowheads="1"/>
              </p:cNvSpPr>
              <p:nvPr/>
            </p:nvSpPr>
            <p:spPr bwMode="auto">
              <a:xfrm>
                <a:off x="863" y="1935"/>
                <a:ext cx="47" cy="48"/>
              </a:xfrm>
              <a:prstGeom prst="ellipse">
                <a:avLst/>
              </a:pr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699" name="Oval 18"/>
              <p:cNvSpPr>
                <a:spLocks noChangeArrowheads="1"/>
              </p:cNvSpPr>
              <p:nvPr/>
            </p:nvSpPr>
            <p:spPr bwMode="auto">
              <a:xfrm>
                <a:off x="691" y="1767"/>
                <a:ext cx="48" cy="48"/>
              </a:xfrm>
              <a:prstGeom prst="ellipse">
                <a:avLst/>
              </a:pr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00" name="Oval 19"/>
              <p:cNvSpPr>
                <a:spLocks noChangeArrowheads="1"/>
              </p:cNvSpPr>
              <p:nvPr/>
            </p:nvSpPr>
            <p:spPr bwMode="auto">
              <a:xfrm>
                <a:off x="437" y="1215"/>
                <a:ext cx="47" cy="48"/>
              </a:xfrm>
              <a:prstGeom prst="ellipse">
                <a:avLst/>
              </a:pr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01" name="Oval 20"/>
              <p:cNvSpPr>
                <a:spLocks noChangeArrowheads="1"/>
              </p:cNvSpPr>
              <p:nvPr/>
            </p:nvSpPr>
            <p:spPr bwMode="auto">
              <a:xfrm>
                <a:off x="626" y="1215"/>
                <a:ext cx="48" cy="48"/>
              </a:xfrm>
              <a:prstGeom prst="ellipse">
                <a:avLst/>
              </a:pr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02" name="Oval 21"/>
              <p:cNvSpPr>
                <a:spLocks noChangeArrowheads="1"/>
              </p:cNvSpPr>
              <p:nvPr/>
            </p:nvSpPr>
            <p:spPr bwMode="auto">
              <a:xfrm>
                <a:off x="579" y="1503"/>
                <a:ext cx="47" cy="48"/>
              </a:xfrm>
              <a:prstGeom prst="ellipse">
                <a:avLst/>
              </a:pr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03" name="Oval 22"/>
              <p:cNvSpPr>
                <a:spLocks noChangeArrowheads="1"/>
              </p:cNvSpPr>
              <p:nvPr/>
            </p:nvSpPr>
            <p:spPr bwMode="auto">
              <a:xfrm>
                <a:off x="768" y="1503"/>
                <a:ext cx="48" cy="48"/>
              </a:xfrm>
              <a:prstGeom prst="ellipse">
                <a:avLst/>
              </a:pr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04" name="Rectangle 23"/>
              <p:cNvSpPr>
                <a:spLocks noChangeAspect="1" noChangeArrowheads="1"/>
              </p:cNvSpPr>
              <p:nvPr/>
            </p:nvSpPr>
            <p:spPr bwMode="auto">
              <a:xfrm>
                <a:off x="2013" y="1407"/>
                <a:ext cx="26" cy="27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6633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54705" name="Group 24"/>
              <p:cNvGrpSpPr>
                <a:grpSpLocks/>
              </p:cNvGrpSpPr>
              <p:nvPr/>
            </p:nvGrpSpPr>
            <p:grpSpPr bwMode="auto">
              <a:xfrm>
                <a:off x="863" y="1420"/>
                <a:ext cx="1082" cy="131"/>
                <a:chOff x="1824" y="1608"/>
                <a:chExt cx="1097" cy="131"/>
              </a:xfrm>
            </p:grpSpPr>
            <p:sp>
              <p:nvSpPr>
                <p:cNvPr id="154745" name="Oval 25"/>
                <p:cNvSpPr>
                  <a:spLocks noChangeArrowheads="1"/>
                </p:cNvSpPr>
                <p:nvPr/>
              </p:nvSpPr>
              <p:spPr bwMode="auto">
                <a:xfrm>
                  <a:off x="1824" y="1656"/>
                  <a:ext cx="48" cy="48"/>
                </a:xfrm>
                <a:prstGeom prst="ellipse">
                  <a:avLst/>
                </a:pr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lIns="90000" tIns="46800" rIns="90000" bIns="46800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154746" name="Group 26"/>
                <p:cNvGrpSpPr>
                  <a:grpSpLocks/>
                </p:cNvGrpSpPr>
                <p:nvPr/>
              </p:nvGrpSpPr>
              <p:grpSpPr bwMode="auto">
                <a:xfrm>
                  <a:off x="2790" y="1608"/>
                  <a:ext cx="131" cy="131"/>
                  <a:chOff x="2790" y="1602"/>
                  <a:chExt cx="131" cy="131"/>
                </a:xfrm>
              </p:grpSpPr>
              <p:sp>
                <p:nvSpPr>
                  <p:cNvPr id="154748" name="Oval 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90" y="1602"/>
                    <a:ext cx="131" cy="131"/>
                  </a:xfrm>
                  <a:prstGeom prst="ellipse">
                    <a:avLst/>
                  </a:prstGeom>
                  <a:solidFill>
                    <a:srgbClr val="FFCC99"/>
                  </a:solidFill>
                  <a:ln w="9525">
                    <a:solidFill>
                      <a:srgbClr val="663300"/>
                    </a:solidFill>
                    <a:round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/>
                  <a:p>
                    <a:endParaRPr lang="ko-KR" altLang="en-US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54749" name="Rectangle 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16" y="1632"/>
                    <a:ext cx="27" cy="27"/>
                  </a:xfrm>
                  <a:prstGeom prst="rect">
                    <a:avLst/>
                  </a:prstGeom>
                  <a:solidFill>
                    <a:srgbClr val="808080"/>
                  </a:solidFill>
                  <a:ln w="9525">
                    <a:solidFill>
                      <a:srgbClr val="663300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/>
                  <a:p>
                    <a:endParaRPr lang="ko-KR" altLang="en-US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54750" name="Rectangle 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74" y="1638"/>
                    <a:ext cx="27" cy="27"/>
                  </a:xfrm>
                  <a:prstGeom prst="rect">
                    <a:avLst/>
                  </a:prstGeom>
                  <a:solidFill>
                    <a:srgbClr val="808080"/>
                  </a:solidFill>
                  <a:ln w="9525">
                    <a:solidFill>
                      <a:srgbClr val="663300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/>
                  <a:p>
                    <a:endParaRPr lang="ko-KR" altLang="en-US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54751" name="Rectangle 3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38" y="1680"/>
                    <a:ext cx="27" cy="27"/>
                  </a:xfrm>
                  <a:prstGeom prst="rect">
                    <a:avLst/>
                  </a:prstGeom>
                  <a:solidFill>
                    <a:srgbClr val="808080"/>
                  </a:solidFill>
                  <a:ln w="9525">
                    <a:solidFill>
                      <a:srgbClr val="663300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/>
                  <a:p>
                    <a:endParaRPr lang="ko-KR" altLang="en-US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154747" name="Line 31"/>
                <p:cNvSpPr>
                  <a:spLocks noChangeShapeType="1"/>
                </p:cNvSpPr>
                <p:nvPr/>
              </p:nvSpPr>
              <p:spPr bwMode="auto">
                <a:xfrm>
                  <a:off x="1872" y="1680"/>
                  <a:ext cx="912" cy="0"/>
                </a:xfrm>
                <a:prstGeom prst="line">
                  <a:avLst/>
                </a:prstGeom>
                <a:noFill/>
                <a:ln w="9525">
                  <a:solidFill>
                    <a:srgbClr val="663300"/>
                  </a:solidFill>
                  <a:round/>
                  <a:headEnd/>
                  <a:tailEnd/>
                </a:ln>
              </p:spPr>
              <p:txBody>
                <a:bodyPr wrap="none" lIns="90000" tIns="46800" rIns="90000" bIns="46800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4706" name="Group 32"/>
              <p:cNvGrpSpPr>
                <a:grpSpLocks/>
              </p:cNvGrpSpPr>
              <p:nvPr/>
            </p:nvGrpSpPr>
            <p:grpSpPr bwMode="auto">
              <a:xfrm>
                <a:off x="916" y="1533"/>
                <a:ext cx="1156" cy="116"/>
                <a:chOff x="1878" y="1758"/>
                <a:chExt cx="1172" cy="116"/>
              </a:xfrm>
            </p:grpSpPr>
            <p:sp>
              <p:nvSpPr>
                <p:cNvPr id="154739" name="Oval 33"/>
                <p:cNvSpPr>
                  <a:spLocks noChangeArrowheads="1"/>
                </p:cNvSpPr>
                <p:nvPr/>
              </p:nvSpPr>
              <p:spPr bwMode="auto">
                <a:xfrm>
                  <a:off x="1878" y="1806"/>
                  <a:ext cx="48" cy="48"/>
                </a:xfrm>
                <a:prstGeom prst="ellipse">
                  <a:avLst/>
                </a:pr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lIns="90000" tIns="46800" rIns="90000" bIns="46800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154740" name="Group 34"/>
                <p:cNvGrpSpPr>
                  <a:grpSpLocks/>
                </p:cNvGrpSpPr>
                <p:nvPr/>
              </p:nvGrpSpPr>
              <p:grpSpPr bwMode="auto">
                <a:xfrm>
                  <a:off x="2934" y="1758"/>
                  <a:ext cx="116" cy="116"/>
                  <a:chOff x="2934" y="1758"/>
                  <a:chExt cx="116" cy="116"/>
                </a:xfrm>
              </p:grpSpPr>
              <p:sp>
                <p:nvSpPr>
                  <p:cNvPr id="154742" name="Oval 3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934" y="1758"/>
                    <a:ext cx="116" cy="116"/>
                  </a:xfrm>
                  <a:prstGeom prst="ellipse">
                    <a:avLst/>
                  </a:prstGeom>
                  <a:solidFill>
                    <a:srgbClr val="FFCC99"/>
                  </a:solidFill>
                  <a:ln w="9525">
                    <a:solidFill>
                      <a:srgbClr val="663300"/>
                    </a:solidFill>
                    <a:round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/>
                  <a:p>
                    <a:endParaRPr lang="ko-KR" altLang="en-US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54743" name="Rectangle 3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988" y="1776"/>
                    <a:ext cx="27" cy="27"/>
                  </a:xfrm>
                  <a:prstGeom prst="rect">
                    <a:avLst/>
                  </a:prstGeom>
                  <a:solidFill>
                    <a:srgbClr val="808080"/>
                  </a:solidFill>
                  <a:ln w="9525">
                    <a:solidFill>
                      <a:srgbClr val="663300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/>
                  <a:p>
                    <a:endParaRPr lang="ko-KR" altLang="en-US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54744" name="Rectangle 3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964" y="1824"/>
                    <a:ext cx="27" cy="27"/>
                  </a:xfrm>
                  <a:prstGeom prst="rect">
                    <a:avLst/>
                  </a:prstGeom>
                  <a:solidFill>
                    <a:srgbClr val="808080"/>
                  </a:solidFill>
                  <a:ln w="9525">
                    <a:solidFill>
                      <a:srgbClr val="663300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/>
                  <a:p>
                    <a:endParaRPr lang="ko-KR" altLang="en-US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154741" name="Line 38"/>
                <p:cNvSpPr>
                  <a:spLocks noChangeShapeType="1"/>
                </p:cNvSpPr>
                <p:nvPr/>
              </p:nvSpPr>
              <p:spPr bwMode="auto">
                <a:xfrm>
                  <a:off x="1920" y="1824"/>
                  <a:ext cx="1008" cy="0"/>
                </a:xfrm>
                <a:prstGeom prst="line">
                  <a:avLst/>
                </a:prstGeom>
                <a:noFill/>
                <a:ln w="9525">
                  <a:solidFill>
                    <a:srgbClr val="663300"/>
                  </a:solidFill>
                  <a:round/>
                  <a:headEnd/>
                  <a:tailEnd/>
                </a:ln>
              </p:spPr>
              <p:txBody>
                <a:bodyPr wrap="none" lIns="90000" tIns="46800" rIns="90000" bIns="46800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4707" name="Rectangle 39"/>
              <p:cNvSpPr>
                <a:spLocks noChangeAspect="1" noChangeArrowheads="1"/>
              </p:cNvSpPr>
              <p:nvPr/>
            </p:nvSpPr>
            <p:spPr bwMode="auto">
              <a:xfrm>
                <a:off x="2176" y="1647"/>
                <a:ext cx="27" cy="27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6633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08" name="Rectangle 40"/>
              <p:cNvSpPr>
                <a:spLocks noChangeAspect="1" noChangeArrowheads="1"/>
              </p:cNvSpPr>
              <p:nvPr/>
            </p:nvSpPr>
            <p:spPr bwMode="auto">
              <a:xfrm>
                <a:off x="2283" y="1407"/>
                <a:ext cx="26" cy="27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6633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09" name="Rectangle 41"/>
              <p:cNvSpPr>
                <a:spLocks noChangeAspect="1" noChangeArrowheads="1"/>
              </p:cNvSpPr>
              <p:nvPr/>
            </p:nvSpPr>
            <p:spPr bwMode="auto">
              <a:xfrm>
                <a:off x="2141" y="1455"/>
                <a:ext cx="26" cy="27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6633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10" name="Rectangle 42"/>
              <p:cNvSpPr>
                <a:spLocks noChangeAspect="1" noChangeArrowheads="1"/>
              </p:cNvSpPr>
              <p:nvPr/>
            </p:nvSpPr>
            <p:spPr bwMode="auto">
              <a:xfrm>
                <a:off x="2330" y="1647"/>
                <a:ext cx="27" cy="27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6633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11" name="Rectangle 43"/>
              <p:cNvSpPr>
                <a:spLocks noChangeAspect="1" noChangeArrowheads="1"/>
              </p:cNvSpPr>
              <p:nvPr/>
            </p:nvSpPr>
            <p:spPr bwMode="auto">
              <a:xfrm>
                <a:off x="2093" y="1311"/>
                <a:ext cx="27" cy="27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6633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12" name="Rectangle 44"/>
              <p:cNvSpPr>
                <a:spLocks noChangeAspect="1" noChangeArrowheads="1"/>
              </p:cNvSpPr>
              <p:nvPr/>
            </p:nvSpPr>
            <p:spPr bwMode="auto">
              <a:xfrm>
                <a:off x="1857" y="1215"/>
                <a:ext cx="26" cy="27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6633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13" name="Rectangle 45"/>
              <p:cNvSpPr>
                <a:spLocks noChangeAspect="1" noChangeArrowheads="1"/>
              </p:cNvSpPr>
              <p:nvPr/>
            </p:nvSpPr>
            <p:spPr bwMode="auto">
              <a:xfrm>
                <a:off x="2188" y="1215"/>
                <a:ext cx="27" cy="27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6633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14" name="Rectangle 46"/>
              <p:cNvSpPr>
                <a:spLocks noChangeAspect="1" noChangeArrowheads="1"/>
              </p:cNvSpPr>
              <p:nvPr/>
            </p:nvSpPr>
            <p:spPr bwMode="auto">
              <a:xfrm>
                <a:off x="2330" y="1263"/>
                <a:ext cx="27" cy="27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6633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15" name="Rectangle 47"/>
              <p:cNvSpPr>
                <a:spLocks noChangeAspect="1" noChangeArrowheads="1"/>
              </p:cNvSpPr>
              <p:nvPr/>
            </p:nvSpPr>
            <p:spPr bwMode="auto">
              <a:xfrm>
                <a:off x="2283" y="1791"/>
                <a:ext cx="26" cy="27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6633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16" name="Rectangle 48"/>
              <p:cNvSpPr>
                <a:spLocks noChangeAspect="1" noChangeArrowheads="1"/>
              </p:cNvSpPr>
              <p:nvPr/>
            </p:nvSpPr>
            <p:spPr bwMode="auto">
              <a:xfrm>
                <a:off x="2330" y="1935"/>
                <a:ext cx="27" cy="27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6633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17" name="Rectangle 49"/>
              <p:cNvSpPr>
                <a:spLocks noChangeAspect="1" noChangeArrowheads="1"/>
              </p:cNvSpPr>
              <p:nvPr/>
            </p:nvSpPr>
            <p:spPr bwMode="auto">
              <a:xfrm>
                <a:off x="2330" y="2079"/>
                <a:ext cx="27" cy="27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6633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18" name="Rectangle 50"/>
              <p:cNvSpPr>
                <a:spLocks noChangeAspect="1" noChangeArrowheads="1"/>
              </p:cNvSpPr>
              <p:nvPr/>
            </p:nvSpPr>
            <p:spPr bwMode="auto">
              <a:xfrm>
                <a:off x="1809" y="2127"/>
                <a:ext cx="27" cy="27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6633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54719" name="Group 51"/>
              <p:cNvGrpSpPr>
                <a:grpSpLocks/>
              </p:cNvGrpSpPr>
              <p:nvPr/>
            </p:nvGrpSpPr>
            <p:grpSpPr bwMode="auto">
              <a:xfrm>
                <a:off x="869" y="1647"/>
                <a:ext cx="1001" cy="109"/>
                <a:chOff x="1830" y="1910"/>
                <a:chExt cx="1015" cy="109"/>
              </a:xfrm>
            </p:grpSpPr>
            <p:sp>
              <p:nvSpPr>
                <p:cNvPr id="154734" name="Oval 52"/>
                <p:cNvSpPr>
                  <a:spLocks noChangeArrowheads="1"/>
                </p:cNvSpPr>
                <p:nvPr/>
              </p:nvSpPr>
              <p:spPr bwMode="auto">
                <a:xfrm>
                  <a:off x="1830" y="1956"/>
                  <a:ext cx="48" cy="48"/>
                </a:xfrm>
                <a:prstGeom prst="ellipse">
                  <a:avLst/>
                </a:pr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lIns="90000" tIns="46800" rIns="90000" bIns="46800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154735" name="Group 53"/>
                <p:cNvGrpSpPr>
                  <a:grpSpLocks/>
                </p:cNvGrpSpPr>
                <p:nvPr/>
              </p:nvGrpSpPr>
              <p:grpSpPr bwMode="auto">
                <a:xfrm>
                  <a:off x="2736" y="1910"/>
                  <a:ext cx="109" cy="109"/>
                  <a:chOff x="2736" y="1910"/>
                  <a:chExt cx="109" cy="109"/>
                </a:xfrm>
              </p:grpSpPr>
              <p:sp>
                <p:nvSpPr>
                  <p:cNvPr id="154737" name="Oval 5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36" y="1910"/>
                    <a:ext cx="109" cy="109"/>
                  </a:xfrm>
                  <a:prstGeom prst="ellipse">
                    <a:avLst/>
                  </a:prstGeom>
                  <a:solidFill>
                    <a:srgbClr val="FFCC99"/>
                  </a:solidFill>
                  <a:ln w="9525">
                    <a:solidFill>
                      <a:srgbClr val="663300"/>
                    </a:solidFill>
                    <a:round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/>
                  <a:p>
                    <a:endParaRPr lang="ko-KR" altLang="en-US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54738" name="Rectangle 5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78" y="1950"/>
                    <a:ext cx="27" cy="27"/>
                  </a:xfrm>
                  <a:prstGeom prst="rect">
                    <a:avLst/>
                  </a:prstGeom>
                  <a:solidFill>
                    <a:srgbClr val="808080"/>
                  </a:solidFill>
                  <a:ln w="9525">
                    <a:solidFill>
                      <a:srgbClr val="663300"/>
                    </a:solidFill>
                    <a:miter lim="800000"/>
                    <a:headEnd/>
                    <a:tailEnd/>
                  </a:ln>
                </p:spPr>
                <p:txBody>
                  <a:bodyPr wrap="none" lIns="90000" tIns="46800" rIns="90000" bIns="46800" anchor="ctr"/>
                  <a:lstStyle/>
                  <a:p>
                    <a:endParaRPr lang="ko-KR" altLang="en-US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154736" name="Line 56"/>
                <p:cNvSpPr>
                  <a:spLocks noChangeShapeType="1"/>
                </p:cNvSpPr>
                <p:nvPr/>
              </p:nvSpPr>
              <p:spPr bwMode="auto">
                <a:xfrm>
                  <a:off x="1872" y="1974"/>
                  <a:ext cx="864" cy="0"/>
                </a:xfrm>
                <a:prstGeom prst="line">
                  <a:avLst/>
                </a:prstGeom>
                <a:noFill/>
                <a:ln w="9525">
                  <a:solidFill>
                    <a:srgbClr val="663300"/>
                  </a:solidFill>
                  <a:round/>
                  <a:headEnd/>
                  <a:tailEnd/>
                </a:ln>
              </p:spPr>
              <p:txBody>
                <a:bodyPr wrap="none" lIns="90000" tIns="46800" rIns="90000" bIns="46800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4720" name="Oval 57"/>
              <p:cNvSpPr>
                <a:spLocks noChangeArrowheads="1"/>
              </p:cNvSpPr>
              <p:nvPr/>
            </p:nvSpPr>
            <p:spPr bwMode="auto">
              <a:xfrm>
                <a:off x="816" y="1311"/>
                <a:ext cx="47" cy="48"/>
              </a:xfrm>
              <a:prstGeom prst="ellipse">
                <a:avLst/>
              </a:pr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21" name="Oval 58"/>
              <p:cNvSpPr>
                <a:spLocks noChangeArrowheads="1"/>
              </p:cNvSpPr>
              <p:nvPr/>
            </p:nvSpPr>
            <p:spPr bwMode="auto">
              <a:xfrm>
                <a:off x="437" y="2079"/>
                <a:ext cx="47" cy="48"/>
              </a:xfrm>
              <a:prstGeom prst="ellipse">
                <a:avLst/>
              </a:pr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22" name="Oval 59"/>
              <p:cNvSpPr>
                <a:spLocks noChangeArrowheads="1"/>
              </p:cNvSpPr>
              <p:nvPr/>
            </p:nvSpPr>
            <p:spPr bwMode="auto">
              <a:xfrm>
                <a:off x="816" y="2079"/>
                <a:ext cx="47" cy="48"/>
              </a:xfrm>
              <a:prstGeom prst="ellipse">
                <a:avLst/>
              </a:pr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23" name="Oval 60"/>
              <p:cNvSpPr>
                <a:spLocks noChangeArrowheads="1"/>
              </p:cNvSpPr>
              <p:nvPr/>
            </p:nvSpPr>
            <p:spPr bwMode="auto">
              <a:xfrm>
                <a:off x="1916" y="1731"/>
                <a:ext cx="111" cy="113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rgbClr val="663300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24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2099" y="1778"/>
                <a:ext cx="27" cy="27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6633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25" name="Rectangle 62"/>
              <p:cNvSpPr>
                <a:spLocks noChangeAspect="1" noChangeArrowheads="1"/>
              </p:cNvSpPr>
              <p:nvPr/>
            </p:nvSpPr>
            <p:spPr bwMode="auto">
              <a:xfrm>
                <a:off x="1999" y="1935"/>
                <a:ext cx="26" cy="27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6633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26" name="Rectangle 63"/>
              <p:cNvSpPr>
                <a:spLocks noChangeAspect="1" noChangeArrowheads="1"/>
              </p:cNvSpPr>
              <p:nvPr/>
            </p:nvSpPr>
            <p:spPr bwMode="auto">
              <a:xfrm>
                <a:off x="1951" y="1791"/>
                <a:ext cx="27" cy="27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6633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27" name="Rectangle 64"/>
              <p:cNvSpPr>
                <a:spLocks noChangeAspect="1" noChangeArrowheads="1"/>
              </p:cNvSpPr>
              <p:nvPr/>
            </p:nvSpPr>
            <p:spPr bwMode="auto">
              <a:xfrm>
                <a:off x="2188" y="1887"/>
                <a:ext cx="27" cy="27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6633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28" name="Rectangle 65"/>
              <p:cNvSpPr>
                <a:spLocks noChangeAspect="1" noChangeArrowheads="1"/>
              </p:cNvSpPr>
              <p:nvPr/>
            </p:nvSpPr>
            <p:spPr bwMode="auto">
              <a:xfrm>
                <a:off x="2141" y="2031"/>
                <a:ext cx="26" cy="27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6633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29" name="Rectangle 66"/>
              <p:cNvSpPr>
                <a:spLocks noChangeAspect="1" noChangeArrowheads="1"/>
              </p:cNvSpPr>
              <p:nvPr/>
            </p:nvSpPr>
            <p:spPr bwMode="auto">
              <a:xfrm>
                <a:off x="1904" y="2031"/>
                <a:ext cx="27" cy="27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6633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30" name="Rectangle 67"/>
              <p:cNvSpPr>
                <a:spLocks noChangeAspect="1" noChangeArrowheads="1"/>
              </p:cNvSpPr>
              <p:nvPr/>
            </p:nvSpPr>
            <p:spPr bwMode="auto">
              <a:xfrm>
                <a:off x="1857" y="1887"/>
                <a:ext cx="26" cy="27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6633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31" name="Rectangle 68"/>
              <p:cNvSpPr>
                <a:spLocks noChangeAspect="1" noChangeArrowheads="1"/>
              </p:cNvSpPr>
              <p:nvPr/>
            </p:nvSpPr>
            <p:spPr bwMode="auto">
              <a:xfrm>
                <a:off x="2046" y="2079"/>
                <a:ext cx="27" cy="27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6633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32" name="Rectangle 69"/>
              <p:cNvSpPr>
                <a:spLocks noChangeAspect="1" noChangeArrowheads="1"/>
              </p:cNvSpPr>
              <p:nvPr/>
            </p:nvSpPr>
            <p:spPr bwMode="auto">
              <a:xfrm>
                <a:off x="1963" y="1749"/>
                <a:ext cx="27" cy="27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6633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733" name="Line 70"/>
              <p:cNvSpPr>
                <a:spLocks noChangeShapeType="1"/>
              </p:cNvSpPr>
              <p:nvPr/>
            </p:nvSpPr>
            <p:spPr bwMode="auto">
              <a:xfrm>
                <a:off x="733" y="1791"/>
                <a:ext cx="1183" cy="0"/>
              </a:xfrm>
              <a:prstGeom prst="line">
                <a:avLst/>
              </a:prstGeom>
              <a:noFill/>
              <a:ln w="9525">
                <a:solidFill>
                  <a:srgbClr val="663300"/>
                </a:solidFill>
                <a:round/>
                <a:headEnd/>
                <a:tailEnd/>
              </a:ln>
            </p:spPr>
            <p:txBody>
              <a:bodyPr wrap="none" lIns="90000" tIns="46800" rIns="90000" bIns="46800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77607" name="AutoShape 71"/>
            <p:cNvSpPr>
              <a:spLocks noChangeArrowheads="1"/>
            </p:cNvSpPr>
            <p:nvPr/>
          </p:nvSpPr>
          <p:spPr bwMode="auto">
            <a:xfrm>
              <a:off x="1595" y="2474"/>
              <a:ext cx="661" cy="166"/>
            </a:xfrm>
            <a:prstGeom prst="wedgeRectCallout">
              <a:avLst>
                <a:gd name="adj1" fmla="val -72088"/>
                <a:gd name="adj2" fmla="val -237347"/>
              </a:avLst>
            </a:prstGeom>
            <a:solidFill>
              <a:srgbClr val="FFFF99"/>
            </a:solidFill>
            <a:ln w="9525">
              <a:solidFill>
                <a:srgbClr val="663300"/>
              </a:solidFill>
              <a:miter lim="800000"/>
              <a:headEnd/>
              <a:tailEnd/>
            </a:ln>
            <a:effectLst>
              <a:outerShdw dist="28409" dir="3806746" algn="ctr" rotWithShape="0">
                <a:schemeClr val="bg2"/>
              </a:outerShdw>
            </a:effectLst>
          </p:spPr>
          <p:txBody>
            <a:bodyPr lIns="90000" tIns="46800" rIns="90000" bIns="46800"/>
            <a:lstStyle/>
            <a:p>
              <a:pPr marL="285750" indent="-285750" algn="ctr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00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관계의 집합</a:t>
              </a:r>
            </a:p>
          </p:txBody>
        </p:sp>
        <p:sp>
          <p:nvSpPr>
            <p:cNvPr id="577608" name="AutoShape 72"/>
            <p:cNvSpPr>
              <a:spLocks noChangeArrowheads="1"/>
            </p:cNvSpPr>
            <p:nvPr/>
          </p:nvSpPr>
          <p:spPr bwMode="auto">
            <a:xfrm>
              <a:off x="1248" y="1440"/>
              <a:ext cx="508" cy="148"/>
            </a:xfrm>
            <a:prstGeom prst="wedgeRectCallout">
              <a:avLst>
                <a:gd name="adj1" fmla="val 69880"/>
                <a:gd name="adj2" fmla="val 181755"/>
              </a:avLst>
            </a:prstGeom>
            <a:solidFill>
              <a:srgbClr val="FFFF99"/>
            </a:solidFill>
            <a:ln w="9525">
              <a:solidFill>
                <a:srgbClr val="663300"/>
              </a:solidFill>
              <a:miter lim="800000"/>
              <a:headEnd/>
              <a:tailEnd/>
            </a:ln>
            <a:effectLst>
              <a:outerShdw dist="28409" dir="3806746" algn="ctr" rotWithShape="0">
                <a:schemeClr val="bg2"/>
              </a:outerShdw>
            </a:effectLst>
          </p:spPr>
          <p:txBody>
            <a:bodyPr lIns="90000" tIns="46800" rIns="90000" bIns="46800"/>
            <a:lstStyle/>
            <a:p>
              <a:pPr marL="285750" indent="-285750" algn="ctr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en-US" altLang="ko-KR" sz="100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1:M </a:t>
              </a:r>
              <a:r>
                <a:rPr kumimoji="0" lang="ko-KR" altLang="en-US" sz="100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관계</a:t>
              </a:r>
            </a:p>
          </p:txBody>
        </p:sp>
      </p:grpSp>
      <p:sp>
        <p:nvSpPr>
          <p:cNvPr id="577609" name="Rectangle 73"/>
          <p:cNvSpPr>
            <a:spLocks noChangeArrowheads="1"/>
          </p:cNvSpPr>
          <p:nvPr/>
        </p:nvSpPr>
        <p:spPr bwMode="auto">
          <a:xfrm>
            <a:off x="4627563" y="1268760"/>
            <a:ext cx="4211637" cy="5546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77800" indent="-177800" eaLnBrk="0" latinLnBrk="0" hangingPunct="0"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ü"/>
            </a:pPr>
            <a:r>
              <a:rPr lang="ko-KR" altLang="en-US" sz="150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간접 릴레이션쉽은 무수히 존재하지만 직접 릴레이션쉽은 많지 않다 </a:t>
            </a:r>
          </a:p>
        </p:txBody>
      </p:sp>
      <p:sp>
        <p:nvSpPr>
          <p:cNvPr id="577610" name="AutoShape 74"/>
          <p:cNvSpPr>
            <a:spLocks noChangeArrowheads="1"/>
          </p:cNvSpPr>
          <p:nvPr/>
        </p:nvSpPr>
        <p:spPr bwMode="auto">
          <a:xfrm>
            <a:off x="6316663" y="2218085"/>
            <a:ext cx="325437" cy="276225"/>
          </a:xfrm>
          <a:prstGeom prst="rightArrow">
            <a:avLst>
              <a:gd name="adj1" fmla="val 50000"/>
              <a:gd name="adj2" fmla="val 47437"/>
            </a:avLst>
          </a:prstGeom>
          <a:solidFill>
            <a:srgbClr val="FF3300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Group 75"/>
          <p:cNvGrpSpPr>
            <a:grpSpLocks/>
          </p:cNvGrpSpPr>
          <p:nvPr/>
        </p:nvGrpSpPr>
        <p:grpSpPr bwMode="auto">
          <a:xfrm>
            <a:off x="4994275" y="1865660"/>
            <a:ext cx="1384300" cy="1484313"/>
            <a:chOff x="2934" y="1130"/>
            <a:chExt cx="960" cy="1029"/>
          </a:xfrm>
        </p:grpSpPr>
        <p:grpSp>
          <p:nvGrpSpPr>
            <p:cNvPr id="154668" name="Group 76"/>
            <p:cNvGrpSpPr>
              <a:grpSpLocks/>
            </p:cNvGrpSpPr>
            <p:nvPr/>
          </p:nvGrpSpPr>
          <p:grpSpPr bwMode="auto">
            <a:xfrm>
              <a:off x="2934" y="1130"/>
              <a:ext cx="960" cy="864"/>
              <a:chOff x="2729" y="1144"/>
              <a:chExt cx="960" cy="864"/>
            </a:xfrm>
          </p:grpSpPr>
          <p:sp>
            <p:nvSpPr>
              <p:cNvPr id="577613" name="Rectangle 77"/>
              <p:cNvSpPr>
                <a:spLocks noChangeArrowheads="1"/>
              </p:cNvSpPr>
              <p:nvPr/>
            </p:nvSpPr>
            <p:spPr bwMode="auto">
              <a:xfrm>
                <a:off x="2729" y="1144"/>
                <a:ext cx="960" cy="8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>
                  <a:defRPr/>
                </a:pPr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54671" name="Group 78"/>
              <p:cNvGrpSpPr>
                <a:grpSpLocks/>
              </p:cNvGrpSpPr>
              <p:nvPr/>
            </p:nvGrpSpPr>
            <p:grpSpPr bwMode="auto">
              <a:xfrm>
                <a:off x="2729" y="1192"/>
                <a:ext cx="960" cy="768"/>
                <a:chOff x="1584" y="3456"/>
                <a:chExt cx="968" cy="564"/>
              </a:xfrm>
            </p:grpSpPr>
            <p:pic>
              <p:nvPicPr>
                <p:cNvPr id="154672" name="Picture 79" descr="j0127290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1584" y="3696"/>
                  <a:ext cx="488" cy="2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4673" name="Picture 80" descr="IN00483_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160" y="3696"/>
                  <a:ext cx="144" cy="2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4674" name="Picture 81" descr="IN00483_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1824" y="3552"/>
                  <a:ext cx="236" cy="3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4675" name="Picture 82" descr="IN00483_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1968" y="3744"/>
                  <a:ext cx="144" cy="2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4676" name="Picture 83" descr="IN00483_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160" y="3600"/>
                  <a:ext cx="144" cy="2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4677" name="Picture 84" descr="IN00483_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064" y="3600"/>
                  <a:ext cx="144" cy="2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4678" name="Picture 85" descr="IN00483_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1968" y="3456"/>
                  <a:ext cx="144" cy="2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4679" name="Picture 86" descr="IN00483_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1728" y="3504"/>
                  <a:ext cx="144" cy="2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4680" name="Picture 87" descr="IN00483_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1776" y="3744"/>
                  <a:ext cx="144" cy="2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4681" name="Picture 88" descr="j0127290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064" y="3792"/>
                  <a:ext cx="488" cy="2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4682" name="Picture 89" descr="j0127290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064" y="3600"/>
                  <a:ext cx="488" cy="2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4683" name="Picture 90" descr="IN00483_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256" y="3696"/>
                  <a:ext cx="236" cy="3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sp>
          <p:nvSpPr>
            <p:cNvPr id="577627" name="Text Box 91"/>
            <p:cNvSpPr txBox="1">
              <a:spLocks noChangeArrowheads="1"/>
            </p:cNvSpPr>
            <p:nvPr/>
          </p:nvSpPr>
          <p:spPr bwMode="auto">
            <a:xfrm>
              <a:off x="3078" y="1968"/>
              <a:ext cx="67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ko-KR" altLang="en-US" sz="1200">
                  <a:solidFill>
                    <a:srgbClr val="0066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연결 전</a:t>
              </a:r>
            </a:p>
          </p:txBody>
        </p:sp>
      </p:grpSp>
      <p:grpSp>
        <p:nvGrpSpPr>
          <p:cNvPr id="13" name="Group 92"/>
          <p:cNvGrpSpPr>
            <a:grpSpLocks/>
          </p:cNvGrpSpPr>
          <p:nvPr/>
        </p:nvGrpSpPr>
        <p:grpSpPr bwMode="auto">
          <a:xfrm>
            <a:off x="6900863" y="1835498"/>
            <a:ext cx="1416050" cy="1500187"/>
            <a:chOff x="4257" y="1109"/>
            <a:chExt cx="982" cy="1040"/>
          </a:xfrm>
        </p:grpSpPr>
        <p:pic>
          <p:nvPicPr>
            <p:cNvPr id="154666" name="Picture 93" descr="j0090241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57" y="1109"/>
              <a:ext cx="982" cy="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7630" name="Text Box 94"/>
            <p:cNvSpPr txBox="1">
              <a:spLocks noChangeArrowheads="1"/>
            </p:cNvSpPr>
            <p:nvPr/>
          </p:nvSpPr>
          <p:spPr bwMode="auto">
            <a:xfrm>
              <a:off x="4414" y="1958"/>
              <a:ext cx="677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ko-KR" altLang="en-US" sz="1200">
                  <a:solidFill>
                    <a:srgbClr val="0066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연결 후</a:t>
              </a:r>
            </a:p>
          </p:txBody>
        </p:sp>
      </p:grpSp>
      <p:sp>
        <p:nvSpPr>
          <p:cNvPr id="577631" name="Text Box 95"/>
          <p:cNvSpPr txBox="1">
            <a:spLocks noChangeArrowheads="1"/>
          </p:cNvSpPr>
          <p:nvPr/>
        </p:nvSpPr>
        <p:spPr bwMode="auto">
          <a:xfrm>
            <a:off x="4953000" y="3376750"/>
            <a:ext cx="34956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연결 전에는 어느 것과도 연결될 수 있을 것처럼 보이지만 연결 후에 보면 단지 몇 개와 직접 연결될 뿐임</a:t>
            </a:r>
          </a:p>
        </p:txBody>
      </p:sp>
      <p:sp>
        <p:nvSpPr>
          <p:cNvPr id="577632" name="Rectangle 96"/>
          <p:cNvSpPr>
            <a:spLocks noChangeArrowheads="1"/>
          </p:cNvSpPr>
          <p:nvPr/>
        </p:nvSpPr>
        <p:spPr bwMode="auto">
          <a:xfrm>
            <a:off x="468189" y="4298652"/>
            <a:ext cx="3138487" cy="5546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77800" indent="-177800" eaLnBrk="0" latinLnBrk="0" hangingPunct="0"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ü"/>
            </a:pPr>
            <a:r>
              <a:rPr lang="ko-KR" altLang="en-US" sz="150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관계에는 당사자 간의 관계와 제</a:t>
            </a:r>
            <a:r>
              <a:rPr lang="en-US" altLang="ko-KR" sz="150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50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자가 보는 관계가 있다 </a:t>
            </a:r>
          </a:p>
        </p:txBody>
      </p:sp>
      <p:sp>
        <p:nvSpPr>
          <p:cNvPr id="577633" name="AutoShape 97"/>
          <p:cNvSpPr>
            <a:spLocks noChangeArrowheads="1"/>
          </p:cNvSpPr>
          <p:nvPr/>
        </p:nvSpPr>
        <p:spPr bwMode="auto">
          <a:xfrm>
            <a:off x="1739776" y="4862215"/>
            <a:ext cx="1333500" cy="231775"/>
          </a:xfrm>
          <a:prstGeom prst="wedgeRectCallout">
            <a:avLst>
              <a:gd name="adj1" fmla="val -26787"/>
              <a:gd name="adj2" fmla="val 126755"/>
            </a:avLst>
          </a:prstGeom>
          <a:solidFill>
            <a:srgbClr val="FFFF99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9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당사자가  보는 관계</a:t>
            </a:r>
          </a:p>
        </p:txBody>
      </p:sp>
      <p:sp>
        <p:nvSpPr>
          <p:cNvPr id="577634" name="AutoShape 98"/>
          <p:cNvSpPr>
            <a:spLocks noChangeArrowheads="1"/>
          </p:cNvSpPr>
          <p:nvPr/>
        </p:nvSpPr>
        <p:spPr bwMode="auto">
          <a:xfrm>
            <a:off x="2982789" y="6367165"/>
            <a:ext cx="1131887" cy="230187"/>
          </a:xfrm>
          <a:prstGeom prst="wedgeRectCallout">
            <a:avLst>
              <a:gd name="adj1" fmla="val -57880"/>
              <a:gd name="adj2" fmla="val -142148"/>
            </a:avLst>
          </a:prstGeom>
          <a:solidFill>
            <a:srgbClr val="FFFF99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9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9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9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자가 보는 관계</a:t>
            </a:r>
          </a:p>
        </p:txBody>
      </p:sp>
      <p:sp>
        <p:nvSpPr>
          <p:cNvPr id="577635" name="Text Box 99"/>
          <p:cNvSpPr txBox="1">
            <a:spLocks noChangeArrowheads="1"/>
          </p:cNvSpPr>
          <p:nvPr/>
        </p:nvSpPr>
        <p:spPr bwMode="auto">
          <a:xfrm>
            <a:off x="1704851" y="5198765"/>
            <a:ext cx="694719" cy="19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8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80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남편으로써</a:t>
            </a:r>
          </a:p>
        </p:txBody>
      </p:sp>
      <p:sp>
        <p:nvSpPr>
          <p:cNvPr id="577636" name="Text Box 100"/>
          <p:cNvSpPr txBox="1">
            <a:spLocks noChangeArrowheads="1"/>
          </p:cNvSpPr>
          <p:nvPr/>
        </p:nvSpPr>
        <p:spPr bwMode="auto">
          <a:xfrm>
            <a:off x="3111376" y="5376565"/>
            <a:ext cx="592127" cy="21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80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아내로써</a:t>
            </a:r>
          </a:p>
        </p:txBody>
      </p:sp>
      <p:sp>
        <p:nvSpPr>
          <p:cNvPr id="577637" name="AutoShape 101"/>
          <p:cNvSpPr>
            <a:spLocks noChangeArrowheads="1"/>
          </p:cNvSpPr>
          <p:nvPr/>
        </p:nvSpPr>
        <p:spPr bwMode="auto">
          <a:xfrm>
            <a:off x="1742951" y="5340052"/>
            <a:ext cx="1890713" cy="95250"/>
          </a:xfrm>
          <a:prstGeom prst="rightArrow">
            <a:avLst>
              <a:gd name="adj1" fmla="val 43750"/>
              <a:gd name="adj2" fmla="val 68832"/>
            </a:avLst>
          </a:prstGeom>
          <a:gradFill rotWithShape="0">
            <a:gsLst>
              <a:gs pos="0">
                <a:srgbClr val="156B13"/>
              </a:gs>
              <a:gs pos="25000">
                <a:srgbClr val="9CB86E"/>
              </a:gs>
              <a:gs pos="50000">
                <a:srgbClr val="DDEBCF"/>
              </a:gs>
              <a:gs pos="75000">
                <a:srgbClr val="9CB86E"/>
              </a:gs>
              <a:gs pos="100000">
                <a:srgbClr val="156B13"/>
              </a:gs>
            </a:gsLst>
            <a:lin ang="5400000" scaled="1"/>
          </a:gra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Group 102"/>
          <p:cNvGrpSpPr>
            <a:grpSpLocks/>
          </p:cNvGrpSpPr>
          <p:nvPr/>
        </p:nvGrpSpPr>
        <p:grpSpPr bwMode="auto">
          <a:xfrm>
            <a:off x="968251" y="5090815"/>
            <a:ext cx="935038" cy="977462"/>
            <a:chOff x="258" y="3121"/>
            <a:chExt cx="648" cy="678"/>
          </a:xfrm>
        </p:grpSpPr>
        <p:pic>
          <p:nvPicPr>
            <p:cNvPr id="154664" name="Picture 103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58" y="3121"/>
              <a:ext cx="567" cy="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7640" name="Text Box 104"/>
            <p:cNvSpPr txBox="1">
              <a:spLocks noChangeArrowheads="1"/>
            </p:cNvSpPr>
            <p:nvPr/>
          </p:nvSpPr>
          <p:spPr bwMode="auto">
            <a:xfrm>
              <a:off x="521" y="3642"/>
              <a:ext cx="385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신랑</a:t>
              </a:r>
            </a:p>
          </p:txBody>
        </p:sp>
      </p:grpSp>
      <p:grpSp>
        <p:nvGrpSpPr>
          <p:cNvPr id="15" name="Group 105"/>
          <p:cNvGrpSpPr>
            <a:grpSpLocks/>
          </p:cNvGrpSpPr>
          <p:nvPr/>
        </p:nvGrpSpPr>
        <p:grpSpPr bwMode="auto">
          <a:xfrm>
            <a:off x="3571751" y="4992390"/>
            <a:ext cx="784225" cy="1050485"/>
            <a:chOff x="2064" y="3053"/>
            <a:chExt cx="543" cy="729"/>
          </a:xfrm>
        </p:grpSpPr>
        <p:pic>
          <p:nvPicPr>
            <p:cNvPr id="154662" name="Picture 10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064" y="3053"/>
              <a:ext cx="454" cy="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7643" name="Text Box 107"/>
            <p:cNvSpPr txBox="1">
              <a:spLocks noChangeArrowheads="1"/>
            </p:cNvSpPr>
            <p:nvPr/>
          </p:nvSpPr>
          <p:spPr bwMode="auto">
            <a:xfrm>
              <a:off x="2222" y="3625"/>
              <a:ext cx="385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신부</a:t>
              </a:r>
            </a:p>
          </p:txBody>
        </p:sp>
      </p:grpSp>
      <p:sp>
        <p:nvSpPr>
          <p:cNvPr id="577644" name="AutoShape 108"/>
          <p:cNvSpPr>
            <a:spLocks noChangeArrowheads="1"/>
          </p:cNvSpPr>
          <p:nvPr/>
        </p:nvSpPr>
        <p:spPr bwMode="auto">
          <a:xfrm flipH="1">
            <a:off x="1719139" y="5530552"/>
            <a:ext cx="1892300" cy="82550"/>
          </a:xfrm>
          <a:prstGeom prst="rightArrow">
            <a:avLst>
              <a:gd name="adj1" fmla="val 52093"/>
              <a:gd name="adj2" fmla="val 76410"/>
            </a:avLst>
          </a:prstGeom>
          <a:gradFill rotWithShape="0">
            <a:gsLst>
              <a:gs pos="0">
                <a:srgbClr val="156B13"/>
              </a:gs>
              <a:gs pos="25000">
                <a:srgbClr val="9CB86E"/>
              </a:gs>
              <a:gs pos="50000">
                <a:srgbClr val="DDEBCF"/>
              </a:gs>
              <a:gs pos="75000">
                <a:srgbClr val="9CB86E"/>
              </a:gs>
              <a:gs pos="100000">
                <a:srgbClr val="156B13"/>
              </a:gs>
            </a:gsLst>
            <a:lin ang="5400000" scaled="1"/>
          </a:gra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7645" name="AutoShape 109"/>
          <p:cNvSpPr>
            <a:spLocks noChangeArrowheads="1"/>
          </p:cNvSpPr>
          <p:nvPr/>
        </p:nvSpPr>
        <p:spPr bwMode="auto">
          <a:xfrm flipH="1">
            <a:off x="1719139" y="5865515"/>
            <a:ext cx="1892300" cy="88900"/>
          </a:xfrm>
          <a:prstGeom prst="leftRightArrow">
            <a:avLst>
              <a:gd name="adj1" fmla="val 50009"/>
              <a:gd name="adj2" fmla="val 73712"/>
            </a:avLst>
          </a:prstGeom>
          <a:gradFill rotWithShape="0">
            <a:gsLst>
              <a:gs pos="0">
                <a:srgbClr val="4D0808"/>
              </a:gs>
              <a:gs pos="14999">
                <a:srgbClr val="FF0300"/>
              </a:gs>
              <a:gs pos="27499">
                <a:srgbClr val="FF7A00"/>
              </a:gs>
              <a:gs pos="50000">
                <a:srgbClr val="FFF200"/>
              </a:gs>
              <a:gs pos="72501">
                <a:srgbClr val="FF7A00"/>
              </a:gs>
              <a:gs pos="85001">
                <a:srgbClr val="FF0300"/>
              </a:gs>
              <a:gs pos="100000">
                <a:srgbClr val="4D0808"/>
              </a:gs>
            </a:gsLst>
            <a:lin ang="5400000" scaled="1"/>
          </a:gra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7646" name="Text Box 110"/>
          <p:cNvSpPr txBox="1">
            <a:spLocks noChangeArrowheads="1"/>
          </p:cNvSpPr>
          <p:nvPr/>
        </p:nvSpPr>
        <p:spPr bwMode="auto">
          <a:xfrm>
            <a:off x="2595439" y="5706765"/>
            <a:ext cx="592127" cy="21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80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부부로써</a:t>
            </a:r>
          </a:p>
        </p:txBody>
      </p:sp>
      <p:sp>
        <p:nvSpPr>
          <p:cNvPr id="577647" name="Text Box 111"/>
          <p:cNvSpPr txBox="1">
            <a:spLocks noChangeArrowheads="1"/>
          </p:cNvSpPr>
          <p:nvPr/>
        </p:nvSpPr>
        <p:spPr bwMode="auto">
          <a:xfrm>
            <a:off x="2647826" y="5976640"/>
            <a:ext cx="557213" cy="226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주례</a:t>
            </a:r>
          </a:p>
        </p:txBody>
      </p:sp>
      <p:sp>
        <p:nvSpPr>
          <p:cNvPr id="577648" name="Rectangle 112"/>
          <p:cNvSpPr>
            <a:spLocks noChangeArrowheads="1"/>
          </p:cNvSpPr>
          <p:nvPr/>
        </p:nvSpPr>
        <p:spPr bwMode="auto">
          <a:xfrm>
            <a:off x="4800600" y="4400748"/>
            <a:ext cx="4114800" cy="3468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77800" indent="-177800" eaLnBrk="0" latinLnBrk="0" hangingPunct="0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ü"/>
            </a:pPr>
            <a:r>
              <a:rPr lang="ko-KR" altLang="en-US" sz="1500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관계란 정의하기에 따라 다양하게 존재한다 </a:t>
            </a:r>
          </a:p>
        </p:txBody>
      </p:sp>
      <p:grpSp>
        <p:nvGrpSpPr>
          <p:cNvPr id="16" name="Group 113"/>
          <p:cNvGrpSpPr>
            <a:grpSpLocks/>
          </p:cNvGrpSpPr>
          <p:nvPr/>
        </p:nvGrpSpPr>
        <p:grpSpPr bwMode="auto">
          <a:xfrm>
            <a:off x="5118100" y="5060652"/>
            <a:ext cx="3263900" cy="981075"/>
            <a:chOff x="3020" y="2900"/>
            <a:chExt cx="2264" cy="680"/>
          </a:xfrm>
        </p:grpSpPr>
        <p:sp>
          <p:nvSpPr>
            <p:cNvPr id="154650" name="Line 114"/>
            <p:cNvSpPr>
              <a:spLocks noChangeShapeType="1"/>
            </p:cNvSpPr>
            <p:nvPr/>
          </p:nvSpPr>
          <p:spPr bwMode="auto">
            <a:xfrm>
              <a:off x="4252" y="3100"/>
              <a:ext cx="672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651" name="Freeform 115"/>
            <p:cNvSpPr>
              <a:spLocks noChangeAspect="1"/>
            </p:cNvSpPr>
            <p:nvPr/>
          </p:nvSpPr>
          <p:spPr bwMode="auto">
            <a:xfrm>
              <a:off x="3633" y="3380"/>
              <a:ext cx="77" cy="154"/>
            </a:xfrm>
            <a:custGeom>
              <a:avLst/>
              <a:gdLst>
                <a:gd name="T0" fmla="*/ 0 w 96"/>
                <a:gd name="T1" fmla="*/ 0 h 192"/>
                <a:gd name="T2" fmla="*/ 32 w 96"/>
                <a:gd name="T3" fmla="*/ 32 h 192"/>
                <a:gd name="T4" fmla="*/ 0 w 96"/>
                <a:gd name="T5" fmla="*/ 63 h 192"/>
                <a:gd name="T6" fmla="*/ 0 60000 65536"/>
                <a:gd name="T7" fmla="*/ 0 60000 65536"/>
                <a:gd name="T8" fmla="*/ 0 60000 65536"/>
                <a:gd name="T9" fmla="*/ 0 w 96"/>
                <a:gd name="T10" fmla="*/ 0 h 192"/>
                <a:gd name="T11" fmla="*/ 96 w 96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192">
                  <a:moveTo>
                    <a:pt x="0" y="0"/>
                  </a:moveTo>
                  <a:lnTo>
                    <a:pt x="96" y="96"/>
                  </a:lnTo>
                  <a:lnTo>
                    <a:pt x="0" y="192"/>
                  </a:ln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652" name="Line 116"/>
            <p:cNvSpPr>
              <a:spLocks noChangeShapeType="1"/>
            </p:cNvSpPr>
            <p:nvPr/>
          </p:nvSpPr>
          <p:spPr bwMode="auto">
            <a:xfrm>
              <a:off x="3638" y="3456"/>
              <a:ext cx="85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653" name="Line 117"/>
            <p:cNvSpPr>
              <a:spLocks noChangeShapeType="1"/>
            </p:cNvSpPr>
            <p:nvPr/>
          </p:nvSpPr>
          <p:spPr bwMode="auto">
            <a:xfrm>
              <a:off x="3566" y="3100"/>
              <a:ext cx="672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654" name="Freeform 118"/>
            <p:cNvSpPr>
              <a:spLocks/>
            </p:cNvSpPr>
            <p:nvPr/>
          </p:nvSpPr>
          <p:spPr bwMode="auto">
            <a:xfrm>
              <a:off x="3612" y="3003"/>
              <a:ext cx="96" cy="192"/>
            </a:xfrm>
            <a:custGeom>
              <a:avLst/>
              <a:gdLst>
                <a:gd name="T0" fmla="*/ 0 w 96"/>
                <a:gd name="T1" fmla="*/ 0 h 192"/>
                <a:gd name="T2" fmla="*/ 96 w 96"/>
                <a:gd name="T3" fmla="*/ 96 h 192"/>
                <a:gd name="T4" fmla="*/ 0 w 96"/>
                <a:gd name="T5" fmla="*/ 192 h 192"/>
                <a:gd name="T6" fmla="*/ 0 60000 65536"/>
                <a:gd name="T7" fmla="*/ 0 60000 65536"/>
                <a:gd name="T8" fmla="*/ 0 60000 65536"/>
                <a:gd name="T9" fmla="*/ 0 w 96"/>
                <a:gd name="T10" fmla="*/ 0 h 192"/>
                <a:gd name="T11" fmla="*/ 96 w 96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192">
                  <a:moveTo>
                    <a:pt x="0" y="0"/>
                  </a:moveTo>
                  <a:lnTo>
                    <a:pt x="96" y="96"/>
                  </a:lnTo>
                  <a:lnTo>
                    <a:pt x="0" y="192"/>
                  </a:ln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655" name="AutoShape 119"/>
            <p:cNvSpPr>
              <a:spLocks noChangeArrowheads="1"/>
            </p:cNvSpPr>
            <p:nvPr/>
          </p:nvSpPr>
          <p:spPr bwMode="auto">
            <a:xfrm>
              <a:off x="3020" y="2900"/>
              <a:ext cx="630" cy="680"/>
            </a:xfrm>
            <a:prstGeom prst="roundRect">
              <a:avLst>
                <a:gd name="adj" fmla="val 5148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2F276"/>
                </a:gs>
              </a:gsLst>
              <a:lin ang="2700000" scaled="1"/>
            </a:gradFill>
            <a:ln w="9525" algn="ctr">
              <a:solidFill>
                <a:srgbClr val="135F1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 marL="285750" indent="-285750" eaLnBrk="0" latinLnBrk="0" hangingPunct="0">
                <a:lnSpc>
                  <a:spcPct val="1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00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보험계약</a:t>
              </a:r>
            </a:p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ko-KR" altLang="en-US" sz="10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ko-KR" altLang="en-US" sz="10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ko-KR" altLang="en-US" sz="10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en-US" altLang="ko-KR" sz="10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656" name="Text Box 120"/>
            <p:cNvSpPr txBox="1">
              <a:spLocks noChangeArrowheads="1"/>
            </p:cNvSpPr>
            <p:nvPr/>
          </p:nvSpPr>
          <p:spPr bwMode="auto">
            <a:xfrm>
              <a:off x="3979" y="2976"/>
              <a:ext cx="453" cy="14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kumimoji="0"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계약자</a:t>
              </a:r>
            </a:p>
          </p:txBody>
        </p:sp>
        <p:sp>
          <p:nvSpPr>
            <p:cNvPr id="154657" name="Text Box 121"/>
            <p:cNvSpPr txBox="1">
              <a:spLocks noChangeArrowheads="1"/>
            </p:cNvSpPr>
            <p:nvPr/>
          </p:nvSpPr>
          <p:spPr bwMode="auto">
            <a:xfrm>
              <a:off x="3973" y="3334"/>
              <a:ext cx="452" cy="147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kumimoji="0" lang="ko-KR" altLang="en-US" sz="8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피보험자</a:t>
              </a:r>
            </a:p>
          </p:txBody>
        </p:sp>
        <p:sp>
          <p:nvSpPr>
            <p:cNvPr id="154658" name="Line 122"/>
            <p:cNvSpPr>
              <a:spLocks noChangeShapeType="1"/>
            </p:cNvSpPr>
            <p:nvPr/>
          </p:nvSpPr>
          <p:spPr bwMode="auto">
            <a:xfrm>
              <a:off x="3740" y="3455"/>
              <a:ext cx="1089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659" name="Freeform 123"/>
            <p:cNvSpPr>
              <a:spLocks noChangeAspect="1"/>
            </p:cNvSpPr>
            <p:nvPr/>
          </p:nvSpPr>
          <p:spPr bwMode="auto">
            <a:xfrm flipH="1">
              <a:off x="4607" y="3377"/>
              <a:ext cx="77" cy="154"/>
            </a:xfrm>
            <a:custGeom>
              <a:avLst/>
              <a:gdLst>
                <a:gd name="T0" fmla="*/ 0 w 96"/>
                <a:gd name="T1" fmla="*/ 0 h 192"/>
                <a:gd name="T2" fmla="*/ 32 w 96"/>
                <a:gd name="T3" fmla="*/ 32 h 192"/>
                <a:gd name="T4" fmla="*/ 0 w 96"/>
                <a:gd name="T5" fmla="*/ 63 h 192"/>
                <a:gd name="T6" fmla="*/ 0 60000 65536"/>
                <a:gd name="T7" fmla="*/ 0 60000 65536"/>
                <a:gd name="T8" fmla="*/ 0 60000 65536"/>
                <a:gd name="T9" fmla="*/ 0 w 96"/>
                <a:gd name="T10" fmla="*/ 0 h 192"/>
                <a:gd name="T11" fmla="*/ 96 w 96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192">
                  <a:moveTo>
                    <a:pt x="0" y="0"/>
                  </a:moveTo>
                  <a:lnTo>
                    <a:pt x="96" y="96"/>
                  </a:lnTo>
                  <a:lnTo>
                    <a:pt x="0" y="192"/>
                  </a:lnTo>
                </a:path>
              </a:pathLst>
            </a:custGeom>
            <a:noFill/>
            <a:ln w="63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660" name="Line 124"/>
            <p:cNvSpPr>
              <a:spLocks noChangeShapeType="1"/>
            </p:cNvSpPr>
            <p:nvPr/>
          </p:nvSpPr>
          <p:spPr bwMode="auto">
            <a:xfrm flipH="1">
              <a:off x="4615" y="3453"/>
              <a:ext cx="91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661" name="AutoShape 125"/>
            <p:cNvSpPr>
              <a:spLocks noChangeArrowheads="1"/>
            </p:cNvSpPr>
            <p:nvPr/>
          </p:nvSpPr>
          <p:spPr bwMode="auto">
            <a:xfrm>
              <a:off x="4660" y="2901"/>
              <a:ext cx="624" cy="672"/>
            </a:xfrm>
            <a:prstGeom prst="roundRect">
              <a:avLst>
                <a:gd name="adj" fmla="val 625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2F276"/>
                </a:gs>
              </a:gsLst>
              <a:lin ang="2700000" scaled="1"/>
            </a:gradFill>
            <a:ln w="9525" algn="ctr">
              <a:solidFill>
                <a:srgbClr val="135F1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 marL="285750" indent="-285750" eaLnBrk="0" latinLnBrk="0" hangingPunct="0">
                <a:lnSpc>
                  <a:spcPct val="17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00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</a:t>
              </a:r>
            </a:p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ko-KR" altLang="en-US" sz="10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ko-KR" altLang="en-US" sz="10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ko-KR" altLang="en-US" sz="10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en-US" altLang="ko-KR" sz="10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8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관계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77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77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577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577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577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77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577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577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77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77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77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77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577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577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577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0" dur="500"/>
                                        <p:tgtEl>
                                          <p:spTgt spid="577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4" dur="500"/>
                                        <p:tgtEl>
                                          <p:spTgt spid="577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300" fill="hold"/>
                                        <p:tgtEl>
                                          <p:spTgt spid="577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300" fill="hold"/>
                                        <p:tgtEl>
                                          <p:spTgt spid="577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7540" grpId="0" build="p" autoUpdateAnimBg="0" advAuto="0"/>
      <p:bldP spid="577609" grpId="0" autoUpdateAnimBg="0"/>
      <p:bldP spid="577610" grpId="0" animBg="1"/>
      <p:bldP spid="577631" grpId="0" autoUpdateAnimBg="0"/>
      <p:bldP spid="577632" grpId="0" autoUpdateAnimBg="0"/>
      <p:bldP spid="577633" grpId="0" animBg="1" autoUpdateAnimBg="0"/>
      <p:bldP spid="577634" grpId="0" animBg="1" autoUpdateAnimBg="0"/>
      <p:bldP spid="577635" grpId="0" autoUpdateAnimBg="0"/>
      <p:bldP spid="577636" grpId="0" autoUpdateAnimBg="0"/>
      <p:bldP spid="577637" grpId="0" animBg="1"/>
      <p:bldP spid="577644" grpId="0" animBg="1"/>
      <p:bldP spid="577645" grpId="0" animBg="1"/>
      <p:bldP spid="577646" grpId="0" autoUpdateAnimBg="0"/>
      <p:bldP spid="577647" grpId="0" autoUpdateAnimBg="0"/>
      <p:bldP spid="577648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관계의 의미</a:t>
            </a:r>
          </a:p>
        </p:txBody>
      </p:sp>
      <p:grpSp>
        <p:nvGrpSpPr>
          <p:cNvPr id="155653" name="Group 4"/>
          <p:cNvGrpSpPr>
            <a:grpSpLocks/>
          </p:cNvGrpSpPr>
          <p:nvPr/>
        </p:nvGrpSpPr>
        <p:grpSpPr bwMode="auto">
          <a:xfrm>
            <a:off x="2125142" y="3747095"/>
            <a:ext cx="3944950" cy="417513"/>
            <a:chOff x="1565" y="2360"/>
            <a:chExt cx="2098" cy="263"/>
          </a:xfrm>
        </p:grpSpPr>
        <p:grpSp>
          <p:nvGrpSpPr>
            <p:cNvPr id="155692" name="Group 5"/>
            <p:cNvGrpSpPr>
              <a:grpSpLocks/>
            </p:cNvGrpSpPr>
            <p:nvPr/>
          </p:nvGrpSpPr>
          <p:grpSpPr bwMode="auto">
            <a:xfrm flipH="1">
              <a:off x="1565" y="2360"/>
              <a:ext cx="134" cy="260"/>
              <a:chOff x="3529" y="2479"/>
              <a:chExt cx="134" cy="260"/>
            </a:xfrm>
          </p:grpSpPr>
          <p:sp>
            <p:nvSpPr>
              <p:cNvPr id="155697" name="Line 6"/>
              <p:cNvSpPr>
                <a:spLocks noChangeShapeType="1"/>
              </p:cNvSpPr>
              <p:nvPr/>
            </p:nvSpPr>
            <p:spPr bwMode="auto">
              <a:xfrm flipH="1">
                <a:off x="3532" y="2610"/>
                <a:ext cx="131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5698" name="Freeform 7"/>
              <p:cNvSpPr>
                <a:spLocks/>
              </p:cNvSpPr>
              <p:nvPr/>
            </p:nvSpPr>
            <p:spPr bwMode="auto">
              <a:xfrm flipH="1">
                <a:off x="3529" y="2479"/>
                <a:ext cx="128" cy="260"/>
              </a:xfrm>
              <a:custGeom>
                <a:avLst/>
                <a:gdLst>
                  <a:gd name="T0" fmla="*/ 0 w 96"/>
                  <a:gd name="T1" fmla="*/ 0 h 192"/>
                  <a:gd name="T2" fmla="*/ 405 w 96"/>
                  <a:gd name="T3" fmla="*/ 436 h 192"/>
                  <a:gd name="T4" fmla="*/ 0 w 96"/>
                  <a:gd name="T5" fmla="*/ 875 h 192"/>
                  <a:gd name="T6" fmla="*/ 0 60000 65536"/>
                  <a:gd name="T7" fmla="*/ 0 60000 65536"/>
                  <a:gd name="T8" fmla="*/ 0 60000 65536"/>
                  <a:gd name="T9" fmla="*/ 0 w 96"/>
                  <a:gd name="T10" fmla="*/ 0 h 192"/>
                  <a:gd name="T11" fmla="*/ 96 w 96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" h="192">
                    <a:moveTo>
                      <a:pt x="0" y="0"/>
                    </a:moveTo>
                    <a:lnTo>
                      <a:pt x="96" y="96"/>
                    </a:lnTo>
                    <a:lnTo>
                      <a:pt x="0" y="192"/>
                    </a:lnTo>
                  </a:path>
                </a:pathLst>
              </a:custGeom>
              <a:noFill/>
              <a:ln w="12700" cap="flat" cmpd="sng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 wrap="none" lIns="90000" tIns="46800" rIns="90000" bIns="46800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55693" name="Group 8"/>
            <p:cNvGrpSpPr>
              <a:grpSpLocks/>
            </p:cNvGrpSpPr>
            <p:nvPr/>
          </p:nvGrpSpPr>
          <p:grpSpPr bwMode="auto">
            <a:xfrm>
              <a:off x="3529" y="2363"/>
              <a:ext cx="134" cy="260"/>
              <a:chOff x="3529" y="2479"/>
              <a:chExt cx="134" cy="260"/>
            </a:xfrm>
          </p:grpSpPr>
          <p:sp>
            <p:nvSpPr>
              <p:cNvPr id="155695" name="Line 9"/>
              <p:cNvSpPr>
                <a:spLocks noChangeShapeType="1"/>
              </p:cNvSpPr>
              <p:nvPr/>
            </p:nvSpPr>
            <p:spPr bwMode="auto">
              <a:xfrm flipH="1">
                <a:off x="3532" y="2610"/>
                <a:ext cx="131" cy="0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5696" name="Freeform 10"/>
              <p:cNvSpPr>
                <a:spLocks/>
              </p:cNvSpPr>
              <p:nvPr/>
            </p:nvSpPr>
            <p:spPr bwMode="auto">
              <a:xfrm flipH="1">
                <a:off x="3529" y="2479"/>
                <a:ext cx="128" cy="260"/>
              </a:xfrm>
              <a:custGeom>
                <a:avLst/>
                <a:gdLst>
                  <a:gd name="T0" fmla="*/ 0 w 96"/>
                  <a:gd name="T1" fmla="*/ 0 h 192"/>
                  <a:gd name="T2" fmla="*/ 405 w 96"/>
                  <a:gd name="T3" fmla="*/ 436 h 192"/>
                  <a:gd name="T4" fmla="*/ 0 w 96"/>
                  <a:gd name="T5" fmla="*/ 875 h 192"/>
                  <a:gd name="T6" fmla="*/ 0 60000 65536"/>
                  <a:gd name="T7" fmla="*/ 0 60000 65536"/>
                  <a:gd name="T8" fmla="*/ 0 60000 65536"/>
                  <a:gd name="T9" fmla="*/ 0 w 96"/>
                  <a:gd name="T10" fmla="*/ 0 h 192"/>
                  <a:gd name="T11" fmla="*/ 96 w 96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" h="192">
                    <a:moveTo>
                      <a:pt x="0" y="0"/>
                    </a:moveTo>
                    <a:lnTo>
                      <a:pt x="96" y="96"/>
                    </a:lnTo>
                    <a:lnTo>
                      <a:pt x="0" y="192"/>
                    </a:lnTo>
                  </a:path>
                </a:pathLst>
              </a:custGeom>
              <a:noFill/>
              <a:ln w="12700" cap="flat" cmpd="sng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 wrap="none" lIns="90000" tIns="46800" rIns="90000" bIns="46800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55694" name="Line 11"/>
            <p:cNvSpPr>
              <a:spLocks noChangeShapeType="1"/>
            </p:cNvSpPr>
            <p:nvPr/>
          </p:nvSpPr>
          <p:spPr bwMode="auto">
            <a:xfrm flipH="1">
              <a:off x="1701" y="2494"/>
              <a:ext cx="1816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78572" name="Rectangle 12"/>
          <p:cNvSpPr>
            <a:spLocks noChangeArrowheads="1"/>
          </p:cNvSpPr>
          <p:nvPr/>
        </p:nvSpPr>
        <p:spPr bwMode="auto">
          <a:xfrm>
            <a:off x="492294" y="1196752"/>
            <a:ext cx="4979847" cy="363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marL="177800" indent="-177800" eaLnBrk="0" latinLnBrk="0" hangingPunct="0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ü"/>
              <a:defRPr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엔터티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정의에 따라 관계는 달라진다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55655" name="Line 13"/>
          <p:cNvSpPr>
            <a:spLocks noChangeShapeType="1"/>
          </p:cNvSpPr>
          <p:nvPr/>
        </p:nvSpPr>
        <p:spPr bwMode="auto">
          <a:xfrm>
            <a:off x="4931871" y="4856758"/>
            <a:ext cx="7112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656" name="Freeform 14"/>
          <p:cNvSpPr>
            <a:spLocks/>
          </p:cNvSpPr>
          <p:nvPr/>
        </p:nvSpPr>
        <p:spPr bwMode="auto">
          <a:xfrm>
            <a:off x="5011246" y="4650383"/>
            <a:ext cx="203200" cy="412750"/>
          </a:xfrm>
          <a:custGeom>
            <a:avLst/>
            <a:gdLst>
              <a:gd name="T0" fmla="*/ 0 w 96"/>
              <a:gd name="T1" fmla="*/ 0 h 192"/>
              <a:gd name="T2" fmla="*/ 2147483647 w 96"/>
              <a:gd name="T3" fmla="*/ 2147483647 h 192"/>
              <a:gd name="T4" fmla="*/ 0 w 96"/>
              <a:gd name="T5" fmla="*/ 2147483647 h 192"/>
              <a:gd name="T6" fmla="*/ 0 60000 65536"/>
              <a:gd name="T7" fmla="*/ 0 60000 65536"/>
              <a:gd name="T8" fmla="*/ 0 60000 65536"/>
              <a:gd name="T9" fmla="*/ 0 w 96"/>
              <a:gd name="T10" fmla="*/ 0 h 192"/>
              <a:gd name="T11" fmla="*/ 96 w 96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" h="192">
                <a:moveTo>
                  <a:pt x="0" y="0"/>
                </a:moveTo>
                <a:lnTo>
                  <a:pt x="96" y="96"/>
                </a:lnTo>
                <a:lnTo>
                  <a:pt x="0" y="192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 wrap="none" lIns="90000" tIns="46800" rIns="90000" bIns="46800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657" name="Line 15"/>
          <p:cNvSpPr>
            <a:spLocks noChangeShapeType="1"/>
          </p:cNvSpPr>
          <p:nvPr/>
        </p:nvSpPr>
        <p:spPr bwMode="auto">
          <a:xfrm>
            <a:off x="5690696" y="4855170"/>
            <a:ext cx="7112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658" name="Line 16"/>
          <p:cNvSpPr>
            <a:spLocks noChangeShapeType="1"/>
          </p:cNvSpPr>
          <p:nvPr/>
        </p:nvSpPr>
        <p:spPr bwMode="auto">
          <a:xfrm rot="16200000" flipH="1">
            <a:off x="638448" y="4290814"/>
            <a:ext cx="1446212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5659" name="Group 17"/>
          <p:cNvGrpSpPr>
            <a:grpSpLocks/>
          </p:cNvGrpSpPr>
          <p:nvPr/>
        </p:nvGrpSpPr>
        <p:grpSpPr bwMode="auto">
          <a:xfrm>
            <a:off x="1356792" y="4805958"/>
            <a:ext cx="977900" cy="412750"/>
            <a:chOff x="1320" y="4176"/>
            <a:chExt cx="462" cy="192"/>
          </a:xfrm>
        </p:grpSpPr>
        <p:sp>
          <p:nvSpPr>
            <p:cNvPr id="155690" name="Line 18"/>
            <p:cNvSpPr>
              <a:spLocks noChangeShapeType="1"/>
            </p:cNvSpPr>
            <p:nvPr/>
          </p:nvSpPr>
          <p:spPr bwMode="auto">
            <a:xfrm flipH="1">
              <a:off x="1320" y="4273"/>
              <a:ext cx="462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691" name="Freeform 19"/>
            <p:cNvSpPr>
              <a:spLocks/>
            </p:cNvSpPr>
            <p:nvPr/>
          </p:nvSpPr>
          <p:spPr bwMode="auto">
            <a:xfrm flipH="1">
              <a:off x="1656" y="4176"/>
              <a:ext cx="96" cy="192"/>
            </a:xfrm>
            <a:custGeom>
              <a:avLst/>
              <a:gdLst>
                <a:gd name="T0" fmla="*/ 0 w 96"/>
                <a:gd name="T1" fmla="*/ 0 h 192"/>
                <a:gd name="T2" fmla="*/ 96 w 96"/>
                <a:gd name="T3" fmla="*/ 96 h 192"/>
                <a:gd name="T4" fmla="*/ 0 w 96"/>
                <a:gd name="T5" fmla="*/ 192 h 192"/>
                <a:gd name="T6" fmla="*/ 0 60000 65536"/>
                <a:gd name="T7" fmla="*/ 0 60000 65536"/>
                <a:gd name="T8" fmla="*/ 0 60000 65536"/>
                <a:gd name="T9" fmla="*/ 0 w 96"/>
                <a:gd name="T10" fmla="*/ 0 h 192"/>
                <a:gd name="T11" fmla="*/ 96 w 96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192">
                  <a:moveTo>
                    <a:pt x="0" y="0"/>
                  </a:moveTo>
                  <a:lnTo>
                    <a:pt x="96" y="96"/>
                  </a:lnTo>
                  <a:lnTo>
                    <a:pt x="0" y="192"/>
                  </a:lnTo>
                </a:path>
              </a:pathLst>
            </a:custGeom>
            <a:noFill/>
            <a:ln w="12700" cap="flat" cmpd="sng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5660" name="Line 20"/>
          <p:cNvSpPr>
            <a:spLocks noChangeShapeType="1"/>
          </p:cNvSpPr>
          <p:nvPr/>
        </p:nvSpPr>
        <p:spPr bwMode="auto">
          <a:xfrm flipH="1">
            <a:off x="3083992" y="2853333"/>
            <a:ext cx="9779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661" name="Line 21"/>
          <p:cNvSpPr>
            <a:spLocks noChangeShapeType="1"/>
          </p:cNvSpPr>
          <p:nvPr/>
        </p:nvSpPr>
        <p:spPr bwMode="auto">
          <a:xfrm flipH="1">
            <a:off x="2093392" y="2851745"/>
            <a:ext cx="9398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662" name="Freeform 22"/>
          <p:cNvSpPr>
            <a:spLocks/>
          </p:cNvSpPr>
          <p:nvPr/>
        </p:nvSpPr>
        <p:spPr bwMode="auto">
          <a:xfrm flipH="1">
            <a:off x="3804717" y="2645370"/>
            <a:ext cx="203200" cy="412750"/>
          </a:xfrm>
          <a:custGeom>
            <a:avLst/>
            <a:gdLst>
              <a:gd name="T0" fmla="*/ 0 w 96"/>
              <a:gd name="T1" fmla="*/ 0 h 192"/>
              <a:gd name="T2" fmla="*/ 2147483647 w 96"/>
              <a:gd name="T3" fmla="*/ 2147483647 h 192"/>
              <a:gd name="T4" fmla="*/ 0 w 96"/>
              <a:gd name="T5" fmla="*/ 2147483647 h 192"/>
              <a:gd name="T6" fmla="*/ 0 60000 65536"/>
              <a:gd name="T7" fmla="*/ 0 60000 65536"/>
              <a:gd name="T8" fmla="*/ 0 60000 65536"/>
              <a:gd name="T9" fmla="*/ 0 w 96"/>
              <a:gd name="T10" fmla="*/ 0 h 192"/>
              <a:gd name="T11" fmla="*/ 96 w 96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" h="192">
                <a:moveTo>
                  <a:pt x="0" y="0"/>
                </a:moveTo>
                <a:lnTo>
                  <a:pt x="96" y="96"/>
                </a:lnTo>
                <a:lnTo>
                  <a:pt x="0" y="192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 wrap="none" lIns="90000" tIns="46800" rIns="90000" bIns="46800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8583" name="AutoShape 23"/>
          <p:cNvSpPr>
            <a:spLocks noChangeArrowheads="1"/>
          </p:cNvSpPr>
          <p:nvPr/>
        </p:nvSpPr>
        <p:spPr bwMode="auto">
          <a:xfrm>
            <a:off x="899592" y="2421533"/>
            <a:ext cx="1320800" cy="1728787"/>
          </a:xfrm>
          <a:prstGeom prst="roundRect">
            <a:avLst>
              <a:gd name="adj" fmla="val 3819"/>
            </a:avLst>
          </a:prstGeom>
          <a:gradFill rotWithShape="1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 marL="285750" indent="-285750" eaLnBrk="0" latinLnBrk="0" hangingPunct="0">
              <a:lnSpc>
                <a:spcPct val="18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고객</a:t>
            </a:r>
          </a:p>
          <a:p>
            <a:pPr marL="285750" indent="-285750" eaLnBrk="0" latinLnBrk="0" hangingPunct="0">
              <a:lnSpc>
                <a:spcPct val="1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13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13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13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13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1000" dirty="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8584" name="AutoShape 24"/>
          <p:cNvSpPr>
            <a:spLocks noChangeArrowheads="1"/>
          </p:cNvSpPr>
          <p:nvPr/>
        </p:nvSpPr>
        <p:spPr bwMode="auto">
          <a:xfrm>
            <a:off x="3896792" y="2227858"/>
            <a:ext cx="4387878" cy="1238250"/>
          </a:xfrm>
          <a:prstGeom prst="roundRect">
            <a:avLst>
              <a:gd name="adj" fmla="val 2954"/>
            </a:avLst>
          </a:prstGeom>
          <a:gradFill rotWithShape="1">
            <a:gsLst>
              <a:gs pos="0">
                <a:srgbClr val="FFFFFF"/>
              </a:gs>
              <a:gs pos="100000">
                <a:srgbClr val="F4BA74"/>
              </a:gs>
            </a:gsLst>
            <a:lin ang="2700000" scaled="1"/>
          </a:gradFill>
          <a:ln w="9525" algn="ctr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주소 </a:t>
            </a:r>
          </a:p>
          <a:p>
            <a:pPr>
              <a:defRPr/>
            </a:pPr>
            <a:endParaRPr lang="ko-KR" altLang="en-US" sz="11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ko-KR" altLang="en-US" sz="11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1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665" name="Rectangle 25"/>
          <p:cNvSpPr>
            <a:spLocks noChangeArrowheads="1"/>
          </p:cNvSpPr>
          <p:nvPr/>
        </p:nvSpPr>
        <p:spPr bwMode="auto">
          <a:xfrm>
            <a:off x="1001192" y="2773958"/>
            <a:ext cx="1117600" cy="176212"/>
          </a:xfrm>
          <a:prstGeom prst="rect">
            <a:avLst/>
          </a:prstGeom>
          <a:gradFill rotWithShape="0">
            <a:gsLst>
              <a:gs pos="0">
                <a:srgbClr val="DBDBDB"/>
              </a:gs>
              <a:gs pos="50000">
                <a:srgbClr val="FFFFFF"/>
              </a:gs>
              <a:gs pos="100000">
                <a:srgbClr val="DBDBDB"/>
              </a:gs>
            </a:gsLst>
            <a:lin ang="5400000" scaled="1"/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111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홍길동</a:t>
            </a:r>
          </a:p>
        </p:txBody>
      </p:sp>
      <p:sp>
        <p:nvSpPr>
          <p:cNvPr id="155666" name="Rectangle 26"/>
          <p:cNvSpPr>
            <a:spLocks noChangeArrowheads="1"/>
          </p:cNvSpPr>
          <p:nvPr/>
        </p:nvSpPr>
        <p:spPr bwMode="auto">
          <a:xfrm>
            <a:off x="1001192" y="2980333"/>
            <a:ext cx="1117600" cy="176212"/>
          </a:xfrm>
          <a:prstGeom prst="rect">
            <a:avLst/>
          </a:prstGeom>
          <a:gradFill rotWithShape="0">
            <a:gsLst>
              <a:gs pos="0">
                <a:srgbClr val="DBDBDB"/>
              </a:gs>
              <a:gs pos="50000">
                <a:srgbClr val="FFFFFF"/>
              </a:gs>
              <a:gs pos="100000">
                <a:srgbClr val="DBDBDB"/>
              </a:gs>
            </a:gsLst>
            <a:lin ang="5400000" scaled="1"/>
          </a:gra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222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박문수</a:t>
            </a:r>
          </a:p>
        </p:txBody>
      </p:sp>
      <p:grpSp>
        <p:nvGrpSpPr>
          <p:cNvPr id="155667" name="Group 27"/>
          <p:cNvGrpSpPr>
            <a:grpSpLocks/>
          </p:cNvGrpSpPr>
          <p:nvPr/>
        </p:nvGrpSpPr>
        <p:grpSpPr bwMode="auto">
          <a:xfrm>
            <a:off x="4011092" y="2537420"/>
            <a:ext cx="4130702" cy="795338"/>
            <a:chOff x="2143" y="3296"/>
            <a:chExt cx="1621" cy="370"/>
          </a:xfrm>
        </p:grpSpPr>
        <p:sp>
          <p:nvSpPr>
            <p:cNvPr id="155686" name="Rectangle 28"/>
            <p:cNvSpPr>
              <a:spLocks noChangeArrowheads="1"/>
            </p:cNvSpPr>
            <p:nvPr/>
          </p:nvSpPr>
          <p:spPr bwMode="auto">
            <a:xfrm>
              <a:off x="2143" y="3296"/>
              <a:ext cx="1621" cy="82"/>
            </a:xfrm>
            <a:prstGeom prst="rect">
              <a:avLst/>
            </a:prstGeom>
            <a:gradFill rotWithShape="0">
              <a:gsLst>
                <a:gs pos="0">
                  <a:srgbClr val="DBDBDB"/>
                </a:gs>
                <a:gs pos="50000">
                  <a:srgbClr val="FFFFFF"/>
                </a:gs>
                <a:gs pos="100000">
                  <a:srgbClr val="DBDBDB"/>
                </a:gs>
              </a:gsLst>
              <a:lin ang="54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111  1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서울 송파구 방이동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11 1999/11/10~2000/10/20</a:t>
              </a:r>
            </a:p>
          </p:txBody>
        </p:sp>
        <p:sp>
          <p:nvSpPr>
            <p:cNvPr id="155687" name="Rectangle 29"/>
            <p:cNvSpPr>
              <a:spLocks noChangeArrowheads="1"/>
            </p:cNvSpPr>
            <p:nvPr/>
          </p:nvSpPr>
          <p:spPr bwMode="auto">
            <a:xfrm>
              <a:off x="2143" y="3392"/>
              <a:ext cx="1621" cy="82"/>
            </a:xfrm>
            <a:prstGeom prst="rect">
              <a:avLst/>
            </a:prstGeom>
            <a:gradFill rotWithShape="0">
              <a:gsLst>
                <a:gs pos="0">
                  <a:srgbClr val="DBDBDB"/>
                </a:gs>
                <a:gs pos="50000">
                  <a:srgbClr val="FFFFFF"/>
                </a:gs>
                <a:gs pos="100000">
                  <a:srgbClr val="DBDBDB"/>
                </a:gs>
              </a:gsLst>
              <a:lin ang="54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111  2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서울 강남구 대치동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99 2000/10/21~9999/12/31</a:t>
              </a:r>
            </a:p>
          </p:txBody>
        </p:sp>
        <p:sp>
          <p:nvSpPr>
            <p:cNvPr id="155688" name="Rectangle 30"/>
            <p:cNvSpPr>
              <a:spLocks noChangeArrowheads="1"/>
            </p:cNvSpPr>
            <p:nvPr/>
          </p:nvSpPr>
          <p:spPr bwMode="auto">
            <a:xfrm>
              <a:off x="2143" y="3488"/>
              <a:ext cx="1621" cy="82"/>
            </a:xfrm>
            <a:prstGeom prst="rect">
              <a:avLst/>
            </a:prstGeom>
            <a:gradFill rotWithShape="0">
              <a:gsLst>
                <a:gs pos="0">
                  <a:srgbClr val="DBDBDB"/>
                </a:gs>
                <a:gs pos="50000">
                  <a:srgbClr val="FFFFFF"/>
                </a:gs>
                <a:gs pos="100000">
                  <a:srgbClr val="DBDBDB"/>
                </a:gs>
              </a:gsLst>
              <a:lin ang="54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222  1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서울 마포구 합정동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37 2000/02/11~2002/05/15</a:t>
              </a:r>
            </a:p>
          </p:txBody>
        </p:sp>
        <p:sp>
          <p:nvSpPr>
            <p:cNvPr id="155689" name="Rectangle 31"/>
            <p:cNvSpPr>
              <a:spLocks noChangeArrowheads="1"/>
            </p:cNvSpPr>
            <p:nvPr/>
          </p:nvSpPr>
          <p:spPr bwMode="auto">
            <a:xfrm>
              <a:off x="2143" y="3584"/>
              <a:ext cx="1621" cy="82"/>
            </a:xfrm>
            <a:prstGeom prst="rect">
              <a:avLst/>
            </a:prstGeom>
            <a:gradFill rotWithShape="0">
              <a:gsLst>
                <a:gs pos="0">
                  <a:srgbClr val="DBDBDB"/>
                </a:gs>
                <a:gs pos="50000">
                  <a:srgbClr val="FFFFFF"/>
                </a:gs>
                <a:gs pos="100000">
                  <a:srgbClr val="DBDBDB"/>
                </a:gs>
              </a:gsLst>
              <a:lin ang="54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222  2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서울 송파구 방이동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11 2002/05/16~9999/12/31</a:t>
              </a:r>
            </a:p>
          </p:txBody>
        </p:sp>
      </p:grpSp>
      <p:sp>
        <p:nvSpPr>
          <p:cNvPr id="578592" name="AutoShape 32"/>
          <p:cNvSpPr>
            <a:spLocks noChangeArrowheads="1"/>
          </p:cNvSpPr>
          <p:nvPr/>
        </p:nvSpPr>
        <p:spPr bwMode="auto">
          <a:xfrm>
            <a:off x="6097096" y="3716933"/>
            <a:ext cx="2301899" cy="1236662"/>
          </a:xfrm>
          <a:prstGeom prst="roundRect">
            <a:avLst>
              <a:gd name="adj" fmla="val 3218"/>
            </a:avLst>
          </a:prstGeom>
          <a:gradFill rotWithShape="1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 marL="285750" indent="-285750" eaLnBrk="0" latinLnBrk="0" hangingPunct="0">
              <a:lnSpc>
                <a:spcPct val="1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주소</a:t>
            </a:r>
          </a:p>
          <a:p>
            <a:pPr marL="285750" indent="-285750" eaLnBrk="0" latinLnBrk="0" hangingPunct="0">
              <a:lnSpc>
                <a:spcPct val="1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1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1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1000" dirty="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5669" name="Group 33"/>
          <p:cNvGrpSpPr>
            <a:grpSpLocks/>
          </p:cNvGrpSpPr>
          <p:nvPr/>
        </p:nvGrpSpPr>
        <p:grpSpPr bwMode="auto">
          <a:xfrm>
            <a:off x="6208221" y="4209058"/>
            <a:ext cx="2119336" cy="588962"/>
            <a:chOff x="2819" y="4208"/>
            <a:chExt cx="852" cy="274"/>
          </a:xfrm>
        </p:grpSpPr>
        <p:sp>
          <p:nvSpPr>
            <p:cNvPr id="155683" name="Rectangle 34"/>
            <p:cNvSpPr>
              <a:spLocks noChangeArrowheads="1"/>
            </p:cNvSpPr>
            <p:nvPr/>
          </p:nvSpPr>
          <p:spPr bwMode="auto">
            <a:xfrm>
              <a:off x="2819" y="4208"/>
              <a:ext cx="852" cy="82"/>
            </a:xfrm>
            <a:prstGeom prst="rect">
              <a:avLst/>
            </a:prstGeom>
            <a:gradFill rotWithShape="0">
              <a:gsLst>
                <a:gs pos="0">
                  <a:srgbClr val="DBDBDB"/>
                </a:gs>
                <a:gs pos="50000">
                  <a:srgbClr val="FFFFFF"/>
                </a:gs>
                <a:gs pos="100000">
                  <a:srgbClr val="DBDBDB"/>
                </a:gs>
              </a:gsLst>
              <a:lin ang="54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100 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서울 송파구 방이동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11</a:t>
              </a:r>
            </a:p>
          </p:txBody>
        </p:sp>
        <p:sp>
          <p:nvSpPr>
            <p:cNvPr id="155684" name="Rectangle 35"/>
            <p:cNvSpPr>
              <a:spLocks noChangeArrowheads="1"/>
            </p:cNvSpPr>
            <p:nvPr/>
          </p:nvSpPr>
          <p:spPr bwMode="auto">
            <a:xfrm>
              <a:off x="2819" y="4304"/>
              <a:ext cx="852" cy="82"/>
            </a:xfrm>
            <a:prstGeom prst="rect">
              <a:avLst/>
            </a:prstGeom>
            <a:gradFill rotWithShape="0">
              <a:gsLst>
                <a:gs pos="0">
                  <a:srgbClr val="DBDBDB"/>
                </a:gs>
                <a:gs pos="50000">
                  <a:srgbClr val="FFFFFF"/>
                </a:gs>
                <a:gs pos="100000">
                  <a:srgbClr val="DBDBDB"/>
                </a:gs>
              </a:gsLst>
              <a:lin ang="54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101 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서울 강남구 대치동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99</a:t>
              </a:r>
            </a:p>
          </p:txBody>
        </p:sp>
        <p:sp>
          <p:nvSpPr>
            <p:cNvPr id="155685" name="Rectangle 36"/>
            <p:cNvSpPr>
              <a:spLocks noChangeArrowheads="1"/>
            </p:cNvSpPr>
            <p:nvPr/>
          </p:nvSpPr>
          <p:spPr bwMode="auto">
            <a:xfrm>
              <a:off x="2819" y="4400"/>
              <a:ext cx="852" cy="82"/>
            </a:xfrm>
            <a:prstGeom prst="rect">
              <a:avLst/>
            </a:prstGeom>
            <a:gradFill rotWithShape="0">
              <a:gsLst>
                <a:gs pos="0">
                  <a:srgbClr val="DBDBDB"/>
                </a:gs>
                <a:gs pos="50000">
                  <a:srgbClr val="FFFFFF"/>
                </a:gs>
                <a:gs pos="100000">
                  <a:srgbClr val="DBDBDB"/>
                </a:gs>
              </a:gsLst>
              <a:lin ang="54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102 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서울 마포구 합정동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37</a:t>
              </a:r>
            </a:p>
          </p:txBody>
        </p:sp>
      </p:grpSp>
      <p:sp>
        <p:nvSpPr>
          <p:cNvPr id="578597" name="AutoShape 37"/>
          <p:cNvSpPr>
            <a:spLocks noChangeArrowheads="1"/>
          </p:cNvSpPr>
          <p:nvPr/>
        </p:nvSpPr>
        <p:spPr bwMode="auto">
          <a:xfrm>
            <a:off x="2283878" y="4429728"/>
            <a:ext cx="2714644" cy="1238250"/>
          </a:xfrm>
          <a:prstGeom prst="roundRect">
            <a:avLst>
              <a:gd name="adj" fmla="val 4861"/>
            </a:avLst>
          </a:prstGeom>
          <a:gradFill rotWithShape="1">
            <a:gsLst>
              <a:gs pos="0">
                <a:srgbClr val="FFFFFF"/>
              </a:gs>
              <a:gs pos="100000">
                <a:srgbClr val="F4BA74"/>
              </a:gs>
            </a:gsLst>
            <a:lin ang="2700000" scaled="1"/>
          </a:gradFill>
          <a:ln w="9525" algn="ctr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주소내역</a:t>
            </a:r>
          </a:p>
          <a:p>
            <a:pPr>
              <a:defRPr/>
            </a:pP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>
              <a:defRPr/>
            </a:pP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</a:t>
            </a:r>
          </a:p>
          <a:p>
            <a:pPr>
              <a:defRPr/>
            </a:pP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>
              <a:defRPr/>
            </a:pP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>
              <a:defRPr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</p:txBody>
      </p:sp>
      <p:grpSp>
        <p:nvGrpSpPr>
          <p:cNvPr id="155671" name="Group 38"/>
          <p:cNvGrpSpPr>
            <a:grpSpLocks/>
          </p:cNvGrpSpPr>
          <p:nvPr/>
        </p:nvGrpSpPr>
        <p:grpSpPr bwMode="auto">
          <a:xfrm>
            <a:off x="2426755" y="4715480"/>
            <a:ext cx="2428891" cy="795337"/>
            <a:chOff x="1316" y="4172"/>
            <a:chExt cx="1034" cy="370"/>
          </a:xfrm>
        </p:grpSpPr>
        <p:sp>
          <p:nvSpPr>
            <p:cNvPr id="155679" name="Rectangle 39"/>
            <p:cNvSpPr>
              <a:spLocks noChangeArrowheads="1"/>
            </p:cNvSpPr>
            <p:nvPr/>
          </p:nvSpPr>
          <p:spPr bwMode="auto">
            <a:xfrm>
              <a:off x="1316" y="4172"/>
              <a:ext cx="1034" cy="82"/>
            </a:xfrm>
            <a:prstGeom prst="rect">
              <a:avLst/>
            </a:prstGeom>
            <a:gradFill rotWithShape="0">
              <a:gsLst>
                <a:gs pos="0">
                  <a:srgbClr val="DBDBDB"/>
                </a:gs>
                <a:gs pos="50000">
                  <a:srgbClr val="FFFFFF"/>
                </a:gs>
                <a:gs pos="100000">
                  <a:srgbClr val="DBDBDB"/>
                </a:gs>
              </a:gsLst>
              <a:lin ang="54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111  100 1999/11/10~2000/10/20</a:t>
              </a:r>
            </a:p>
          </p:txBody>
        </p:sp>
        <p:sp>
          <p:nvSpPr>
            <p:cNvPr id="155680" name="Rectangle 40"/>
            <p:cNvSpPr>
              <a:spLocks noChangeArrowheads="1"/>
            </p:cNvSpPr>
            <p:nvPr/>
          </p:nvSpPr>
          <p:spPr bwMode="auto">
            <a:xfrm>
              <a:off x="1316" y="4268"/>
              <a:ext cx="1034" cy="82"/>
            </a:xfrm>
            <a:prstGeom prst="rect">
              <a:avLst/>
            </a:prstGeom>
            <a:gradFill rotWithShape="0">
              <a:gsLst>
                <a:gs pos="0">
                  <a:srgbClr val="DBDBDB"/>
                </a:gs>
                <a:gs pos="50000">
                  <a:srgbClr val="FFFFFF"/>
                </a:gs>
                <a:gs pos="100000">
                  <a:srgbClr val="DBDBDB"/>
                </a:gs>
              </a:gsLst>
              <a:lin ang="54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111  </a:t>
              </a:r>
              <a:r>
                <a:rPr lang="en-US" altLang="ko-KR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1012000/10/21~9999/12/31</a:t>
              </a:r>
              <a:endPara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</p:txBody>
        </p:sp>
        <p:sp>
          <p:nvSpPr>
            <p:cNvPr id="155681" name="Rectangle 41"/>
            <p:cNvSpPr>
              <a:spLocks noChangeArrowheads="1"/>
            </p:cNvSpPr>
            <p:nvPr/>
          </p:nvSpPr>
          <p:spPr bwMode="auto">
            <a:xfrm>
              <a:off x="1316" y="4364"/>
              <a:ext cx="1034" cy="82"/>
            </a:xfrm>
            <a:prstGeom prst="rect">
              <a:avLst/>
            </a:prstGeom>
            <a:gradFill rotWithShape="0">
              <a:gsLst>
                <a:gs pos="0">
                  <a:srgbClr val="DBDBDB"/>
                </a:gs>
                <a:gs pos="50000">
                  <a:srgbClr val="FFFFFF"/>
                </a:gs>
                <a:gs pos="100000">
                  <a:srgbClr val="DBDBDB"/>
                </a:gs>
              </a:gsLst>
              <a:lin ang="54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222  102 2000/02/11~2002/05/15</a:t>
              </a:r>
            </a:p>
          </p:txBody>
        </p:sp>
        <p:sp>
          <p:nvSpPr>
            <p:cNvPr id="155682" name="Rectangle 42"/>
            <p:cNvSpPr>
              <a:spLocks noChangeArrowheads="1"/>
            </p:cNvSpPr>
            <p:nvPr/>
          </p:nvSpPr>
          <p:spPr bwMode="auto">
            <a:xfrm>
              <a:off x="1316" y="4460"/>
              <a:ext cx="1034" cy="82"/>
            </a:xfrm>
            <a:prstGeom prst="rect">
              <a:avLst/>
            </a:prstGeom>
            <a:gradFill rotWithShape="0">
              <a:gsLst>
                <a:gs pos="0">
                  <a:srgbClr val="DBDBDB"/>
                </a:gs>
                <a:gs pos="50000">
                  <a:srgbClr val="FFFFFF"/>
                </a:gs>
                <a:gs pos="100000">
                  <a:srgbClr val="DBDBDB"/>
                </a:gs>
              </a:gsLst>
              <a:lin ang="5400000" scaled="1"/>
            </a:gra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222  100 2002/05/16~9999/12/31</a:t>
              </a:r>
            </a:p>
          </p:txBody>
        </p:sp>
      </p:grpSp>
      <p:sp>
        <p:nvSpPr>
          <p:cNvPr id="578603" name="Text Box 43"/>
          <p:cNvSpPr txBox="1">
            <a:spLocks noChangeArrowheads="1"/>
          </p:cNvSpPr>
          <p:nvPr/>
        </p:nvSpPr>
        <p:spPr bwMode="auto">
          <a:xfrm>
            <a:off x="3590404" y="2205633"/>
            <a:ext cx="406400" cy="284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13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①</a:t>
            </a:r>
          </a:p>
        </p:txBody>
      </p:sp>
      <p:sp>
        <p:nvSpPr>
          <p:cNvPr id="578604" name="Text Box 44"/>
          <p:cNvSpPr txBox="1">
            <a:spLocks noChangeArrowheads="1"/>
          </p:cNvSpPr>
          <p:nvPr/>
        </p:nvSpPr>
        <p:spPr bwMode="auto">
          <a:xfrm>
            <a:off x="5798646" y="4343995"/>
            <a:ext cx="406400" cy="284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13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578605" name="AutoShape 45"/>
          <p:cNvSpPr>
            <a:spLocks noChangeArrowheads="1"/>
          </p:cNvSpPr>
          <p:nvPr/>
        </p:nvSpPr>
        <p:spPr bwMode="auto">
          <a:xfrm>
            <a:off x="4357167" y="1700808"/>
            <a:ext cx="1584325" cy="274637"/>
          </a:xfrm>
          <a:prstGeom prst="wedgeRectCallout">
            <a:avLst>
              <a:gd name="adj1" fmla="val -64130"/>
              <a:gd name="adj2" fmla="val 157514"/>
            </a:avLst>
          </a:prstGeom>
          <a:solidFill>
            <a:srgbClr val="FFFF99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고객에 종속된 주소</a:t>
            </a:r>
          </a:p>
        </p:txBody>
      </p:sp>
      <p:sp>
        <p:nvSpPr>
          <p:cNvPr id="578606" name="AutoShape 46"/>
          <p:cNvSpPr>
            <a:spLocks noChangeArrowheads="1"/>
          </p:cNvSpPr>
          <p:nvPr/>
        </p:nvSpPr>
        <p:spPr bwMode="auto">
          <a:xfrm>
            <a:off x="6770196" y="5301258"/>
            <a:ext cx="1728788" cy="274637"/>
          </a:xfrm>
          <a:prstGeom prst="wedgeRectCallout">
            <a:avLst>
              <a:gd name="adj1" fmla="val -59458"/>
              <a:gd name="adj2" fmla="val -162139"/>
            </a:avLst>
          </a:prstGeom>
          <a:solidFill>
            <a:srgbClr val="FFFF99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285750" indent="-285750" algn="ctr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고객에 독립적인 주소</a:t>
            </a:r>
          </a:p>
        </p:txBody>
      </p:sp>
      <p:sp>
        <p:nvSpPr>
          <p:cNvPr id="578607" name="Text Box 47"/>
          <p:cNvSpPr txBox="1">
            <a:spLocks noChangeArrowheads="1"/>
          </p:cNvSpPr>
          <p:nvPr/>
        </p:nvSpPr>
        <p:spPr bwMode="auto">
          <a:xfrm>
            <a:off x="3133204" y="3716933"/>
            <a:ext cx="10080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주소내역</a:t>
            </a:r>
          </a:p>
        </p:txBody>
      </p:sp>
      <p:sp>
        <p:nvSpPr>
          <p:cNvPr id="155677" name="Line 48"/>
          <p:cNvSpPr>
            <a:spLocks noChangeShapeType="1"/>
          </p:cNvSpPr>
          <p:nvPr/>
        </p:nvSpPr>
        <p:spPr bwMode="auto">
          <a:xfrm>
            <a:off x="3636442" y="4005858"/>
            <a:ext cx="0" cy="4318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8609" name="Rectangle 49"/>
          <p:cNvSpPr>
            <a:spLocks noChangeArrowheads="1"/>
          </p:cNvSpPr>
          <p:nvPr/>
        </p:nvSpPr>
        <p:spPr bwMode="auto">
          <a:xfrm>
            <a:off x="5141398" y="5715612"/>
            <a:ext cx="2881312" cy="600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0" latinLnBrk="0" hangingPunct="0">
              <a:lnSpc>
                <a:spcPct val="110000"/>
              </a:lnSpc>
              <a:spcBef>
                <a:spcPct val="50000"/>
              </a:spcBef>
              <a:buClr>
                <a:srgbClr val="00CC00"/>
              </a:buClr>
              <a:buSzPct val="80000"/>
              <a:buFont typeface="Wingdings" pitchFamily="2" charset="2"/>
              <a:buNone/>
            </a:pPr>
            <a:r>
              <a:rPr lang="en-US" altLang="ko-KR" sz="1500" dirty="0">
                <a:solidFill>
                  <a:srgbClr val="CC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500" dirty="0">
                <a:solidFill>
                  <a:srgbClr val="CC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주소’ </a:t>
            </a:r>
            <a:r>
              <a:rPr lang="ko-KR" altLang="en-US" sz="1500" dirty="0" smtClean="0">
                <a:solidFill>
                  <a:srgbClr val="CC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엔터티의 </a:t>
            </a:r>
            <a:r>
              <a:rPr lang="ko-KR" altLang="en-US" sz="1500" dirty="0">
                <a:solidFill>
                  <a:srgbClr val="CC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정의에 따라 전혀 다른 릴레이션쉽 발생</a:t>
            </a:r>
            <a:r>
              <a:rPr lang="en-US" altLang="ko-KR" sz="1500" dirty="0">
                <a:solidFill>
                  <a:srgbClr val="CC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1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관계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578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578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8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8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8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8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" fill="hold"/>
                                        <p:tgtEl>
                                          <p:spTgt spid="578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" fill="hold"/>
                                        <p:tgtEl>
                                          <p:spTgt spid="578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572" grpId="0" build="p" autoUpdateAnimBg="0"/>
      <p:bldP spid="578605" grpId="0" animBg="1" autoUpdateAnimBg="0"/>
      <p:bldP spid="578606" grpId="0" animBg="1" autoUpdateAnimBg="0"/>
      <p:bldP spid="578609" grpId="0" build="p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관계의 표현</a:t>
            </a:r>
          </a:p>
        </p:txBody>
      </p:sp>
      <p:sp>
        <p:nvSpPr>
          <p:cNvPr id="579588" name="AutoShape 4"/>
          <p:cNvSpPr>
            <a:spLocks noChangeArrowheads="1"/>
          </p:cNvSpPr>
          <p:nvPr/>
        </p:nvSpPr>
        <p:spPr bwMode="auto">
          <a:xfrm>
            <a:off x="2762250" y="1733451"/>
            <a:ext cx="771525" cy="266700"/>
          </a:xfrm>
          <a:prstGeom prst="wedgeRectCallout">
            <a:avLst>
              <a:gd name="adj1" fmla="val -72319"/>
              <a:gd name="adj2" fmla="val 202120"/>
            </a:avLst>
          </a:prstGeom>
          <a:gradFill rotWithShape="1">
            <a:gsLst>
              <a:gs pos="0">
                <a:srgbClr val="FFFFFF"/>
              </a:gs>
              <a:gs pos="100000">
                <a:srgbClr val="F4BA74"/>
              </a:gs>
            </a:gsLst>
            <a:lin ang="2700000" scaled="1"/>
          </a:gradFill>
          <a:ln w="3175" algn="ctr">
            <a:solidFill>
              <a:schemeClr val="tx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285750" indent="-285750" algn="ctr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2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many</a:t>
            </a:r>
          </a:p>
        </p:txBody>
      </p:sp>
      <p:grpSp>
        <p:nvGrpSpPr>
          <p:cNvPr id="157702" name="Group 5"/>
          <p:cNvGrpSpPr>
            <a:grpSpLocks/>
          </p:cNvGrpSpPr>
          <p:nvPr/>
        </p:nvGrpSpPr>
        <p:grpSpPr bwMode="auto">
          <a:xfrm>
            <a:off x="2406650" y="2335114"/>
            <a:ext cx="4257675" cy="436562"/>
            <a:chOff x="2370" y="4416"/>
            <a:chExt cx="1854" cy="192"/>
          </a:xfrm>
        </p:grpSpPr>
        <p:sp>
          <p:nvSpPr>
            <p:cNvPr id="157722" name="Line 6"/>
            <p:cNvSpPr>
              <a:spLocks noChangeShapeType="1"/>
            </p:cNvSpPr>
            <p:nvPr/>
          </p:nvSpPr>
          <p:spPr bwMode="auto">
            <a:xfrm>
              <a:off x="2370" y="4513"/>
              <a:ext cx="89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723" name="Line 7"/>
            <p:cNvSpPr>
              <a:spLocks noChangeShapeType="1"/>
            </p:cNvSpPr>
            <p:nvPr/>
          </p:nvSpPr>
          <p:spPr bwMode="auto">
            <a:xfrm>
              <a:off x="3312" y="4510"/>
              <a:ext cx="912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prstDash val="lgDash"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724" name="Freeform 8"/>
            <p:cNvSpPr>
              <a:spLocks/>
            </p:cNvSpPr>
            <p:nvPr/>
          </p:nvSpPr>
          <p:spPr bwMode="auto">
            <a:xfrm>
              <a:off x="2400" y="4416"/>
              <a:ext cx="96" cy="192"/>
            </a:xfrm>
            <a:custGeom>
              <a:avLst/>
              <a:gdLst>
                <a:gd name="T0" fmla="*/ 0 w 96"/>
                <a:gd name="T1" fmla="*/ 0 h 192"/>
                <a:gd name="T2" fmla="*/ 96 w 96"/>
                <a:gd name="T3" fmla="*/ 96 h 192"/>
                <a:gd name="T4" fmla="*/ 0 w 96"/>
                <a:gd name="T5" fmla="*/ 192 h 192"/>
                <a:gd name="T6" fmla="*/ 0 60000 65536"/>
                <a:gd name="T7" fmla="*/ 0 60000 65536"/>
                <a:gd name="T8" fmla="*/ 0 60000 65536"/>
                <a:gd name="T9" fmla="*/ 0 w 96"/>
                <a:gd name="T10" fmla="*/ 0 h 192"/>
                <a:gd name="T11" fmla="*/ 96 w 96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192">
                  <a:moveTo>
                    <a:pt x="0" y="0"/>
                  </a:moveTo>
                  <a:lnTo>
                    <a:pt x="96" y="96"/>
                  </a:lnTo>
                  <a:lnTo>
                    <a:pt x="0" y="192"/>
                  </a:lnTo>
                </a:path>
              </a:pathLst>
            </a:custGeom>
            <a:noFill/>
            <a:ln w="19050" cap="flat" cmpd="sng">
              <a:solidFill>
                <a:srgbClr val="FF3300"/>
              </a:solidFill>
              <a:prstDash val="solid"/>
              <a:round/>
              <a:headEnd/>
              <a:tailEnd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79593" name="AutoShape 9"/>
          <p:cNvSpPr>
            <a:spLocks noChangeArrowheads="1"/>
          </p:cNvSpPr>
          <p:nvPr/>
        </p:nvSpPr>
        <p:spPr bwMode="auto">
          <a:xfrm>
            <a:off x="5562600" y="1733451"/>
            <a:ext cx="771525" cy="266700"/>
          </a:xfrm>
          <a:prstGeom prst="wedgeRectCallout">
            <a:avLst>
              <a:gd name="adj1" fmla="val 70537"/>
              <a:gd name="adj2" fmla="val 222000"/>
            </a:avLst>
          </a:prstGeom>
          <a:gradFill rotWithShape="1">
            <a:gsLst>
              <a:gs pos="0">
                <a:srgbClr val="FFFFFF"/>
              </a:gs>
              <a:gs pos="100000">
                <a:srgbClr val="F4BA74"/>
              </a:gs>
            </a:gsLst>
            <a:lin ang="2700000" scaled="1"/>
          </a:gradFill>
          <a:ln w="3175" algn="ctr">
            <a:solidFill>
              <a:schemeClr val="tx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285750" indent="-285750" algn="ctr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2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one</a:t>
            </a:r>
          </a:p>
        </p:txBody>
      </p:sp>
      <p:sp>
        <p:nvSpPr>
          <p:cNvPr id="579594" name="AutoShape 10"/>
          <p:cNvSpPr>
            <a:spLocks noChangeArrowheads="1"/>
          </p:cNvSpPr>
          <p:nvPr/>
        </p:nvSpPr>
        <p:spPr bwMode="auto">
          <a:xfrm>
            <a:off x="3702050" y="1412776"/>
            <a:ext cx="771525" cy="266700"/>
          </a:xfrm>
          <a:prstGeom prst="wedgeRectCallout">
            <a:avLst>
              <a:gd name="adj1" fmla="val -56250"/>
              <a:gd name="adj2" fmla="val 294000"/>
            </a:avLst>
          </a:prstGeom>
          <a:solidFill>
            <a:srgbClr val="FFFF99"/>
          </a:solidFill>
          <a:ln w="9525">
            <a:solidFill>
              <a:srgbClr val="4D4D4D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 algn="ctr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2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필수</a:t>
            </a:r>
          </a:p>
        </p:txBody>
      </p:sp>
      <p:sp>
        <p:nvSpPr>
          <p:cNvPr id="579595" name="AutoShape 11"/>
          <p:cNvSpPr>
            <a:spLocks noChangeArrowheads="1"/>
          </p:cNvSpPr>
          <p:nvPr/>
        </p:nvSpPr>
        <p:spPr bwMode="auto">
          <a:xfrm>
            <a:off x="4583113" y="1412776"/>
            <a:ext cx="771525" cy="266700"/>
          </a:xfrm>
          <a:prstGeom prst="wedgeRectCallout">
            <a:avLst>
              <a:gd name="adj1" fmla="val 66963"/>
              <a:gd name="adj2" fmla="val 294000"/>
            </a:avLst>
          </a:prstGeom>
          <a:solidFill>
            <a:srgbClr val="FFFF99"/>
          </a:solidFill>
          <a:ln w="9525">
            <a:solidFill>
              <a:srgbClr val="4D4D4D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 algn="ctr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2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579596" name="AutoShape 12"/>
          <p:cNvSpPr>
            <a:spLocks noChangeArrowheads="1"/>
          </p:cNvSpPr>
          <p:nvPr/>
        </p:nvSpPr>
        <p:spPr bwMode="auto">
          <a:xfrm>
            <a:off x="2586038" y="2784376"/>
            <a:ext cx="1873250" cy="873125"/>
          </a:xfrm>
          <a:prstGeom prst="rightArrow">
            <a:avLst>
              <a:gd name="adj1" fmla="val 65102"/>
              <a:gd name="adj2" fmla="val 49693"/>
            </a:avLst>
          </a:prstGeom>
          <a:solidFill>
            <a:srgbClr val="FFFF99"/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>
              <a:lnSpc>
                <a:spcPct val="12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2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엔터티</a:t>
            </a:r>
            <a:r>
              <a:rPr kumimoji="0" lang="en-US" altLang="ko-KR" sz="12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dirty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kumimoji="0" lang="ko-KR" altLang="en-US" sz="12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엔터티</a:t>
            </a:r>
            <a:r>
              <a:rPr kumimoji="0" lang="en-US" altLang="ko-KR" sz="12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200" dirty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br>
              <a:rPr kumimoji="0" lang="ko-KR" altLang="en-US" sz="1200" dirty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200" dirty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보는 관계</a:t>
            </a:r>
          </a:p>
        </p:txBody>
      </p:sp>
      <p:sp>
        <p:nvSpPr>
          <p:cNvPr id="579597" name="AutoShape 13"/>
          <p:cNvSpPr>
            <a:spLocks noChangeArrowheads="1"/>
          </p:cNvSpPr>
          <p:nvPr/>
        </p:nvSpPr>
        <p:spPr bwMode="auto">
          <a:xfrm>
            <a:off x="4500563" y="2784376"/>
            <a:ext cx="1984375" cy="873125"/>
          </a:xfrm>
          <a:prstGeom prst="leftArrow">
            <a:avLst>
              <a:gd name="adj1" fmla="val 59370"/>
              <a:gd name="adj2" fmla="val 50242"/>
            </a:avLst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>
              <a:lnSpc>
                <a:spcPct val="12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2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엔터티</a:t>
            </a:r>
            <a:r>
              <a:rPr kumimoji="0" lang="en-US" altLang="ko-KR" sz="12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200" dirty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kumimoji="0" lang="ko-KR" altLang="en-US" sz="12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엔터티</a:t>
            </a:r>
            <a:r>
              <a:rPr kumimoji="0" lang="en-US" altLang="ko-KR" sz="12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dirty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br>
              <a:rPr kumimoji="0" lang="ko-KR" altLang="en-US" sz="1200" dirty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200" dirty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보는 관계</a:t>
            </a:r>
          </a:p>
        </p:txBody>
      </p:sp>
      <p:sp>
        <p:nvSpPr>
          <p:cNvPr id="579598" name="Rectangle 14"/>
          <p:cNvSpPr>
            <a:spLocks noChangeArrowheads="1"/>
          </p:cNvSpPr>
          <p:nvPr/>
        </p:nvSpPr>
        <p:spPr bwMode="auto">
          <a:xfrm>
            <a:off x="2847975" y="2252564"/>
            <a:ext cx="730250" cy="257175"/>
          </a:xfrm>
          <a:prstGeom prst="rect">
            <a:avLst/>
          </a:prstGeom>
          <a:solidFill>
            <a:srgbClr val="FFFFCC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285750" indent="-285750" algn="ctr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관계명</a:t>
            </a:r>
            <a:r>
              <a:rPr kumimoji="0" lang="en-US" altLang="ko-KR" sz="10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579599" name="Rectangle 15"/>
          <p:cNvSpPr>
            <a:spLocks noChangeArrowheads="1"/>
          </p:cNvSpPr>
          <p:nvPr/>
        </p:nvSpPr>
        <p:spPr bwMode="auto">
          <a:xfrm>
            <a:off x="5781675" y="2593876"/>
            <a:ext cx="730250" cy="257175"/>
          </a:xfrm>
          <a:prstGeom prst="rect">
            <a:avLst/>
          </a:prstGeom>
          <a:solidFill>
            <a:srgbClr val="FFFFCC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285750" indent="-285750" algn="ctr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관계명</a:t>
            </a:r>
            <a:r>
              <a:rPr kumimoji="0" lang="en-US" altLang="ko-KR" sz="10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579600" name="Rectangle 16"/>
          <p:cNvSpPr>
            <a:spLocks noChangeArrowheads="1"/>
          </p:cNvSpPr>
          <p:nvPr/>
        </p:nvSpPr>
        <p:spPr bwMode="auto">
          <a:xfrm>
            <a:off x="4238625" y="2268439"/>
            <a:ext cx="730250" cy="257175"/>
          </a:xfrm>
          <a:prstGeom prst="rect">
            <a:avLst/>
          </a:prstGeom>
          <a:solidFill>
            <a:srgbClr val="FFFFCC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285750" indent="-285750" algn="ctr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관계명</a:t>
            </a:r>
            <a:r>
              <a:rPr kumimoji="0" lang="en-US" altLang="ko-KR" sz="10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579601" name="AutoShape 17"/>
          <p:cNvSpPr>
            <a:spLocks noChangeArrowheads="1"/>
          </p:cNvSpPr>
          <p:nvPr/>
        </p:nvSpPr>
        <p:spPr bwMode="auto">
          <a:xfrm>
            <a:off x="1042988" y="1693764"/>
            <a:ext cx="1433512" cy="1963737"/>
          </a:xfrm>
          <a:prstGeom prst="roundRect">
            <a:avLst>
              <a:gd name="adj" fmla="val 4648"/>
            </a:avLst>
          </a:prstGeom>
          <a:gradFill rotWithShape="1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 marL="285750" indent="-285750" eaLnBrk="0" latinLnBrk="0" hangingPunct="0">
              <a:lnSpc>
                <a:spcPct val="13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4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엔터티</a:t>
            </a:r>
            <a:r>
              <a:rPr kumimoji="0" lang="en-US" altLang="ko-KR" sz="14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en-US" altLang="ko-KR" sz="1400" dirty="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13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1400" dirty="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13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1400" dirty="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13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1400" dirty="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13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1400" dirty="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9602" name="AutoShape 18"/>
          <p:cNvSpPr>
            <a:spLocks noChangeArrowheads="1"/>
          </p:cNvSpPr>
          <p:nvPr/>
        </p:nvSpPr>
        <p:spPr bwMode="auto">
          <a:xfrm>
            <a:off x="6594475" y="1584226"/>
            <a:ext cx="1433513" cy="1963738"/>
          </a:xfrm>
          <a:prstGeom prst="roundRect">
            <a:avLst>
              <a:gd name="adj" fmla="val 4648"/>
            </a:avLst>
          </a:prstGeom>
          <a:gradFill rotWithShape="1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 marL="285750" indent="-285750" eaLnBrk="0" latinLnBrk="0" hangingPunct="0">
              <a:lnSpc>
                <a:spcPct val="13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4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엔터티</a:t>
            </a:r>
            <a:r>
              <a:rPr kumimoji="0" lang="en-US" altLang="ko-KR" sz="14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en-US" altLang="ko-KR" sz="1400" dirty="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13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1400" dirty="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13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1400" dirty="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13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1400" dirty="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13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1400" dirty="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9603" name="Rectangle 19"/>
          <p:cNvSpPr>
            <a:spLocks noChangeArrowheads="1"/>
          </p:cNvSpPr>
          <p:nvPr/>
        </p:nvSpPr>
        <p:spPr bwMode="auto">
          <a:xfrm>
            <a:off x="709613" y="3975001"/>
            <a:ext cx="3240087" cy="215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7714" name="Rectangle 20"/>
          <p:cNvSpPr>
            <a:spLocks noChangeArrowheads="1"/>
          </p:cNvSpPr>
          <p:nvPr/>
        </p:nvSpPr>
        <p:spPr bwMode="auto">
          <a:xfrm>
            <a:off x="709613" y="4014689"/>
            <a:ext cx="400685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77800" indent="-177800" eaLnBrk="0" latinLnBrk="0" hangingPunct="0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ü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형태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(degree)</a:t>
            </a:r>
          </a:p>
          <a:p>
            <a:pPr marL="685800" lvl="1" indent="-228600" eaLnBrk="0" latinLnBrk="0" hangingPunct="0">
              <a:lnSpc>
                <a:spcPct val="6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</a:pPr>
            <a:r>
              <a:rPr lang="en-US" altLang="ko-KR" sz="12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Many :</a:t>
            </a:r>
            <a:r>
              <a:rPr lang="en-US" altLang="ko-KR" sz="12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까마귀발가락 </a:t>
            </a:r>
            <a:r>
              <a:rPr lang="en-US" altLang="ko-KR" sz="12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     )</a:t>
            </a:r>
          </a:p>
          <a:p>
            <a:pPr marL="685800" lvl="1" indent="-228600" eaLnBrk="0" latinLnBrk="0" hangingPunct="0">
              <a:lnSpc>
                <a:spcPct val="6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</a:pPr>
            <a:r>
              <a:rPr lang="en-US" altLang="ko-KR" sz="12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One  :</a:t>
            </a:r>
            <a:r>
              <a:rPr lang="en-US" altLang="ko-KR" sz="12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줄 실선   </a:t>
            </a:r>
            <a:r>
              <a:rPr lang="en-US" altLang="ko-KR" sz="12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     )</a:t>
            </a:r>
          </a:p>
          <a:p>
            <a:pPr marL="177800" indent="-177800" eaLnBrk="0" latinLnBrk="0" hangingPunct="0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ü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사양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(optionality) </a:t>
            </a:r>
          </a:p>
          <a:p>
            <a:pPr marL="685800" lvl="1" indent="-228600" eaLnBrk="0" latinLnBrk="0" hangingPunct="0">
              <a:lnSpc>
                <a:spcPct val="6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</a:pPr>
            <a:r>
              <a:rPr lang="en-US" altLang="ko-KR" sz="12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Mandatory :</a:t>
            </a:r>
            <a:r>
              <a:rPr lang="en-US" altLang="ko-KR" sz="12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실선   </a:t>
            </a:r>
            <a:r>
              <a:rPr lang="en-US" altLang="ko-KR" sz="12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         )</a:t>
            </a:r>
          </a:p>
          <a:p>
            <a:pPr marL="685800" lvl="1" indent="-228600" eaLnBrk="0" latinLnBrk="0" hangingPunct="0">
              <a:lnSpc>
                <a:spcPct val="6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</a:pPr>
            <a:r>
              <a:rPr lang="en-US" altLang="ko-KR" sz="12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Optional     :</a:t>
            </a:r>
            <a:r>
              <a:rPr lang="en-US" altLang="ko-KR" sz="12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  </a:t>
            </a:r>
            <a:r>
              <a:rPr lang="en-US" altLang="ko-KR" sz="12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        )</a:t>
            </a:r>
          </a:p>
          <a:p>
            <a:pPr marL="177800" indent="-177800" eaLnBrk="0" latinLnBrk="0" hangingPunct="0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ü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명칭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85800" lvl="1" indent="-228600" eaLnBrk="0" latinLnBrk="0" hangingPunct="0">
              <a:lnSpc>
                <a:spcPct val="6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</a:pPr>
            <a:r>
              <a:rPr lang="ko-KR" altLang="en-US" sz="12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2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자로 표현</a:t>
            </a:r>
          </a:p>
          <a:p>
            <a:pPr marL="685800" lvl="1" indent="-228600" eaLnBrk="0" latinLnBrk="0" hangingPunct="0">
              <a:lnSpc>
                <a:spcPct val="6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</a:pPr>
            <a:r>
              <a:rPr lang="ko-KR" altLang="en-US" sz="12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2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자로 표현</a:t>
            </a:r>
          </a:p>
        </p:txBody>
      </p:sp>
      <p:grpSp>
        <p:nvGrpSpPr>
          <p:cNvPr id="157715" name="Group 21"/>
          <p:cNvGrpSpPr>
            <a:grpSpLocks/>
          </p:cNvGrpSpPr>
          <p:nvPr/>
        </p:nvGrpSpPr>
        <p:grpSpPr bwMode="auto">
          <a:xfrm>
            <a:off x="3060700" y="4190901"/>
            <a:ext cx="215900" cy="238125"/>
            <a:chOff x="3240" y="2523"/>
            <a:chExt cx="226" cy="275"/>
          </a:xfrm>
        </p:grpSpPr>
        <p:sp>
          <p:nvSpPr>
            <p:cNvPr id="157720" name="Line 22"/>
            <p:cNvSpPr>
              <a:spLocks noChangeShapeType="1"/>
            </p:cNvSpPr>
            <p:nvPr/>
          </p:nvSpPr>
          <p:spPr bwMode="auto">
            <a:xfrm>
              <a:off x="3240" y="2662"/>
              <a:ext cx="226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721" name="Freeform 23"/>
            <p:cNvSpPr>
              <a:spLocks/>
            </p:cNvSpPr>
            <p:nvPr/>
          </p:nvSpPr>
          <p:spPr bwMode="auto">
            <a:xfrm>
              <a:off x="3241" y="2523"/>
              <a:ext cx="139" cy="275"/>
            </a:xfrm>
            <a:custGeom>
              <a:avLst/>
              <a:gdLst>
                <a:gd name="T0" fmla="*/ 0 w 96"/>
                <a:gd name="T1" fmla="*/ 0 h 192"/>
                <a:gd name="T2" fmla="*/ 610 w 96"/>
                <a:gd name="T3" fmla="*/ 583 h 192"/>
                <a:gd name="T4" fmla="*/ 0 w 96"/>
                <a:gd name="T5" fmla="*/ 1157 h 192"/>
                <a:gd name="T6" fmla="*/ 0 60000 65536"/>
                <a:gd name="T7" fmla="*/ 0 60000 65536"/>
                <a:gd name="T8" fmla="*/ 0 60000 65536"/>
                <a:gd name="T9" fmla="*/ 0 w 96"/>
                <a:gd name="T10" fmla="*/ 0 h 192"/>
                <a:gd name="T11" fmla="*/ 96 w 96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192">
                  <a:moveTo>
                    <a:pt x="0" y="0"/>
                  </a:moveTo>
                  <a:lnTo>
                    <a:pt x="96" y="96"/>
                  </a:lnTo>
                  <a:lnTo>
                    <a:pt x="0" y="192"/>
                  </a:lnTo>
                </a:path>
              </a:pathLst>
            </a:custGeom>
            <a:noFill/>
            <a:ln w="19050" cap="flat" cmpd="sng">
              <a:solidFill>
                <a:srgbClr val="FF3300"/>
              </a:solidFill>
              <a:prstDash val="solid"/>
              <a:round/>
              <a:headEnd/>
              <a:tailEnd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7716" name="Line 24"/>
          <p:cNvSpPr>
            <a:spLocks noChangeShapeType="1"/>
          </p:cNvSpPr>
          <p:nvPr/>
        </p:nvSpPr>
        <p:spPr bwMode="auto">
          <a:xfrm>
            <a:off x="2971800" y="4549676"/>
            <a:ext cx="2032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7717" name="Line 25"/>
          <p:cNvSpPr>
            <a:spLocks noChangeShapeType="1"/>
          </p:cNvSpPr>
          <p:nvPr/>
        </p:nvSpPr>
        <p:spPr bwMode="auto">
          <a:xfrm>
            <a:off x="2921000" y="4983064"/>
            <a:ext cx="4318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7718" name="Line 26"/>
          <p:cNvSpPr>
            <a:spLocks noChangeShapeType="1"/>
          </p:cNvSpPr>
          <p:nvPr/>
        </p:nvSpPr>
        <p:spPr bwMode="auto">
          <a:xfrm>
            <a:off x="2767013" y="5198964"/>
            <a:ext cx="433387" cy="0"/>
          </a:xfrm>
          <a:prstGeom prst="line">
            <a:avLst/>
          </a:prstGeom>
          <a:noFill/>
          <a:ln w="19050">
            <a:solidFill>
              <a:srgbClr val="FF3300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9611" name="Rectangle 27"/>
          <p:cNvSpPr>
            <a:spLocks noChangeArrowheads="1"/>
          </p:cNvSpPr>
          <p:nvPr/>
        </p:nvSpPr>
        <p:spPr bwMode="auto">
          <a:xfrm>
            <a:off x="4067175" y="3975001"/>
            <a:ext cx="4425950" cy="21685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92075" tIns="46038" rIns="92075" bIns="97200">
            <a:spAutoFit/>
          </a:bodyPr>
          <a:lstStyle/>
          <a:p>
            <a:pPr marL="177800" indent="-177800" eaLnBrk="0" latinLnBrk="0" hangingPunct="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ü"/>
              <a:defRPr/>
            </a:pP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관계명은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가능한 </a:t>
            </a:r>
            <a:r>
              <a:rPr lang="ko-KR" altLang="en-US" sz="1200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200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자의 입장에서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규정</a:t>
            </a:r>
          </a:p>
          <a:p>
            <a:pPr marL="177800" indent="-177800" eaLnBrk="0" latinLnBrk="0" hangingPunct="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ü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관계와 차별적성 있게 구체적으로 지정</a:t>
            </a:r>
            <a:endParaRPr lang="ko-KR" altLang="en-US" sz="1200" dirty="0">
              <a:solidFill>
                <a:schemeClr val="hlin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0" latinLnBrk="0" hangingPunct="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ü"/>
              <a:defRPr/>
            </a:pPr>
            <a:r>
              <a:rPr lang="ko-KR" altLang="en-US" sz="1200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200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자의 입장에서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지정하는 것이 분명한 경우도 있음 </a:t>
            </a:r>
          </a:p>
          <a:p>
            <a:pPr marL="177800" indent="-177800" eaLnBrk="0" latinLnBrk="0" hangingPunct="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ü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엔터티의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역할보다는 </a:t>
            </a:r>
            <a:r>
              <a:rPr lang="ko-KR" altLang="en-US" sz="1200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관계의 내용을 분명히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하고자 하는 경우에는 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 입장에서 지정</a:t>
            </a:r>
          </a:p>
          <a:p>
            <a:pPr marL="177800" indent="-177800" eaLnBrk="0" latinLnBrk="0" hangingPunct="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Wingdings" pitchFamily="2" charset="2"/>
              <a:buChar char="ü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관계를 규명할 때는 반드시 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 입장에서 생각할 것</a:t>
            </a:r>
          </a:p>
        </p:txBody>
      </p:sp>
      <p:sp>
        <p:nvSpPr>
          <p:cNvPr id="29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관계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579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579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" fill="hold"/>
                                        <p:tgtEl>
                                          <p:spTgt spid="579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" fill="hold"/>
                                        <p:tgtEl>
                                          <p:spTgt spid="579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" fill="hold"/>
                                        <p:tgtEl>
                                          <p:spTgt spid="579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" fill="hold"/>
                                        <p:tgtEl>
                                          <p:spTgt spid="579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" fill="hold"/>
                                        <p:tgtEl>
                                          <p:spTgt spid="579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" fill="hold"/>
                                        <p:tgtEl>
                                          <p:spTgt spid="579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" fill="hold"/>
                                        <p:tgtEl>
                                          <p:spTgt spid="579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" fill="hold"/>
                                        <p:tgtEl>
                                          <p:spTgt spid="579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611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79388" y="115888"/>
            <a:ext cx="6480844" cy="649287"/>
          </a:xfrm>
        </p:spPr>
        <p:txBody>
          <a:bodyPr/>
          <a:lstStyle/>
          <a:p>
            <a:r>
              <a:rPr lang="ko-KR" altLang="en-US" dirty="0" smtClean="0"/>
              <a:t>데이터베이스와 데이터베이스 시스템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179512" y="908720"/>
            <a:ext cx="8712968" cy="4608512"/>
          </a:xfrm>
        </p:spPr>
        <p:txBody>
          <a:bodyPr/>
          <a:lstStyle/>
          <a:p>
            <a:pPr marL="285750" lvl="1">
              <a:lnSpc>
                <a:spcPts val="2800"/>
              </a:lnSpc>
              <a:buFont typeface="Wingdings" panose="05000000000000000000" pitchFamily="2" charset="2"/>
              <a:buChar char="u"/>
            </a:pPr>
            <a:r>
              <a:rPr lang="ko-KR" altLang="en-US" sz="14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</a:t>
            </a:r>
            <a:r>
              <a:rPr lang="en-US" altLang="ko-KR" sz="14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(Database)</a:t>
            </a:r>
          </a:p>
          <a:p>
            <a:pPr marL="742950" lvl="3" indent="-285750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논리적으로 연관된 데이터들이 유기적으로 조직화된 집합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(an </a:t>
            </a:r>
            <a:r>
              <a:rPr lang="en-US" altLang="ko-KR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organised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pool of logically-related data)</a:t>
            </a:r>
          </a:p>
          <a:p>
            <a:pPr marL="742950" lvl="3" indent="-285750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데이터가 여러 작업에 중복되어 사용될 수 있다는 공용의 개념에서 출발하여 어느 한 조직의 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다수의 응용 시스템들이 사용하기 위해 통합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조정된 운영 데이터의 집합</a:t>
            </a:r>
          </a:p>
          <a:p>
            <a:pPr marL="285750" lvl="1">
              <a:lnSpc>
                <a:spcPts val="2800"/>
              </a:lnSpc>
              <a:buFont typeface="Wingdings" panose="05000000000000000000" pitchFamily="2" charset="2"/>
              <a:buChar char="u"/>
            </a:pPr>
            <a:r>
              <a:rPr lang="ko-KR" altLang="en-US" sz="14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시스템</a:t>
            </a:r>
            <a:r>
              <a:rPr lang="en-US" altLang="ko-KR" sz="14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(Database system)</a:t>
            </a:r>
          </a:p>
          <a:p>
            <a:pPr marL="628650" lvl="3" indent="-171450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중앙에서 통제할 수 있게 하여 데이터의 중복이나 불일치성을 없애고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여러 사용자가 공동 이용하게 하며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접근하는 데 비밀 유지가 되게 하는 시스템</a:t>
            </a:r>
          </a:p>
          <a:p>
            <a:pPr marL="628650" lvl="3" indent="-171450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데이터베이스와 데이터베이스관리시스템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(DBMS)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외에 데이터베이스가 저장되는 하드웨어까지 포함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23888" lvl="2" indent="-166688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데이터베이스간에 인터페이스를 제공하는 일련의 컴퓨터 소프트웨어</a:t>
            </a:r>
          </a:p>
          <a:p>
            <a:pPr marL="285750" lvl="1">
              <a:lnSpc>
                <a:spcPts val="2800"/>
              </a:lnSpc>
              <a:buFont typeface="Wingdings" panose="05000000000000000000" pitchFamily="2" charset="2"/>
              <a:buChar char="u"/>
            </a:pPr>
            <a:r>
              <a:rPr lang="en-US" altLang="ko-KR" sz="14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DBMS</a:t>
            </a:r>
            <a:r>
              <a:rPr lang="ko-KR" altLang="en-US" sz="14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제공하는 </a:t>
            </a:r>
            <a:r>
              <a:rPr lang="en-US" altLang="ko-KR" sz="14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4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기능</a:t>
            </a:r>
          </a:p>
          <a:p>
            <a:pPr marL="742950" lvl="3" indent="-285750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Data Definition 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구조를 정의하여 신규 생성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변경하거나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데이터 구조를 제거할 수 있도록 함</a:t>
            </a:r>
          </a:p>
          <a:p>
            <a:pPr marL="742950" lvl="3" indent="-285750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Data Maintenance 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구조내에 데이터를 저장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(insert),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갱신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(update)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하거나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(delete)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있도록 함</a:t>
            </a:r>
          </a:p>
          <a:p>
            <a:pPr marL="742950" lvl="3" indent="-285750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Data Retrieval 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사용자나 응용 프로그램이 요청한 데이터 질의에 대하여 해당 데이터를 추출하여 제공함 </a:t>
            </a:r>
          </a:p>
          <a:p>
            <a:pPr marL="742950" lvl="3" indent="-285750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Data Control 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사용자 생성 및 모니터링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접근 제한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성능 모니터링 등을 할 수 있도록 함</a:t>
            </a:r>
          </a:p>
          <a:p>
            <a:pPr>
              <a:lnSpc>
                <a:spcPts val="2800"/>
              </a:lnSpc>
              <a:buFont typeface="Wingdings" panose="05000000000000000000" pitchFamily="2" charset="2"/>
              <a:buChar char="u"/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/>
          <p:cNvSpPr>
            <a:spLocks/>
          </p:cNvSpPr>
          <p:nvPr/>
        </p:nvSpPr>
        <p:spPr bwMode="auto">
          <a:xfrm>
            <a:off x="7092280" y="44450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5</a:t>
            </a:r>
            <a:r>
              <a:rPr lang="ko-KR" altLang="en-US" smtClean="0"/>
              <a:t>절 관계 정의</a:t>
            </a:r>
          </a:p>
        </p:txBody>
      </p:sp>
      <p:sp>
        <p:nvSpPr>
          <p:cNvPr id="1587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관계 정의 절차</a:t>
            </a:r>
          </a:p>
          <a:p>
            <a:pPr eaLnBrk="1" hangingPunct="1"/>
            <a:endParaRPr lang="en-US" altLang="ko-KR" dirty="0" smtClean="0"/>
          </a:p>
        </p:txBody>
      </p:sp>
      <p:sp>
        <p:nvSpPr>
          <p:cNvPr id="580612" name="Rectangle 4"/>
          <p:cNvSpPr>
            <a:spLocks noChangeArrowheads="1"/>
          </p:cNvSpPr>
          <p:nvPr/>
        </p:nvSpPr>
        <p:spPr bwMode="auto">
          <a:xfrm>
            <a:off x="952500" y="1884363"/>
            <a:ext cx="6621463" cy="17857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90500" indent="-190500" eaLnBrk="0" hangingPunct="0">
              <a:spcBef>
                <a:spcPct val="20000"/>
              </a:spcBef>
              <a:buClr>
                <a:schemeClr val="tx1"/>
              </a:buClr>
              <a:buSzPct val="90000"/>
              <a:buFont typeface="Wingdings" pitchFamily="2" charset="2"/>
              <a:buChar char="ü"/>
            </a:pPr>
            <a:r>
              <a:rPr lang="ko-KR" altLang="en-US" sz="1400" dirty="0" smtClean="0">
                <a:latin typeface="HY울릉도M" pitchFamily="18" charset="-127"/>
                <a:ea typeface="HY울릉도M" pitchFamily="18" charset="-127"/>
              </a:rPr>
              <a:t>두 개의 </a:t>
            </a:r>
            <a:r>
              <a:rPr lang="en-US" altLang="ko-KR" sz="1400" dirty="0">
                <a:latin typeface="HY울릉도M" pitchFamily="18" charset="-127"/>
                <a:ea typeface="HY울릉도M" pitchFamily="18" charset="-127"/>
              </a:rPr>
              <a:t>ENTITY</a:t>
            </a:r>
            <a:r>
              <a:rPr lang="ko-KR" altLang="en-US" sz="1400" dirty="0">
                <a:latin typeface="HY울릉도M" pitchFamily="18" charset="-127"/>
                <a:ea typeface="HY울릉도M" pitchFamily="18" charset="-127"/>
              </a:rPr>
              <a:t>나 그 자신과의 </a:t>
            </a:r>
            <a:r>
              <a:rPr lang="ko-KR" altLang="en-US" sz="1400" dirty="0" smtClean="0">
                <a:latin typeface="HY울릉도M" pitchFamily="18" charset="-127"/>
                <a:ea typeface="HY울릉도M" pitchFamily="18" charset="-127"/>
              </a:rPr>
              <a:t>특정 관계를 </a:t>
            </a:r>
            <a:r>
              <a:rPr lang="ko-KR" altLang="en-US" sz="1400" dirty="0">
                <a:latin typeface="HY울릉도M" pitchFamily="18" charset="-127"/>
                <a:ea typeface="HY울릉도M" pitchFamily="18" charset="-127"/>
              </a:rPr>
              <a:t>양방향으로 표현  </a:t>
            </a:r>
          </a:p>
          <a:p>
            <a:pPr marL="190500" indent="-190500" eaLnBrk="0" hangingPunct="0">
              <a:spcBef>
                <a:spcPct val="20000"/>
              </a:spcBef>
              <a:buClr>
                <a:schemeClr val="tx1"/>
              </a:buClr>
              <a:buSzPct val="90000"/>
              <a:buFont typeface="Wingdings" pitchFamily="2" charset="2"/>
              <a:buChar char="ü"/>
            </a:pPr>
            <a:r>
              <a:rPr lang="ko-KR" altLang="en-US" sz="1400" dirty="0">
                <a:latin typeface="HY울릉도M" pitchFamily="18" charset="-127"/>
                <a:ea typeface="HY울릉도M" pitchFamily="18" charset="-127"/>
              </a:rPr>
              <a:t>현재의 관계나 장래 유용한 관계만 한정적으로 표시</a:t>
            </a:r>
          </a:p>
          <a:p>
            <a:pPr marL="190500" indent="-190500" eaLnBrk="0" hangingPunct="0">
              <a:spcBef>
                <a:spcPct val="20000"/>
              </a:spcBef>
              <a:buClr>
                <a:schemeClr val="tx1"/>
              </a:buClr>
              <a:buSzPct val="90000"/>
              <a:buFont typeface="Wingdings" pitchFamily="2" charset="2"/>
              <a:buChar char="ü"/>
            </a:pPr>
            <a:r>
              <a:rPr lang="ko-KR" altLang="en-US" sz="1400" dirty="0">
                <a:latin typeface="HY울릉도M" pitchFamily="18" charset="-127"/>
                <a:ea typeface="HY울릉도M" pitchFamily="18" charset="-127"/>
              </a:rPr>
              <a:t>각 방향의 관계에는 </a:t>
            </a:r>
          </a:p>
          <a:p>
            <a:pPr marL="685800" lvl="1" indent="-228600" eaLnBrk="0" hangingPunct="0">
              <a:spcBef>
                <a:spcPct val="20000"/>
              </a:spcBef>
              <a:buSzPct val="90000"/>
              <a:buFont typeface="Wingdings" pitchFamily="2" charset="2"/>
              <a:buChar char="§"/>
            </a:pPr>
            <a:r>
              <a:rPr lang="ko-KR" altLang="en-US" sz="1300" dirty="0">
                <a:latin typeface="HY울릉도M" pitchFamily="18" charset="-127"/>
                <a:ea typeface="HY울릉도M" pitchFamily="18" charset="-127"/>
              </a:rPr>
              <a:t>관계의 명칭</a:t>
            </a:r>
            <a:r>
              <a:rPr lang="en-US" altLang="ko-KR" sz="1300" dirty="0">
                <a:latin typeface="HY울릉도M" pitchFamily="18" charset="-127"/>
                <a:ea typeface="HY울릉도M" pitchFamily="18" charset="-127"/>
              </a:rPr>
              <a:t>(</a:t>
            </a:r>
            <a:r>
              <a:rPr lang="ko-KR" altLang="en-US" sz="1300" dirty="0">
                <a:latin typeface="HY울릉도M" pitchFamily="18" charset="-127"/>
                <a:ea typeface="HY울릉도M" pitchFamily="18" charset="-127"/>
              </a:rPr>
              <a:t>부사형으로</a:t>
            </a:r>
            <a:r>
              <a:rPr lang="en-US" altLang="ko-KR" sz="1300" dirty="0">
                <a:latin typeface="HY울릉도M" pitchFamily="18" charset="-127"/>
                <a:ea typeface="HY울릉도M" pitchFamily="18" charset="-127"/>
              </a:rPr>
              <a:t>)</a:t>
            </a:r>
          </a:p>
          <a:p>
            <a:pPr marL="685800" lvl="1" indent="-228600" eaLnBrk="0" hangingPunct="0">
              <a:spcBef>
                <a:spcPct val="20000"/>
              </a:spcBef>
              <a:buSzPct val="90000"/>
              <a:buFont typeface="Wingdings" pitchFamily="2" charset="2"/>
              <a:buChar char="§"/>
            </a:pPr>
            <a:r>
              <a:rPr lang="ko-KR" altLang="en-US" sz="1300" dirty="0" smtClean="0">
                <a:latin typeface="HY울릉도M" pitchFamily="18" charset="-127"/>
                <a:ea typeface="HY울릉도M" pitchFamily="18" charset="-127"/>
              </a:rPr>
              <a:t>선택 사양</a:t>
            </a:r>
            <a:r>
              <a:rPr lang="en-US" altLang="ko-KR" sz="1300" dirty="0">
                <a:latin typeface="HY울릉도M" pitchFamily="18" charset="-127"/>
                <a:ea typeface="HY울릉도M" pitchFamily="18" charset="-127"/>
              </a:rPr>
              <a:t>(</a:t>
            </a:r>
            <a:r>
              <a:rPr lang="en-US" altLang="ko-KR" sz="1300" dirty="0" err="1">
                <a:latin typeface="HY울릉도M" pitchFamily="18" charset="-127"/>
                <a:ea typeface="HY울릉도M" pitchFamily="18" charset="-127"/>
              </a:rPr>
              <a:t>Optionality</a:t>
            </a:r>
            <a:r>
              <a:rPr lang="en-US" altLang="ko-KR" sz="1300" dirty="0">
                <a:latin typeface="HY울릉도M" pitchFamily="18" charset="-127"/>
                <a:ea typeface="HY울릉도M" pitchFamily="18" charset="-127"/>
              </a:rPr>
              <a:t>)</a:t>
            </a:r>
          </a:p>
          <a:p>
            <a:pPr marL="685800" lvl="1" indent="-228600" eaLnBrk="0" hangingPunct="0">
              <a:spcBef>
                <a:spcPct val="20000"/>
              </a:spcBef>
              <a:buSzPct val="90000"/>
              <a:buFont typeface="Wingdings" pitchFamily="2" charset="2"/>
              <a:buChar char="§"/>
            </a:pPr>
            <a:r>
              <a:rPr lang="ko-KR" altLang="en-US" sz="1300" dirty="0" smtClean="0">
                <a:latin typeface="HY울릉도M" pitchFamily="18" charset="-127"/>
                <a:ea typeface="HY울릉도M" pitchFamily="18" charset="-127"/>
              </a:rPr>
              <a:t>관계 형태</a:t>
            </a:r>
            <a:r>
              <a:rPr lang="en-US" altLang="ko-KR" sz="1300" dirty="0">
                <a:latin typeface="HY울릉도M" pitchFamily="18" charset="-127"/>
                <a:ea typeface="HY울릉도M" pitchFamily="18" charset="-127"/>
              </a:rPr>
              <a:t>(Degree) </a:t>
            </a:r>
            <a:r>
              <a:rPr lang="ko-KR" altLang="en-US" sz="1300" dirty="0">
                <a:latin typeface="HY울릉도M" pitchFamily="18" charset="-127"/>
                <a:ea typeface="HY울릉도M" pitchFamily="18" charset="-127"/>
              </a:rPr>
              <a:t>를 표시</a:t>
            </a:r>
          </a:p>
          <a:p>
            <a:pPr marL="190500" indent="-1905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</a:pPr>
            <a:endParaRPr lang="en-US" altLang="ko-KR" sz="1300" dirty="0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80613" name="Rectangle 5"/>
          <p:cNvSpPr>
            <a:spLocks noChangeArrowheads="1"/>
          </p:cNvSpPr>
          <p:nvPr/>
        </p:nvSpPr>
        <p:spPr bwMode="auto">
          <a:xfrm>
            <a:off x="811213" y="3505200"/>
            <a:ext cx="7689850" cy="8382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580614" name="Rectangle 6"/>
          <p:cNvSpPr>
            <a:spLocks noChangeArrowheads="1"/>
          </p:cNvSpPr>
          <p:nvPr/>
        </p:nvSpPr>
        <p:spPr bwMode="auto">
          <a:xfrm>
            <a:off x="862013" y="3773488"/>
            <a:ext cx="5867400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임의의  </a:t>
            </a:r>
            <a:r>
              <a:rPr lang="en-US" altLang="ko-KR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Entity1</a:t>
            </a:r>
            <a:r>
              <a:rPr lang="ko-KR" altLang="en-US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은                        의    </a:t>
            </a:r>
            <a:r>
              <a:rPr lang="en-US" altLang="ko-KR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Entity2 </a:t>
            </a:r>
            <a:r>
              <a:rPr lang="ko-KR" altLang="en-US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를                                                                         </a:t>
            </a:r>
          </a:p>
        </p:txBody>
      </p:sp>
      <p:sp>
        <p:nvSpPr>
          <p:cNvPr id="158728" name="Rectangle 7"/>
          <p:cNvSpPr>
            <a:spLocks noChangeArrowheads="1"/>
          </p:cNvSpPr>
          <p:nvPr/>
        </p:nvSpPr>
        <p:spPr bwMode="auto">
          <a:xfrm>
            <a:off x="5181600" y="3733800"/>
            <a:ext cx="838200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11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600">
                <a:solidFill>
                  <a:srgbClr val="0000CC"/>
                </a:solidFill>
              </a:rPr>
              <a:t>    </a:t>
            </a:r>
            <a:r>
              <a:rPr lang="en-US" altLang="ko-KR" sz="1600"/>
              <a:t>(</a:t>
            </a:r>
            <a:r>
              <a:rPr lang="ko-KR" altLang="en-US" sz="1600"/>
              <a:t>에</a:t>
            </a:r>
            <a:r>
              <a:rPr lang="en-US" altLang="ko-KR" sz="1600"/>
              <a:t>)</a:t>
            </a:r>
          </a:p>
        </p:txBody>
      </p:sp>
      <p:sp>
        <p:nvSpPr>
          <p:cNvPr id="580616" name="Line 8"/>
          <p:cNvSpPr>
            <a:spLocks noChangeShapeType="1"/>
          </p:cNvSpPr>
          <p:nvPr/>
        </p:nvSpPr>
        <p:spPr bwMode="auto">
          <a:xfrm>
            <a:off x="7847013" y="4124325"/>
            <a:ext cx="0" cy="484188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80617" name="Line 9"/>
          <p:cNvSpPr>
            <a:spLocks noChangeShapeType="1"/>
          </p:cNvSpPr>
          <p:nvPr/>
        </p:nvSpPr>
        <p:spPr bwMode="auto">
          <a:xfrm>
            <a:off x="6221413" y="4124325"/>
            <a:ext cx="0" cy="484188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80618" name="Line 10"/>
          <p:cNvSpPr>
            <a:spLocks noChangeShapeType="1"/>
          </p:cNvSpPr>
          <p:nvPr/>
        </p:nvSpPr>
        <p:spPr bwMode="auto">
          <a:xfrm>
            <a:off x="3411538" y="4114800"/>
            <a:ext cx="0" cy="446088"/>
          </a:xfrm>
          <a:prstGeom prst="line">
            <a:avLst/>
          </a:prstGeom>
          <a:noFill/>
          <a:ln w="38100">
            <a:solidFill>
              <a:srgbClr val="6633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80619" name="Rectangle 11"/>
          <p:cNvSpPr>
            <a:spLocks noChangeArrowheads="1"/>
          </p:cNvSpPr>
          <p:nvPr/>
        </p:nvSpPr>
        <p:spPr bwMode="auto">
          <a:xfrm>
            <a:off x="2778125" y="3581400"/>
            <a:ext cx="1320800" cy="663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F4BA74"/>
              </a:gs>
            </a:gsLst>
            <a:lin ang="27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단 하나씩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하나이상</a:t>
            </a:r>
          </a:p>
        </p:txBody>
      </p:sp>
      <p:sp>
        <p:nvSpPr>
          <p:cNvPr id="580620" name="Rectangle 12"/>
          <p:cNvSpPr>
            <a:spLocks noChangeArrowheads="1"/>
          </p:cNvSpPr>
          <p:nvPr/>
        </p:nvSpPr>
        <p:spPr bwMode="auto">
          <a:xfrm>
            <a:off x="5891213" y="3613150"/>
            <a:ext cx="2393950" cy="6540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F4BA74"/>
              </a:gs>
            </a:gsLst>
            <a:lin ang="27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반드시 관계명 해야 한다</a:t>
            </a:r>
            <a:r>
              <a:rPr lang="en-US" altLang="ko-KR" sz="14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관계명일 </a:t>
            </a:r>
            <a:r>
              <a:rPr lang="ko-KR" altLang="en-US" sz="14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수도 있다</a:t>
            </a:r>
            <a:r>
              <a:rPr lang="en-US" altLang="ko-KR" sz="14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    </a:t>
            </a:r>
          </a:p>
        </p:txBody>
      </p:sp>
      <p:sp>
        <p:nvSpPr>
          <p:cNvPr id="580621" name="Rectangle 13"/>
          <p:cNvSpPr>
            <a:spLocks noChangeArrowheads="1"/>
          </p:cNvSpPr>
          <p:nvPr/>
        </p:nvSpPr>
        <p:spPr bwMode="auto">
          <a:xfrm>
            <a:off x="7235825" y="4597400"/>
            <a:ext cx="1223963" cy="316113"/>
          </a:xfrm>
          <a:prstGeom prst="rect">
            <a:avLst/>
          </a:prstGeom>
          <a:gradFill rotWithShape="1">
            <a:gsLst>
              <a:gs pos="0">
                <a:srgbClr val="FFEFD1">
                  <a:gamma/>
                  <a:tint val="30196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rgbClr val="DDDDDD"/>
            </a:outerShdw>
          </a:effectLst>
        </p:spPr>
        <p:txBody>
          <a:bodyPr lIns="92075" tIns="46038" rIns="92075" bIns="46038">
            <a:spAutoFit/>
          </a:bodyPr>
          <a:lstStyle/>
          <a:p>
            <a:pPr marL="285750" indent="-285750" algn="ctr" eaLnBrk="0" latinLnBrk="0" hangingPunct="0">
              <a:lnSpc>
                <a:spcPct val="11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500" b="1" dirty="0" smtClean="0">
                <a:solidFill>
                  <a:srgbClr val="FF3300"/>
                </a:solidFill>
              </a:rPr>
              <a:t>선택 사양</a:t>
            </a:r>
            <a:endParaRPr lang="ko-KR" altLang="en-US" sz="1500" b="1" dirty="0">
              <a:solidFill>
                <a:srgbClr val="FF3300"/>
              </a:solidFill>
            </a:endParaRPr>
          </a:p>
        </p:txBody>
      </p:sp>
      <p:sp>
        <p:nvSpPr>
          <p:cNvPr id="580622" name="Rectangle 14"/>
          <p:cNvSpPr>
            <a:spLocks noChangeArrowheads="1"/>
          </p:cNvSpPr>
          <p:nvPr/>
        </p:nvSpPr>
        <p:spPr bwMode="auto">
          <a:xfrm>
            <a:off x="5508625" y="4597400"/>
            <a:ext cx="1223963" cy="316113"/>
          </a:xfrm>
          <a:prstGeom prst="rect">
            <a:avLst/>
          </a:prstGeom>
          <a:gradFill rotWithShape="1">
            <a:gsLst>
              <a:gs pos="0">
                <a:srgbClr val="FFEFD1">
                  <a:gamma/>
                  <a:tint val="30196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rgbClr val="DDDDDD"/>
            </a:outerShdw>
          </a:effectLst>
        </p:spPr>
        <p:txBody>
          <a:bodyPr lIns="92075" tIns="46038" rIns="92075" bIns="46038">
            <a:spAutoFit/>
          </a:bodyPr>
          <a:lstStyle/>
          <a:p>
            <a:pPr marL="285750" indent="-285750" algn="ctr" eaLnBrk="0" latinLnBrk="0" hangingPunct="0">
              <a:lnSpc>
                <a:spcPct val="11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500" b="1" dirty="0" smtClean="0">
                <a:solidFill>
                  <a:srgbClr val="FF3300"/>
                </a:solidFill>
              </a:rPr>
              <a:t>관계 명칭</a:t>
            </a:r>
            <a:endParaRPr lang="ko-KR" altLang="en-US" sz="1500" b="1" dirty="0">
              <a:solidFill>
                <a:srgbClr val="FF3300"/>
              </a:solidFill>
            </a:endParaRPr>
          </a:p>
        </p:txBody>
      </p:sp>
      <p:sp>
        <p:nvSpPr>
          <p:cNvPr id="580623" name="Rectangle 15"/>
          <p:cNvSpPr>
            <a:spLocks noChangeArrowheads="1"/>
          </p:cNvSpPr>
          <p:nvPr/>
        </p:nvSpPr>
        <p:spPr bwMode="auto">
          <a:xfrm>
            <a:off x="2743200" y="4572000"/>
            <a:ext cx="1336675" cy="366713"/>
          </a:xfrm>
          <a:prstGeom prst="rect">
            <a:avLst/>
          </a:prstGeom>
          <a:gradFill rotWithShape="1">
            <a:gsLst>
              <a:gs pos="0">
                <a:srgbClr val="FFEFD1">
                  <a:gamma/>
                  <a:tint val="30196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rgbClr val="DDDDDD"/>
            </a:outerShdw>
          </a:effectLst>
        </p:spPr>
        <p:txBody>
          <a:bodyPr wrap="none" lIns="92075" tIns="46038" rIns="92075" bIns="46038" anchor="ctr"/>
          <a:lstStyle/>
          <a:p>
            <a:pPr marL="285750" indent="-285750" algn="ctr" eaLnBrk="0" latinLnBrk="0" hangingPunct="0">
              <a:lnSpc>
                <a:spcPct val="110000"/>
              </a:lnSpc>
              <a:spcBef>
                <a:spcPct val="3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500" b="1" dirty="0" smtClean="0">
                <a:solidFill>
                  <a:srgbClr val="FF3300"/>
                </a:solidFill>
              </a:rPr>
              <a:t>관계 형태</a:t>
            </a:r>
            <a:endParaRPr lang="ko-KR" altLang="en-US" sz="1500" b="1" dirty="0">
              <a:solidFill>
                <a:srgbClr val="FF3300"/>
              </a:solidFill>
            </a:endParaRPr>
          </a:p>
        </p:txBody>
      </p:sp>
      <p:sp>
        <p:nvSpPr>
          <p:cNvPr id="580624" name="Rectangle 16"/>
          <p:cNvSpPr>
            <a:spLocks noChangeArrowheads="1"/>
          </p:cNvSpPr>
          <p:nvPr/>
        </p:nvSpPr>
        <p:spPr bwMode="auto">
          <a:xfrm>
            <a:off x="900113" y="4929198"/>
            <a:ext cx="7848600" cy="1653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90500" indent="-190500" eaLnBrk="0" hangingPunct="0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90000"/>
              <a:buFont typeface="Wingdings" pitchFamily="2" charset="2"/>
              <a:buChar char="ü"/>
            </a:pPr>
            <a:r>
              <a:rPr lang="ko-KR" altLang="en-US" sz="1300" dirty="0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관계명은 구체적이어야 </a:t>
            </a:r>
            <a:r>
              <a:rPr lang="ko-KR" altLang="en-US" sz="1300" dirty="0" smtClean="0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한다</a:t>
            </a:r>
            <a:r>
              <a:rPr lang="en-US" altLang="ko-KR" sz="1300" dirty="0" smtClean="0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(</a:t>
            </a:r>
            <a:r>
              <a:rPr lang="ko-KR" altLang="en-US" sz="1300" dirty="0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속하여</a:t>
            </a:r>
            <a:r>
              <a:rPr lang="en-US" altLang="ko-KR" sz="1300" dirty="0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, </a:t>
            </a:r>
            <a:r>
              <a:rPr lang="ko-KR" altLang="en-US" sz="1300" dirty="0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참조하여 등은 피할 것</a:t>
            </a:r>
            <a:r>
              <a:rPr lang="en-US" altLang="ko-KR" sz="1300" dirty="0" smtClean="0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).</a:t>
            </a:r>
            <a:endParaRPr lang="en-US" altLang="ko-KR" sz="1300" dirty="0">
              <a:latin typeface="HY울릉도M" pitchFamily="18" charset="-127"/>
              <a:ea typeface="HY울릉도M" pitchFamily="18" charset="-127"/>
              <a:sym typeface="Wingdings" pitchFamily="2" charset="2"/>
            </a:endParaRPr>
          </a:p>
          <a:p>
            <a:pPr marL="190500" indent="-190500" eaLnBrk="0" hangingPunct="0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90000"/>
              <a:buFont typeface="Wingdings" pitchFamily="2" charset="2"/>
              <a:buChar char="ü"/>
            </a:pPr>
            <a:r>
              <a:rPr lang="ko-KR" altLang="en-US" sz="1300" dirty="0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주는 쪽</a:t>
            </a:r>
            <a:r>
              <a:rPr lang="en-US" altLang="ko-KR" sz="1300" dirty="0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(One) : </a:t>
            </a:r>
            <a:r>
              <a:rPr lang="ko-KR" altLang="en-US" sz="1300" dirty="0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특정 집합만 관계를 가질 때는 해당 집합을 표현하는 것이 좋음</a:t>
            </a:r>
          </a:p>
          <a:p>
            <a:pPr marL="190500" indent="-190500" eaLnBrk="0" hangingPunct="0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90000"/>
              <a:buFont typeface="Wingdings" pitchFamily="2" charset="2"/>
              <a:buChar char="ü"/>
            </a:pPr>
            <a:r>
              <a:rPr lang="ko-KR" altLang="en-US" sz="1300" dirty="0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받는 쪽</a:t>
            </a:r>
            <a:r>
              <a:rPr lang="en-US" altLang="ko-KR" sz="1300" dirty="0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(One or Many) : </a:t>
            </a:r>
            <a:r>
              <a:rPr lang="ko-KR" altLang="en-US" sz="1300" dirty="0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최대한 관계 내용을 구체적으로 표현할 것</a:t>
            </a:r>
          </a:p>
          <a:p>
            <a:pPr marL="190500" indent="-190500" eaLnBrk="0" hangingPunct="0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SzPct val="90000"/>
              <a:buFont typeface="Wingdings" pitchFamily="2" charset="2"/>
              <a:buChar char="ü"/>
            </a:pPr>
            <a:r>
              <a:rPr lang="ko-KR" altLang="en-US" sz="1300" dirty="0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전후 상황을 보아 관계가 너무 분명한 경우나 지극히 일반적인 경우는 </a:t>
            </a:r>
            <a:r>
              <a:rPr lang="ko-KR" altLang="en-US" sz="1300" dirty="0" err="1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관계명을</a:t>
            </a:r>
            <a:r>
              <a:rPr lang="ko-KR" altLang="en-US" sz="1300" dirty="0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 생략할 수도 있으며</a:t>
            </a:r>
            <a:br>
              <a:rPr lang="ko-KR" altLang="en-US" sz="1300" dirty="0">
                <a:latin typeface="HY울릉도M" pitchFamily="18" charset="-127"/>
                <a:ea typeface="HY울릉도M" pitchFamily="18" charset="-127"/>
                <a:sym typeface="Wingdings" pitchFamily="2" charset="2"/>
              </a:rPr>
            </a:br>
            <a:r>
              <a:rPr lang="ko-KR" altLang="en-US" sz="1300" dirty="0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제</a:t>
            </a:r>
            <a:r>
              <a:rPr lang="en-US" altLang="ko-KR" sz="1300" dirty="0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3</a:t>
            </a:r>
            <a:r>
              <a:rPr lang="ko-KR" altLang="en-US" sz="1300" dirty="0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자의 관계로 표현해도 무방함 </a:t>
            </a:r>
          </a:p>
          <a:p>
            <a:pPr marL="190500" indent="-190500" eaLnBrk="0" hangingPunct="0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90000"/>
              <a:buFont typeface="Wingdings" pitchFamily="2" charset="2"/>
              <a:buChar char="ü"/>
            </a:pPr>
            <a:r>
              <a:rPr lang="ko-KR" altLang="en-US" sz="1300" dirty="0" smtClean="0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보편 타당성을 유지</a:t>
            </a:r>
            <a:r>
              <a:rPr lang="en-US" altLang="ko-KR" sz="1300" dirty="0" smtClean="0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(</a:t>
            </a:r>
            <a:r>
              <a:rPr lang="ko-KR" altLang="en-US" sz="1300" dirty="0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특별한 설명이 없더라도 이해할 수 있는 일반적이고 객관적인 용어 사용</a:t>
            </a:r>
            <a:r>
              <a:rPr lang="en-US" altLang="ko-KR" sz="1300" dirty="0">
                <a:latin typeface="HY울릉도M" pitchFamily="18" charset="-127"/>
                <a:ea typeface="HY울릉도M" pitchFamily="18" charset="-127"/>
                <a:sym typeface="Wingdings" pitchFamily="2" charset="2"/>
              </a:rPr>
              <a:t>)</a:t>
            </a:r>
          </a:p>
        </p:txBody>
      </p:sp>
      <p:sp>
        <p:nvSpPr>
          <p:cNvPr id="18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관계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5" dur="500"/>
                                        <p:tgtEl>
                                          <p:spTgt spid="580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9" dur="500"/>
                                        <p:tgtEl>
                                          <p:spTgt spid="580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3" dur="500"/>
                                        <p:tgtEl>
                                          <p:spTgt spid="580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8" dur="500"/>
                                        <p:tgtEl>
                                          <p:spTgt spid="580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2" dur="500"/>
                                        <p:tgtEl>
                                          <p:spTgt spid="580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6" dur="500"/>
                                        <p:tgtEl>
                                          <p:spTgt spid="580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0" dur="500"/>
                                        <p:tgtEl>
                                          <p:spTgt spid="580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4" dur="500"/>
                                        <p:tgtEl>
                                          <p:spTgt spid="580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9" dur="500"/>
                                        <p:tgtEl>
                                          <p:spTgt spid="580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4" dur="500"/>
                                        <p:tgtEl>
                                          <p:spTgt spid="5806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9" dur="500"/>
                                        <p:tgtEl>
                                          <p:spTgt spid="5806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4" dur="500"/>
                                        <p:tgtEl>
                                          <p:spTgt spid="5806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9" dur="500"/>
                                        <p:tgtEl>
                                          <p:spTgt spid="5806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12" grpId="0" build="p" autoUpdateAnimBg="0"/>
      <p:bldP spid="580616" grpId="0" animBg="1"/>
      <p:bldP spid="580617" grpId="0" animBg="1"/>
      <p:bldP spid="580618" grpId="0" animBg="1"/>
      <p:bldP spid="580619" grpId="0" animBg="1" autoUpdateAnimBg="0"/>
      <p:bldP spid="580620" grpId="0" animBg="1" autoUpdateAnimBg="0"/>
      <p:bldP spid="580621" grpId="0" animBg="1" autoUpdateAnimBg="0"/>
      <p:bldP spid="580622" grpId="0" animBg="1" autoUpdateAnimBg="0"/>
      <p:bldP spid="580623" grpId="0" animBg="1" autoUpdateAnimBg="0"/>
      <p:bldP spid="580624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관계 규명 절차</a:t>
            </a:r>
          </a:p>
        </p:txBody>
      </p:sp>
      <p:sp>
        <p:nvSpPr>
          <p:cNvPr id="159749" name="AutoShape 4"/>
          <p:cNvSpPr>
            <a:spLocks noChangeArrowheads="1"/>
          </p:cNvSpPr>
          <p:nvPr/>
        </p:nvSpPr>
        <p:spPr bwMode="auto">
          <a:xfrm>
            <a:off x="6089824" y="1639218"/>
            <a:ext cx="1676400" cy="9144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5400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9750" name="AutoShape 5"/>
          <p:cNvSpPr>
            <a:spLocks noChangeArrowheads="1"/>
          </p:cNvSpPr>
          <p:nvPr/>
        </p:nvSpPr>
        <p:spPr bwMode="auto">
          <a:xfrm>
            <a:off x="1517824" y="1639218"/>
            <a:ext cx="1676400" cy="9144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25400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1638" name="Text Box 6"/>
          <p:cNvSpPr txBox="1">
            <a:spLocks noChangeArrowheads="1"/>
          </p:cNvSpPr>
          <p:nvPr/>
        </p:nvSpPr>
        <p:spPr bwMode="auto">
          <a:xfrm>
            <a:off x="2898949" y="5820693"/>
            <a:ext cx="38957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400" b="1">
                <a:solidFill>
                  <a:srgbClr val="CC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릴레이션이란 양방향 관계를 합성한 것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21212" y="2058318"/>
            <a:ext cx="2908300" cy="225425"/>
            <a:chOff x="288" y="1584"/>
            <a:chExt cx="1933" cy="192"/>
          </a:xfrm>
        </p:grpSpPr>
        <p:sp>
          <p:nvSpPr>
            <p:cNvPr id="159799" name="Line 8"/>
            <p:cNvSpPr>
              <a:spLocks noChangeShapeType="1"/>
            </p:cNvSpPr>
            <p:nvPr/>
          </p:nvSpPr>
          <p:spPr bwMode="auto">
            <a:xfrm>
              <a:off x="288" y="1680"/>
              <a:ext cx="97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800" name="Line 9"/>
            <p:cNvSpPr>
              <a:spLocks noChangeShapeType="1"/>
            </p:cNvSpPr>
            <p:nvPr/>
          </p:nvSpPr>
          <p:spPr bwMode="auto">
            <a:xfrm>
              <a:off x="1296" y="1680"/>
              <a:ext cx="9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801" name="Freeform 10"/>
            <p:cNvSpPr>
              <a:spLocks/>
            </p:cNvSpPr>
            <p:nvPr/>
          </p:nvSpPr>
          <p:spPr bwMode="auto">
            <a:xfrm>
              <a:off x="288" y="1584"/>
              <a:ext cx="96" cy="192"/>
            </a:xfrm>
            <a:custGeom>
              <a:avLst/>
              <a:gdLst>
                <a:gd name="T0" fmla="*/ 0 w 96"/>
                <a:gd name="T1" fmla="*/ 0 h 192"/>
                <a:gd name="T2" fmla="*/ 96 w 96"/>
                <a:gd name="T3" fmla="*/ 96 h 192"/>
                <a:gd name="T4" fmla="*/ 0 w 96"/>
                <a:gd name="T5" fmla="*/ 192 h 192"/>
                <a:gd name="T6" fmla="*/ 0 60000 65536"/>
                <a:gd name="T7" fmla="*/ 0 60000 65536"/>
                <a:gd name="T8" fmla="*/ 0 60000 65536"/>
                <a:gd name="T9" fmla="*/ 0 w 96"/>
                <a:gd name="T10" fmla="*/ 0 h 192"/>
                <a:gd name="T11" fmla="*/ 96 w 96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192">
                  <a:moveTo>
                    <a:pt x="0" y="0"/>
                  </a:moveTo>
                  <a:lnTo>
                    <a:pt x="96" y="96"/>
                  </a:lnTo>
                  <a:lnTo>
                    <a:pt x="0" y="192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81643" name="Text Box 11"/>
          <p:cNvSpPr txBox="1">
            <a:spLocks noChangeArrowheads="1"/>
          </p:cNvSpPr>
          <p:nvPr/>
        </p:nvSpPr>
        <p:spPr bwMode="auto">
          <a:xfrm>
            <a:off x="4041949" y="1855118"/>
            <a:ext cx="11620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20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현소속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555924" y="3321968"/>
            <a:ext cx="6021388" cy="304800"/>
            <a:chOff x="1097" y="1960"/>
            <a:chExt cx="3792" cy="192"/>
          </a:xfrm>
        </p:grpSpPr>
        <p:sp>
          <p:nvSpPr>
            <p:cNvPr id="159795" name="Rectangle 13"/>
            <p:cNvSpPr>
              <a:spLocks noChangeArrowheads="1"/>
            </p:cNvSpPr>
            <p:nvPr/>
          </p:nvSpPr>
          <p:spPr bwMode="auto">
            <a:xfrm>
              <a:off x="1097" y="1960"/>
              <a:ext cx="960" cy="192"/>
            </a:xfrm>
            <a:prstGeom prst="rect">
              <a:avLst/>
            </a:prstGeom>
            <a:gradFill rotWithShape="0">
              <a:gsLst>
                <a:gs pos="0">
                  <a:srgbClr val="99CC00"/>
                </a:gs>
                <a:gs pos="50000">
                  <a:srgbClr val="C8E476"/>
                </a:gs>
                <a:gs pos="100000">
                  <a:srgbClr val="99CC0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주어부</a:t>
              </a:r>
            </a:p>
          </p:txBody>
        </p:sp>
        <p:sp>
          <p:nvSpPr>
            <p:cNvPr id="159796" name="Rectangle 14"/>
            <p:cNvSpPr>
              <a:spLocks noChangeArrowheads="1"/>
            </p:cNvSpPr>
            <p:nvPr/>
          </p:nvSpPr>
          <p:spPr bwMode="auto">
            <a:xfrm>
              <a:off x="2057" y="1960"/>
              <a:ext cx="720" cy="192"/>
            </a:xfrm>
            <a:prstGeom prst="rect">
              <a:avLst/>
            </a:prstGeom>
            <a:gradFill rotWithShape="0">
              <a:gsLst>
                <a:gs pos="0">
                  <a:srgbClr val="99CC00"/>
                </a:gs>
                <a:gs pos="50000">
                  <a:srgbClr val="C8E476"/>
                </a:gs>
                <a:gs pos="100000">
                  <a:srgbClr val="99CC0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관계비</a:t>
              </a:r>
            </a:p>
          </p:txBody>
        </p:sp>
        <p:sp>
          <p:nvSpPr>
            <p:cNvPr id="159797" name="Rectangle 15"/>
            <p:cNvSpPr>
              <a:spLocks noChangeArrowheads="1"/>
            </p:cNvSpPr>
            <p:nvPr/>
          </p:nvSpPr>
          <p:spPr bwMode="auto">
            <a:xfrm>
              <a:off x="2777" y="1960"/>
              <a:ext cx="720" cy="192"/>
            </a:xfrm>
            <a:prstGeom prst="rect">
              <a:avLst/>
            </a:prstGeom>
            <a:gradFill rotWithShape="0">
              <a:gsLst>
                <a:gs pos="0">
                  <a:srgbClr val="99CC00"/>
                </a:gs>
                <a:gs pos="50000">
                  <a:srgbClr val="C8E476"/>
                </a:gs>
                <a:gs pos="100000">
                  <a:srgbClr val="99CC0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목적부</a:t>
              </a:r>
            </a:p>
          </p:txBody>
        </p:sp>
        <p:sp>
          <p:nvSpPr>
            <p:cNvPr id="159798" name="Rectangle 16"/>
            <p:cNvSpPr>
              <a:spLocks noChangeArrowheads="1"/>
            </p:cNvSpPr>
            <p:nvPr/>
          </p:nvSpPr>
          <p:spPr bwMode="auto">
            <a:xfrm>
              <a:off x="3497" y="1960"/>
              <a:ext cx="1392" cy="192"/>
            </a:xfrm>
            <a:prstGeom prst="rect">
              <a:avLst/>
            </a:prstGeom>
            <a:gradFill rotWithShape="0">
              <a:gsLst>
                <a:gs pos="0">
                  <a:srgbClr val="99CC00"/>
                </a:gs>
                <a:gs pos="50000">
                  <a:srgbClr val="C8E476"/>
                </a:gs>
                <a:gs pos="100000">
                  <a:srgbClr val="99CC0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2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선택사양</a:t>
              </a:r>
            </a:p>
          </p:txBody>
        </p:sp>
      </p:grpSp>
      <p:sp>
        <p:nvSpPr>
          <p:cNvPr id="159755" name="Text Box 17"/>
          <p:cNvSpPr txBox="1">
            <a:spLocks noChangeArrowheads="1"/>
          </p:cNvSpPr>
          <p:nvPr/>
        </p:nvSpPr>
        <p:spPr bwMode="auto">
          <a:xfrm>
            <a:off x="1509887" y="1701131"/>
            <a:ext cx="9509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</a:p>
        </p:txBody>
      </p:sp>
      <p:sp>
        <p:nvSpPr>
          <p:cNvPr id="159756" name="Text Box 18"/>
          <p:cNvSpPr txBox="1">
            <a:spLocks noChangeArrowheads="1"/>
          </p:cNvSpPr>
          <p:nvPr/>
        </p:nvSpPr>
        <p:spPr bwMode="auto">
          <a:xfrm>
            <a:off x="6129512" y="1715418"/>
            <a:ext cx="9509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</a:p>
        </p:txBody>
      </p:sp>
      <p:sp>
        <p:nvSpPr>
          <p:cNvPr id="581651" name="Text Box 19"/>
          <p:cNvSpPr txBox="1">
            <a:spLocks noChangeArrowheads="1"/>
          </p:cNvSpPr>
          <p:nvPr/>
        </p:nvSpPr>
        <p:spPr bwMode="auto">
          <a:xfrm>
            <a:off x="1479724" y="2940968"/>
            <a:ext cx="1676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20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현소속관계는</a:t>
            </a:r>
            <a:r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</p:txBody>
      </p:sp>
      <p:sp>
        <p:nvSpPr>
          <p:cNvPr id="581652" name="Rectangle 20"/>
          <p:cNvSpPr>
            <a:spLocks noChangeArrowheads="1"/>
          </p:cNvSpPr>
          <p:nvPr/>
        </p:nvSpPr>
        <p:spPr bwMode="auto">
          <a:xfrm>
            <a:off x="1555924" y="3626768"/>
            <a:ext cx="1524000" cy="304800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50000">
                <a:srgbClr val="FFFFCC">
                  <a:gamma/>
                  <a:tint val="30196"/>
                  <a:invGamma/>
                </a:srgbClr>
              </a:gs>
              <a:gs pos="100000">
                <a:srgbClr val="FFFFC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각각의 사원은</a:t>
            </a:r>
          </a:p>
        </p:txBody>
      </p:sp>
      <p:sp>
        <p:nvSpPr>
          <p:cNvPr id="581653" name="Rectangle 21"/>
          <p:cNvSpPr>
            <a:spLocks noChangeArrowheads="1"/>
          </p:cNvSpPr>
          <p:nvPr/>
        </p:nvSpPr>
        <p:spPr bwMode="auto">
          <a:xfrm>
            <a:off x="3079924" y="3626768"/>
            <a:ext cx="1143000" cy="304800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50000">
                <a:srgbClr val="FFFFCC">
                  <a:gamma/>
                  <a:tint val="30196"/>
                  <a:invGamma/>
                </a:srgbClr>
              </a:gs>
              <a:gs pos="100000">
                <a:srgbClr val="FFFFC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sz="1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단 하나의</a:t>
            </a:r>
          </a:p>
        </p:txBody>
      </p:sp>
      <p:sp>
        <p:nvSpPr>
          <p:cNvPr id="581654" name="Rectangle 22"/>
          <p:cNvSpPr>
            <a:spLocks noChangeArrowheads="1"/>
          </p:cNvSpPr>
          <p:nvPr/>
        </p:nvSpPr>
        <p:spPr bwMode="auto">
          <a:xfrm>
            <a:off x="4222924" y="3626768"/>
            <a:ext cx="1143000" cy="304800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50000">
                <a:srgbClr val="FFFFCC">
                  <a:gamma/>
                  <a:tint val="30196"/>
                  <a:invGamma/>
                </a:srgbClr>
              </a:gs>
              <a:gs pos="100000">
                <a:srgbClr val="FFFFC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부서를</a:t>
            </a:r>
          </a:p>
        </p:txBody>
      </p:sp>
      <p:sp>
        <p:nvSpPr>
          <p:cNvPr id="581655" name="Rectangle 23"/>
          <p:cNvSpPr>
            <a:spLocks noChangeArrowheads="1"/>
          </p:cNvSpPr>
          <p:nvPr/>
        </p:nvSpPr>
        <p:spPr bwMode="auto">
          <a:xfrm>
            <a:off x="5365924" y="3626768"/>
            <a:ext cx="2211388" cy="304800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50000">
                <a:srgbClr val="FFFFCC">
                  <a:gamma/>
                  <a:tint val="30196"/>
                  <a:invGamma/>
                </a:srgbClr>
              </a:gs>
              <a:gs pos="100000">
                <a:srgbClr val="FFFFC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sz="1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반드시 가져야 한다</a:t>
            </a:r>
          </a:p>
        </p:txBody>
      </p:sp>
      <p:sp>
        <p:nvSpPr>
          <p:cNvPr id="581656" name="Rectangle 24"/>
          <p:cNvSpPr>
            <a:spLocks noChangeArrowheads="1"/>
          </p:cNvSpPr>
          <p:nvPr/>
        </p:nvSpPr>
        <p:spPr bwMode="auto">
          <a:xfrm>
            <a:off x="1555924" y="3931568"/>
            <a:ext cx="1524000" cy="304800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50000">
                <a:srgbClr val="FFFFCC">
                  <a:gamma/>
                  <a:tint val="30196"/>
                  <a:invGamma/>
                </a:srgbClr>
              </a:gs>
              <a:gs pos="100000">
                <a:srgbClr val="FFFFC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각각의 부서는</a:t>
            </a:r>
          </a:p>
        </p:txBody>
      </p:sp>
      <p:sp>
        <p:nvSpPr>
          <p:cNvPr id="581657" name="Rectangle 25"/>
          <p:cNvSpPr>
            <a:spLocks noChangeArrowheads="1"/>
          </p:cNvSpPr>
          <p:nvPr/>
        </p:nvSpPr>
        <p:spPr bwMode="auto">
          <a:xfrm>
            <a:off x="3079924" y="3931568"/>
            <a:ext cx="1143000" cy="304800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50000">
                <a:srgbClr val="FFFFCC">
                  <a:gamma/>
                  <a:tint val="30196"/>
                  <a:invGamma/>
                </a:srgbClr>
              </a:gs>
              <a:gs pos="100000">
                <a:srgbClr val="FFFFC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sz="1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하나이상의</a:t>
            </a:r>
          </a:p>
        </p:txBody>
      </p:sp>
      <p:sp>
        <p:nvSpPr>
          <p:cNvPr id="581658" name="Rectangle 26"/>
          <p:cNvSpPr>
            <a:spLocks noChangeArrowheads="1"/>
          </p:cNvSpPr>
          <p:nvPr/>
        </p:nvSpPr>
        <p:spPr bwMode="auto">
          <a:xfrm>
            <a:off x="4222924" y="3931568"/>
            <a:ext cx="1143000" cy="304800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50000">
                <a:srgbClr val="FFFFCC">
                  <a:gamma/>
                  <a:tint val="30196"/>
                  <a:invGamma/>
                </a:srgbClr>
              </a:gs>
              <a:gs pos="100000">
                <a:srgbClr val="FFFFC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사원을</a:t>
            </a:r>
          </a:p>
        </p:txBody>
      </p:sp>
      <p:sp>
        <p:nvSpPr>
          <p:cNvPr id="581659" name="Rectangle 27"/>
          <p:cNvSpPr>
            <a:spLocks noChangeArrowheads="1"/>
          </p:cNvSpPr>
          <p:nvPr/>
        </p:nvSpPr>
        <p:spPr bwMode="auto">
          <a:xfrm>
            <a:off x="5365924" y="3931568"/>
            <a:ext cx="2211388" cy="304800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50000">
                <a:srgbClr val="FFFFCC">
                  <a:gamma/>
                  <a:tint val="30196"/>
                  <a:invGamma/>
                </a:srgbClr>
              </a:gs>
              <a:gs pos="100000">
                <a:srgbClr val="FFFFC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sz="12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가질 수도 있다</a:t>
            </a:r>
          </a:p>
        </p:txBody>
      </p:sp>
      <p:sp>
        <p:nvSpPr>
          <p:cNvPr id="581660" name="AutoShape 28"/>
          <p:cNvSpPr>
            <a:spLocks noChangeArrowheads="1"/>
          </p:cNvSpPr>
          <p:nvPr/>
        </p:nvSpPr>
        <p:spPr bwMode="auto">
          <a:xfrm flipH="1">
            <a:off x="3819699" y="2267868"/>
            <a:ext cx="1317625" cy="228600"/>
          </a:xfrm>
          <a:prstGeom prst="rightArrow">
            <a:avLst>
              <a:gd name="adj1" fmla="val 38889"/>
              <a:gd name="adj2" fmla="val 39146"/>
            </a:avLst>
          </a:prstGeom>
          <a:gradFill rotWithShape="0">
            <a:gsLst>
              <a:gs pos="0">
                <a:srgbClr val="FF3300"/>
              </a:gs>
              <a:gs pos="100000">
                <a:srgbClr val="FF6943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1661" name="Text Box 29"/>
          <p:cNvSpPr txBox="1">
            <a:spLocks noChangeArrowheads="1"/>
          </p:cNvSpPr>
          <p:nvPr/>
        </p:nvSpPr>
        <p:spPr bwMode="auto">
          <a:xfrm>
            <a:off x="3429174" y="1340768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8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581662" name="Text Box 30"/>
          <p:cNvSpPr txBox="1">
            <a:spLocks noChangeArrowheads="1"/>
          </p:cNvSpPr>
          <p:nvPr/>
        </p:nvSpPr>
        <p:spPr bwMode="auto">
          <a:xfrm>
            <a:off x="1187624" y="3560093"/>
            <a:ext cx="609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6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581663" name="Text Box 31"/>
          <p:cNvSpPr txBox="1">
            <a:spLocks noChangeArrowheads="1"/>
          </p:cNvSpPr>
          <p:nvPr/>
        </p:nvSpPr>
        <p:spPr bwMode="auto">
          <a:xfrm>
            <a:off x="5072237" y="2169443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8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581664" name="Text Box 32"/>
          <p:cNvSpPr txBox="1">
            <a:spLocks noChangeArrowheads="1"/>
          </p:cNvSpPr>
          <p:nvPr/>
        </p:nvSpPr>
        <p:spPr bwMode="auto">
          <a:xfrm>
            <a:off x="1200324" y="3909343"/>
            <a:ext cx="609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6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581665" name="AutoShape 33"/>
          <p:cNvSpPr>
            <a:spLocks noChangeArrowheads="1"/>
          </p:cNvSpPr>
          <p:nvPr/>
        </p:nvSpPr>
        <p:spPr bwMode="auto">
          <a:xfrm>
            <a:off x="3808587" y="1550318"/>
            <a:ext cx="1319212" cy="228600"/>
          </a:xfrm>
          <a:prstGeom prst="rightArrow">
            <a:avLst>
              <a:gd name="adj1" fmla="val 38889"/>
              <a:gd name="adj2" fmla="val 39194"/>
            </a:avLst>
          </a:prstGeom>
          <a:gradFill rotWithShape="0">
            <a:gsLst>
              <a:gs pos="0">
                <a:srgbClr val="FF6943"/>
              </a:gs>
              <a:gs pos="100000">
                <a:srgbClr val="FF33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1666" name="Line 34"/>
          <p:cNvSpPr>
            <a:spLocks noChangeShapeType="1"/>
          </p:cNvSpPr>
          <p:nvPr/>
        </p:nvSpPr>
        <p:spPr bwMode="auto">
          <a:xfrm flipV="1">
            <a:off x="5773912" y="2155156"/>
            <a:ext cx="1587" cy="180975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1667" name="Freeform 35"/>
          <p:cNvSpPr>
            <a:spLocks/>
          </p:cNvSpPr>
          <p:nvPr/>
        </p:nvSpPr>
        <p:spPr bwMode="auto">
          <a:xfrm>
            <a:off x="4107037" y="2155156"/>
            <a:ext cx="1905000" cy="1560512"/>
          </a:xfrm>
          <a:custGeom>
            <a:avLst/>
            <a:gdLst>
              <a:gd name="T0" fmla="*/ 0 w 864"/>
              <a:gd name="T1" fmla="*/ 2147483647 h 1200"/>
              <a:gd name="T2" fmla="*/ 0 w 864"/>
              <a:gd name="T3" fmla="*/ 2147483647 h 1200"/>
              <a:gd name="T4" fmla="*/ 2147483647 w 864"/>
              <a:gd name="T5" fmla="*/ 2147483647 h 1200"/>
              <a:gd name="T6" fmla="*/ 2147483647 w 864"/>
              <a:gd name="T7" fmla="*/ 0 h 1200"/>
              <a:gd name="T8" fmla="*/ 0 60000 65536"/>
              <a:gd name="T9" fmla="*/ 0 60000 65536"/>
              <a:gd name="T10" fmla="*/ 0 60000 65536"/>
              <a:gd name="T11" fmla="*/ 0 60000 65536"/>
              <a:gd name="T12" fmla="*/ 0 w 864"/>
              <a:gd name="T13" fmla="*/ 0 h 1200"/>
              <a:gd name="T14" fmla="*/ 864 w 864"/>
              <a:gd name="T15" fmla="*/ 1200 h 1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64" h="1200">
                <a:moveTo>
                  <a:pt x="0" y="1200"/>
                </a:moveTo>
                <a:lnTo>
                  <a:pt x="0" y="672"/>
                </a:lnTo>
                <a:lnTo>
                  <a:pt x="864" y="672"/>
                </a:lnTo>
                <a:lnTo>
                  <a:pt x="864" y="0"/>
                </a:lnTo>
              </a:path>
            </a:pathLst>
          </a:custGeom>
          <a:noFill/>
          <a:ln w="9525" cap="flat" cmpd="sng">
            <a:solidFill>
              <a:srgbClr val="FE433E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1668" name="Freeform 36"/>
          <p:cNvSpPr>
            <a:spLocks/>
          </p:cNvSpPr>
          <p:nvPr/>
        </p:nvSpPr>
        <p:spPr bwMode="auto">
          <a:xfrm>
            <a:off x="3640312" y="2155156"/>
            <a:ext cx="1905000" cy="1498600"/>
          </a:xfrm>
          <a:custGeom>
            <a:avLst/>
            <a:gdLst>
              <a:gd name="T0" fmla="*/ 2147483647 w 1776"/>
              <a:gd name="T1" fmla="*/ 2147483647 h 1152"/>
              <a:gd name="T2" fmla="*/ 2147483647 w 1776"/>
              <a:gd name="T3" fmla="*/ 2147483647 h 1152"/>
              <a:gd name="T4" fmla="*/ 0 w 1776"/>
              <a:gd name="T5" fmla="*/ 2147483647 h 1152"/>
              <a:gd name="T6" fmla="*/ 0 w 1776"/>
              <a:gd name="T7" fmla="*/ 0 h 1152"/>
              <a:gd name="T8" fmla="*/ 0 60000 65536"/>
              <a:gd name="T9" fmla="*/ 0 60000 65536"/>
              <a:gd name="T10" fmla="*/ 0 60000 65536"/>
              <a:gd name="T11" fmla="*/ 0 60000 65536"/>
              <a:gd name="T12" fmla="*/ 0 w 1776"/>
              <a:gd name="T13" fmla="*/ 0 h 1152"/>
              <a:gd name="T14" fmla="*/ 1776 w 1776"/>
              <a:gd name="T15" fmla="*/ 1152 h 11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76" h="1152">
                <a:moveTo>
                  <a:pt x="1776" y="1152"/>
                </a:moveTo>
                <a:lnTo>
                  <a:pt x="1776" y="480"/>
                </a:lnTo>
                <a:lnTo>
                  <a:pt x="0" y="48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FE433E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1669" name="Line 37"/>
          <p:cNvSpPr>
            <a:spLocks noChangeShapeType="1"/>
          </p:cNvSpPr>
          <p:nvPr/>
        </p:nvSpPr>
        <p:spPr bwMode="auto">
          <a:xfrm flipV="1">
            <a:off x="3268837" y="2218656"/>
            <a:ext cx="1587" cy="1808162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1670" name="Freeform 38"/>
          <p:cNvSpPr>
            <a:spLocks/>
          </p:cNvSpPr>
          <p:nvPr/>
        </p:nvSpPr>
        <p:spPr bwMode="auto">
          <a:xfrm>
            <a:off x="2344912" y="1967831"/>
            <a:ext cx="1752600" cy="1062037"/>
          </a:xfrm>
          <a:custGeom>
            <a:avLst/>
            <a:gdLst>
              <a:gd name="T0" fmla="*/ 2147483647 w 192"/>
              <a:gd name="T1" fmla="*/ 0 h 816"/>
              <a:gd name="T2" fmla="*/ 0 w 192"/>
              <a:gd name="T3" fmla="*/ 0 h 816"/>
              <a:gd name="T4" fmla="*/ 0 w 192"/>
              <a:gd name="T5" fmla="*/ 2147483647 h 816"/>
              <a:gd name="T6" fmla="*/ 0 60000 65536"/>
              <a:gd name="T7" fmla="*/ 0 60000 65536"/>
              <a:gd name="T8" fmla="*/ 0 60000 65536"/>
              <a:gd name="T9" fmla="*/ 0 w 192"/>
              <a:gd name="T10" fmla="*/ 0 h 816"/>
              <a:gd name="T11" fmla="*/ 192 w 192"/>
              <a:gd name="T12" fmla="*/ 816 h 8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816">
                <a:moveTo>
                  <a:pt x="192" y="0"/>
                </a:moveTo>
                <a:lnTo>
                  <a:pt x="0" y="0"/>
                </a:lnTo>
                <a:lnTo>
                  <a:pt x="0" y="816"/>
                </a:lnTo>
              </a:path>
            </a:pathLst>
          </a:custGeom>
          <a:noFill/>
          <a:ln w="9525" cap="flat" cmpd="sng">
            <a:solidFill>
              <a:srgbClr val="FE433E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1819449" y="4499893"/>
            <a:ext cx="5407025" cy="1485900"/>
            <a:chOff x="1002" y="2916"/>
            <a:chExt cx="3406" cy="936"/>
          </a:xfrm>
        </p:grpSpPr>
        <p:sp>
          <p:nvSpPr>
            <p:cNvPr id="159778" name="Line 40"/>
            <p:cNvSpPr>
              <a:spLocks noChangeShapeType="1"/>
            </p:cNvSpPr>
            <p:nvPr/>
          </p:nvSpPr>
          <p:spPr bwMode="auto">
            <a:xfrm>
              <a:off x="1659" y="3243"/>
              <a:ext cx="1076" cy="0"/>
            </a:xfrm>
            <a:prstGeom prst="line">
              <a:avLst/>
            </a:prstGeom>
            <a:noFill/>
            <a:ln w="28575">
              <a:solidFill>
                <a:srgbClr val="B2B2B2"/>
              </a:solidFill>
              <a:prstDash val="lgDash"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779" name="Freeform 41"/>
            <p:cNvSpPr>
              <a:spLocks/>
            </p:cNvSpPr>
            <p:nvPr/>
          </p:nvSpPr>
          <p:spPr bwMode="auto">
            <a:xfrm>
              <a:off x="1653" y="3156"/>
              <a:ext cx="121" cy="167"/>
            </a:xfrm>
            <a:custGeom>
              <a:avLst/>
              <a:gdLst>
                <a:gd name="T0" fmla="*/ 0 w 96"/>
                <a:gd name="T1" fmla="*/ 0 h 192"/>
                <a:gd name="T2" fmla="*/ 306 w 96"/>
                <a:gd name="T3" fmla="*/ 48 h 192"/>
                <a:gd name="T4" fmla="*/ 0 w 96"/>
                <a:gd name="T5" fmla="*/ 96 h 192"/>
                <a:gd name="T6" fmla="*/ 0 60000 65536"/>
                <a:gd name="T7" fmla="*/ 0 60000 65536"/>
                <a:gd name="T8" fmla="*/ 0 60000 65536"/>
                <a:gd name="T9" fmla="*/ 0 w 96"/>
                <a:gd name="T10" fmla="*/ 0 h 192"/>
                <a:gd name="T11" fmla="*/ 96 w 96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192">
                  <a:moveTo>
                    <a:pt x="0" y="0"/>
                  </a:moveTo>
                  <a:lnTo>
                    <a:pt x="96" y="96"/>
                  </a:lnTo>
                  <a:lnTo>
                    <a:pt x="0" y="192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780" name="Freeform 42"/>
            <p:cNvSpPr>
              <a:spLocks/>
            </p:cNvSpPr>
            <p:nvPr/>
          </p:nvSpPr>
          <p:spPr bwMode="auto">
            <a:xfrm>
              <a:off x="1661" y="3614"/>
              <a:ext cx="122" cy="166"/>
            </a:xfrm>
            <a:custGeom>
              <a:avLst/>
              <a:gdLst>
                <a:gd name="T0" fmla="*/ 0 w 96"/>
                <a:gd name="T1" fmla="*/ 0 h 192"/>
                <a:gd name="T2" fmla="*/ 318 w 96"/>
                <a:gd name="T3" fmla="*/ 47 h 192"/>
                <a:gd name="T4" fmla="*/ 0 w 96"/>
                <a:gd name="T5" fmla="*/ 93 h 192"/>
                <a:gd name="T6" fmla="*/ 0 60000 65536"/>
                <a:gd name="T7" fmla="*/ 0 60000 65536"/>
                <a:gd name="T8" fmla="*/ 0 60000 65536"/>
                <a:gd name="T9" fmla="*/ 0 w 96"/>
                <a:gd name="T10" fmla="*/ 0 h 192"/>
                <a:gd name="T11" fmla="*/ 96 w 96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192">
                  <a:moveTo>
                    <a:pt x="0" y="0"/>
                  </a:moveTo>
                  <a:lnTo>
                    <a:pt x="96" y="96"/>
                  </a:lnTo>
                  <a:lnTo>
                    <a:pt x="0" y="192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781" name="Line 43"/>
            <p:cNvSpPr>
              <a:spLocks noChangeShapeType="1"/>
            </p:cNvSpPr>
            <p:nvPr/>
          </p:nvSpPr>
          <p:spPr bwMode="auto">
            <a:xfrm>
              <a:off x="2735" y="3080"/>
              <a:ext cx="1016" cy="0"/>
            </a:xfrm>
            <a:prstGeom prst="line">
              <a:avLst/>
            </a:prstGeom>
            <a:noFill/>
            <a:ln w="28575">
              <a:solidFill>
                <a:srgbClr val="B2B2B2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782" name="Line 44"/>
            <p:cNvSpPr>
              <a:spLocks noChangeShapeType="1"/>
            </p:cNvSpPr>
            <p:nvPr/>
          </p:nvSpPr>
          <p:spPr bwMode="auto">
            <a:xfrm>
              <a:off x="2795" y="3243"/>
              <a:ext cx="101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783" name="Line 45"/>
            <p:cNvSpPr>
              <a:spLocks noChangeShapeType="1"/>
            </p:cNvSpPr>
            <p:nvPr/>
          </p:nvSpPr>
          <p:spPr bwMode="auto">
            <a:xfrm>
              <a:off x="1631" y="3695"/>
              <a:ext cx="111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784" name="Line 46"/>
            <p:cNvSpPr>
              <a:spLocks noChangeShapeType="1"/>
            </p:cNvSpPr>
            <p:nvPr/>
          </p:nvSpPr>
          <p:spPr bwMode="auto">
            <a:xfrm>
              <a:off x="2799" y="3694"/>
              <a:ext cx="113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lgDash"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679" name="AutoShape 47"/>
            <p:cNvSpPr>
              <a:spLocks noChangeArrowheads="1"/>
            </p:cNvSpPr>
            <p:nvPr/>
          </p:nvSpPr>
          <p:spPr bwMode="auto">
            <a:xfrm>
              <a:off x="1002" y="2916"/>
              <a:ext cx="657" cy="936"/>
            </a:xfrm>
            <a:prstGeom prst="roundRect">
              <a:avLst>
                <a:gd name="adj" fmla="val 6699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2F276"/>
                </a:gs>
              </a:gsLst>
              <a:lin ang="2700000" scaled="1"/>
            </a:gradFill>
            <a:ln w="9525" algn="ctr">
              <a:solidFill>
                <a:srgbClr val="135F1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 marL="285750" indent="-285750" eaLnBrk="0" latinLnBrk="0" hangingPunct="0">
                <a:lnSpc>
                  <a:spcPct val="13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40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사원</a:t>
              </a:r>
            </a:p>
            <a:p>
              <a:pPr marL="285750" indent="-285750" eaLnBrk="0" latinLnBrk="0" hangingPunct="0">
                <a:lnSpc>
                  <a:spcPct val="13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ko-KR" altLang="en-US" sz="14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eaLnBrk="0" latinLnBrk="0" hangingPunct="0">
                <a:lnSpc>
                  <a:spcPct val="13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ko-KR" altLang="en-US" sz="14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eaLnBrk="0" latinLnBrk="0" hangingPunct="0">
                <a:lnSpc>
                  <a:spcPct val="13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en-US" altLang="ko-KR" sz="14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680" name="AutoShape 48"/>
            <p:cNvSpPr>
              <a:spLocks noChangeArrowheads="1"/>
            </p:cNvSpPr>
            <p:nvPr/>
          </p:nvSpPr>
          <p:spPr bwMode="auto">
            <a:xfrm>
              <a:off x="3736" y="2916"/>
              <a:ext cx="672" cy="936"/>
            </a:xfrm>
            <a:prstGeom prst="roundRect">
              <a:avLst>
                <a:gd name="adj" fmla="val 5954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2F276"/>
                </a:gs>
              </a:gsLst>
              <a:lin ang="2700000" scaled="1"/>
            </a:gradFill>
            <a:ln w="9525" algn="ctr">
              <a:solidFill>
                <a:srgbClr val="135F1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 marL="285750" indent="-285750" eaLnBrk="0" latinLnBrk="0" hangingPunct="0">
                <a:lnSpc>
                  <a:spcPct val="13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40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부서</a:t>
              </a:r>
            </a:p>
            <a:p>
              <a:pPr marL="285750" indent="-285750" eaLnBrk="0" latinLnBrk="0" hangingPunct="0">
                <a:lnSpc>
                  <a:spcPct val="13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ko-KR" altLang="en-US" sz="14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eaLnBrk="0" latinLnBrk="0" hangingPunct="0">
                <a:lnSpc>
                  <a:spcPct val="13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ko-KR" altLang="en-US" sz="14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eaLnBrk="0" latinLnBrk="0" hangingPunct="0">
                <a:lnSpc>
                  <a:spcPct val="13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en-US" altLang="ko-KR" sz="14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787" name="Line 49"/>
            <p:cNvSpPr>
              <a:spLocks noChangeShapeType="1"/>
            </p:cNvSpPr>
            <p:nvPr/>
          </p:nvSpPr>
          <p:spPr bwMode="auto">
            <a:xfrm>
              <a:off x="1659" y="3080"/>
              <a:ext cx="107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788" name="AutoShape 50"/>
            <p:cNvSpPr>
              <a:spLocks noChangeArrowheads="1"/>
            </p:cNvSpPr>
            <p:nvPr/>
          </p:nvSpPr>
          <p:spPr bwMode="auto">
            <a:xfrm>
              <a:off x="2556" y="3294"/>
              <a:ext cx="358" cy="272"/>
            </a:xfrm>
            <a:prstGeom prst="downArrow">
              <a:avLst>
                <a:gd name="adj1" fmla="val 50000"/>
                <a:gd name="adj2" fmla="val 37500"/>
              </a:avLst>
            </a:prstGeom>
            <a:gradFill rotWithShape="0">
              <a:gsLst>
                <a:gs pos="0">
                  <a:srgbClr val="156B13"/>
                </a:gs>
                <a:gs pos="25000">
                  <a:srgbClr val="9CB86E"/>
                </a:gs>
                <a:gs pos="50000">
                  <a:srgbClr val="DDEBCF"/>
                </a:gs>
                <a:gs pos="75000">
                  <a:srgbClr val="9CB86E"/>
                </a:gs>
                <a:gs pos="100000">
                  <a:srgbClr val="156B13"/>
                </a:gs>
              </a:gsLst>
              <a:lin ang="0" scaled="1"/>
            </a:gra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285750" indent="-285750" algn="ctr" eaLnBrk="0" latinLnBrk="0" hangingPunct="0">
                <a:lnSpc>
                  <a:spcPct val="4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kumimoji="0" lang="ko-KR" altLang="en-US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합</a:t>
              </a:r>
            </a:p>
            <a:p>
              <a:pPr marL="285750" indent="-285750" algn="ctr" eaLnBrk="0" latinLnBrk="0" hangingPunct="0">
                <a:lnSpc>
                  <a:spcPct val="4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kumimoji="0" lang="ko-KR" altLang="en-US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</a:t>
              </a:r>
            </a:p>
          </p:txBody>
        </p:sp>
        <p:sp>
          <p:nvSpPr>
            <p:cNvPr id="159789" name="Text Box 51"/>
            <p:cNvSpPr txBox="1">
              <a:spLocks noChangeArrowheads="1"/>
            </p:cNvSpPr>
            <p:nvPr/>
          </p:nvSpPr>
          <p:spPr bwMode="auto">
            <a:xfrm>
              <a:off x="2249" y="3553"/>
              <a:ext cx="101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kumimoji="0" lang="ko-KR" altLang="en-US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현재의 주 소속관계</a:t>
              </a:r>
            </a:p>
          </p:txBody>
        </p:sp>
        <p:sp>
          <p:nvSpPr>
            <p:cNvPr id="159790" name="Text Box 52"/>
            <p:cNvSpPr txBox="1">
              <a:spLocks noChangeArrowheads="1"/>
            </p:cNvSpPr>
            <p:nvPr/>
          </p:nvSpPr>
          <p:spPr bwMode="auto">
            <a:xfrm>
              <a:off x="1659" y="2945"/>
              <a:ext cx="107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kumimoji="0" lang="ko-KR" altLang="en-US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 주 소속부서로서</a:t>
              </a:r>
            </a:p>
          </p:txBody>
        </p:sp>
        <p:sp>
          <p:nvSpPr>
            <p:cNvPr id="159791" name="Text Box 53"/>
            <p:cNvSpPr txBox="1">
              <a:spLocks noChangeArrowheads="1"/>
            </p:cNvSpPr>
            <p:nvPr/>
          </p:nvSpPr>
          <p:spPr bwMode="auto">
            <a:xfrm>
              <a:off x="3206" y="3245"/>
              <a:ext cx="65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kumimoji="0" lang="ko-KR" altLang="en-US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배치 받아</a:t>
              </a:r>
            </a:p>
          </p:txBody>
        </p:sp>
        <p:sp>
          <p:nvSpPr>
            <p:cNvPr id="159792" name="Text Box 54"/>
            <p:cNvSpPr txBox="1">
              <a:spLocks noChangeArrowheads="1"/>
            </p:cNvSpPr>
            <p:nvPr/>
          </p:nvSpPr>
          <p:spPr bwMode="auto">
            <a:xfrm>
              <a:off x="1420" y="2998"/>
              <a:ext cx="239" cy="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kumimoji="0" lang="en-US" altLang="ko-KR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①</a:t>
              </a:r>
            </a:p>
          </p:txBody>
        </p:sp>
        <p:sp>
          <p:nvSpPr>
            <p:cNvPr id="159793" name="Text Box 55"/>
            <p:cNvSpPr txBox="1">
              <a:spLocks noChangeArrowheads="1"/>
            </p:cNvSpPr>
            <p:nvPr/>
          </p:nvSpPr>
          <p:spPr bwMode="auto">
            <a:xfrm>
              <a:off x="3706" y="3179"/>
              <a:ext cx="239" cy="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kumimoji="0" lang="en-US" altLang="ko-KR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</a:t>
              </a:r>
            </a:p>
          </p:txBody>
        </p:sp>
        <p:sp>
          <p:nvSpPr>
            <p:cNvPr id="159794" name="Text Box 56"/>
            <p:cNvSpPr txBox="1">
              <a:spLocks noChangeArrowheads="1"/>
            </p:cNvSpPr>
            <p:nvPr/>
          </p:nvSpPr>
          <p:spPr bwMode="auto">
            <a:xfrm>
              <a:off x="2145" y="3547"/>
              <a:ext cx="240" cy="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kumimoji="0" lang="en-US" altLang="ko-KR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</a:t>
              </a:r>
            </a:p>
          </p:txBody>
        </p:sp>
      </p:grpSp>
      <p:sp>
        <p:nvSpPr>
          <p:cNvPr id="58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관계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1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1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R_NE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58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1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81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500"/>
                                        <p:tgtEl>
                                          <p:spTgt spid="5816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75"/>
                            </p:stCondLst>
                            <p:childTnLst>
                              <p:par>
                                <p:cTn id="35" presetID="2" presetClass="entr" presetSubtype="3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" fill="hold"/>
                                        <p:tgtEl>
                                          <p:spTgt spid="581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" fill="hold"/>
                                        <p:tgtEl>
                                          <p:spTgt spid="581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5816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6" dur="500"/>
                                        <p:tgtEl>
                                          <p:spTgt spid="5816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4" dur="500"/>
                                        <p:tgtEl>
                                          <p:spTgt spid="5816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5"/>
                            </p:stCondLst>
                            <p:childTnLst>
                              <p:par>
                                <p:cTn id="6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8" dur="500"/>
                                        <p:tgtEl>
                                          <p:spTgt spid="5816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3" dur="500"/>
                                        <p:tgtEl>
                                          <p:spTgt spid="5816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75"/>
                            </p:stCondLst>
                            <p:childTnLst>
                              <p:par>
                                <p:cTn id="8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0" dur="500"/>
                                        <p:tgtEl>
                                          <p:spTgt spid="58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5" dur="500"/>
                                        <p:tgtEl>
                                          <p:spTgt spid="5816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NOTIF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75" fill="hold"/>
                                        <p:tgtEl>
                                          <p:spTgt spid="581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75" fill="hold"/>
                                        <p:tgtEl>
                                          <p:spTgt spid="581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638" grpId="0" build="p" autoUpdateAnimBg="0" advAuto="0"/>
      <p:bldP spid="581643" grpId="0" autoUpdateAnimBg="0"/>
      <p:bldP spid="581651" grpId="0" build="p" autoUpdateAnimBg="0" advAuto="1000"/>
      <p:bldP spid="581652" grpId="0" animBg="1" autoUpdateAnimBg="0"/>
      <p:bldP spid="581653" grpId="0" animBg="1" autoUpdateAnimBg="0"/>
      <p:bldP spid="581654" grpId="0" animBg="1" autoUpdateAnimBg="0"/>
      <p:bldP spid="581655" grpId="0" animBg="1" autoUpdateAnimBg="0"/>
      <p:bldP spid="581656" grpId="0" animBg="1" autoUpdateAnimBg="0"/>
      <p:bldP spid="581657" grpId="0" animBg="1" autoUpdateAnimBg="0"/>
      <p:bldP spid="581658" grpId="0" animBg="1" autoUpdateAnimBg="0"/>
      <p:bldP spid="581659" grpId="0" animBg="1" autoUpdateAnimBg="0"/>
      <p:bldP spid="581660" grpId="0" animBg="1"/>
      <p:bldP spid="581661" grpId="0" autoUpdateAnimBg="0"/>
      <p:bldP spid="581662" grpId="0" autoUpdateAnimBg="0"/>
      <p:bldP spid="581663" grpId="0" autoUpdateAnimBg="0"/>
      <p:bldP spid="581664" grpId="0" autoUpdateAnimBg="0"/>
      <p:bldP spid="581665" grpId="0" animBg="1"/>
      <p:bldP spid="581666" grpId="0" animBg="1"/>
      <p:bldP spid="581667" grpId="0" animBg="1"/>
      <p:bldP spid="581668" grpId="0" animBg="1"/>
      <p:bldP spid="581669" grpId="0" animBg="1"/>
      <p:bldP spid="58167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관계의 형태</a:t>
            </a:r>
          </a:p>
        </p:txBody>
      </p:sp>
      <p:sp>
        <p:nvSpPr>
          <p:cNvPr id="582660" name="Rectangle 1028"/>
          <p:cNvSpPr>
            <a:spLocks noChangeArrowheads="1"/>
          </p:cNvSpPr>
          <p:nvPr/>
        </p:nvSpPr>
        <p:spPr bwMode="auto">
          <a:xfrm>
            <a:off x="611560" y="1967384"/>
            <a:ext cx="2520950" cy="1727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2661" name="AutoShape 1029"/>
          <p:cNvSpPr>
            <a:spLocks noChangeArrowheads="1"/>
          </p:cNvSpPr>
          <p:nvPr/>
        </p:nvSpPr>
        <p:spPr bwMode="auto">
          <a:xfrm>
            <a:off x="781422" y="2091209"/>
            <a:ext cx="2238375" cy="334963"/>
          </a:xfrm>
          <a:prstGeom prst="octagon">
            <a:avLst>
              <a:gd name="adj" fmla="val 23616"/>
            </a:avLst>
          </a:prstGeom>
          <a:gradFill rotWithShape="0">
            <a:gsLst>
              <a:gs pos="0">
                <a:srgbClr val="99CCFF">
                  <a:gamma/>
                  <a:tint val="10588"/>
                  <a:invGamma/>
                </a:srgbClr>
              </a:gs>
              <a:gs pos="100000">
                <a:srgbClr val="99CCFF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sz="15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Many to One (M:1)</a:t>
            </a:r>
            <a:endParaRPr lang="en-US" altLang="ko-KR" sz="1500" b="1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2662" name="AutoShape 1030"/>
          <p:cNvSpPr>
            <a:spLocks noChangeArrowheads="1"/>
          </p:cNvSpPr>
          <p:nvPr/>
        </p:nvSpPr>
        <p:spPr bwMode="auto">
          <a:xfrm>
            <a:off x="783010" y="2661122"/>
            <a:ext cx="2238375" cy="334962"/>
          </a:xfrm>
          <a:prstGeom prst="octagon">
            <a:avLst>
              <a:gd name="adj" fmla="val 23616"/>
            </a:avLst>
          </a:prstGeom>
          <a:gradFill rotWithShape="0">
            <a:gsLst>
              <a:gs pos="0">
                <a:srgbClr val="99CCFF">
                  <a:gamma/>
                  <a:tint val="10588"/>
                  <a:invGamma/>
                </a:srgbClr>
              </a:gs>
              <a:gs pos="100000">
                <a:srgbClr val="99CCFF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sz="15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Many to Many (M:M)</a:t>
            </a:r>
            <a:endParaRPr lang="en-US" altLang="ko-KR" sz="1500" b="1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2663" name="AutoShape 1031"/>
          <p:cNvSpPr>
            <a:spLocks noChangeArrowheads="1"/>
          </p:cNvSpPr>
          <p:nvPr/>
        </p:nvSpPr>
        <p:spPr bwMode="auto">
          <a:xfrm>
            <a:off x="783010" y="3237384"/>
            <a:ext cx="2238375" cy="334963"/>
          </a:xfrm>
          <a:prstGeom prst="octagon">
            <a:avLst>
              <a:gd name="adj" fmla="val 23616"/>
            </a:avLst>
          </a:prstGeom>
          <a:gradFill rotWithShape="0">
            <a:gsLst>
              <a:gs pos="0">
                <a:srgbClr val="99CCFF">
                  <a:gamma/>
                  <a:tint val="10588"/>
                  <a:invGamma/>
                </a:srgbClr>
              </a:gs>
              <a:gs pos="100000">
                <a:srgbClr val="99CCFF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sz="15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One to One (1:1)</a:t>
            </a:r>
            <a:endParaRPr lang="en-US" altLang="ko-KR" sz="1500" b="1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Group 1032"/>
          <p:cNvGrpSpPr>
            <a:grpSpLocks/>
          </p:cNvGrpSpPr>
          <p:nvPr/>
        </p:nvGrpSpPr>
        <p:grpSpPr bwMode="auto">
          <a:xfrm>
            <a:off x="4986710" y="1967384"/>
            <a:ext cx="1728787" cy="1727200"/>
            <a:chOff x="3050" y="845"/>
            <a:chExt cx="1089" cy="1088"/>
          </a:xfrm>
        </p:grpSpPr>
        <p:sp>
          <p:nvSpPr>
            <p:cNvPr id="582665" name="Rectangle 1033"/>
            <p:cNvSpPr>
              <a:spLocks noChangeArrowheads="1"/>
            </p:cNvSpPr>
            <p:nvPr/>
          </p:nvSpPr>
          <p:spPr bwMode="auto">
            <a:xfrm>
              <a:off x="3050" y="845"/>
              <a:ext cx="1089" cy="1088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2F276"/>
                </a:gs>
              </a:gsLst>
              <a:lin ang="2700000" scaled="1"/>
            </a:gradFill>
            <a:ln w="9525" algn="ctr">
              <a:solidFill>
                <a:srgbClr val="135F1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816" name="Line 1034"/>
            <p:cNvSpPr>
              <a:spLocks noChangeShapeType="1"/>
            </p:cNvSpPr>
            <p:nvPr/>
          </p:nvSpPr>
          <p:spPr bwMode="auto">
            <a:xfrm>
              <a:off x="3263" y="1018"/>
              <a:ext cx="77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60817" name="Group 1035"/>
            <p:cNvGrpSpPr>
              <a:grpSpLocks/>
            </p:cNvGrpSpPr>
            <p:nvPr/>
          </p:nvGrpSpPr>
          <p:grpSpPr bwMode="auto">
            <a:xfrm>
              <a:off x="3186" y="937"/>
              <a:ext cx="91" cy="160"/>
              <a:chOff x="1927" y="685"/>
              <a:chExt cx="180" cy="136"/>
            </a:xfrm>
          </p:grpSpPr>
          <p:sp>
            <p:nvSpPr>
              <p:cNvPr id="160829" name="Line 1036"/>
              <p:cNvSpPr>
                <a:spLocks noChangeShapeType="1"/>
              </p:cNvSpPr>
              <p:nvPr/>
            </p:nvSpPr>
            <p:spPr bwMode="auto">
              <a:xfrm>
                <a:off x="1927" y="685"/>
                <a:ext cx="180" cy="68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0830" name="Line 1037"/>
              <p:cNvSpPr>
                <a:spLocks noChangeShapeType="1"/>
              </p:cNvSpPr>
              <p:nvPr/>
            </p:nvSpPr>
            <p:spPr bwMode="auto">
              <a:xfrm flipV="1">
                <a:off x="1927" y="753"/>
                <a:ext cx="180" cy="68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0818" name="Line 1038"/>
            <p:cNvSpPr>
              <a:spLocks noChangeShapeType="1"/>
            </p:cNvSpPr>
            <p:nvPr/>
          </p:nvSpPr>
          <p:spPr bwMode="auto">
            <a:xfrm>
              <a:off x="3186" y="1381"/>
              <a:ext cx="431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60819" name="Group 1039"/>
            <p:cNvGrpSpPr>
              <a:grpSpLocks/>
            </p:cNvGrpSpPr>
            <p:nvPr/>
          </p:nvGrpSpPr>
          <p:grpSpPr bwMode="auto">
            <a:xfrm>
              <a:off x="3186" y="1300"/>
              <a:ext cx="91" cy="160"/>
              <a:chOff x="1927" y="685"/>
              <a:chExt cx="180" cy="136"/>
            </a:xfrm>
          </p:grpSpPr>
          <p:sp>
            <p:nvSpPr>
              <p:cNvPr id="160827" name="Line 1040"/>
              <p:cNvSpPr>
                <a:spLocks noChangeShapeType="1"/>
              </p:cNvSpPr>
              <p:nvPr/>
            </p:nvSpPr>
            <p:spPr bwMode="auto">
              <a:xfrm>
                <a:off x="1927" y="685"/>
                <a:ext cx="180" cy="68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0828" name="Line 1041"/>
              <p:cNvSpPr>
                <a:spLocks noChangeShapeType="1"/>
              </p:cNvSpPr>
              <p:nvPr/>
            </p:nvSpPr>
            <p:spPr bwMode="auto">
              <a:xfrm flipV="1">
                <a:off x="1927" y="753"/>
                <a:ext cx="180" cy="68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0820" name="Line 1042"/>
            <p:cNvSpPr>
              <a:spLocks noChangeShapeType="1"/>
            </p:cNvSpPr>
            <p:nvPr/>
          </p:nvSpPr>
          <p:spPr bwMode="auto">
            <a:xfrm>
              <a:off x="3635" y="1381"/>
              <a:ext cx="315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821" name="Line 1043"/>
            <p:cNvSpPr>
              <a:spLocks noChangeShapeType="1"/>
            </p:cNvSpPr>
            <p:nvPr/>
          </p:nvSpPr>
          <p:spPr bwMode="auto">
            <a:xfrm flipH="1">
              <a:off x="3958" y="1380"/>
              <a:ext cx="90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60822" name="Group 1044"/>
            <p:cNvGrpSpPr>
              <a:grpSpLocks/>
            </p:cNvGrpSpPr>
            <p:nvPr/>
          </p:nvGrpSpPr>
          <p:grpSpPr bwMode="auto">
            <a:xfrm flipH="1">
              <a:off x="3957" y="1299"/>
              <a:ext cx="91" cy="160"/>
              <a:chOff x="1927" y="685"/>
              <a:chExt cx="180" cy="136"/>
            </a:xfrm>
          </p:grpSpPr>
          <p:sp>
            <p:nvSpPr>
              <p:cNvPr id="160825" name="Line 1045"/>
              <p:cNvSpPr>
                <a:spLocks noChangeShapeType="1"/>
              </p:cNvSpPr>
              <p:nvPr/>
            </p:nvSpPr>
            <p:spPr bwMode="auto">
              <a:xfrm>
                <a:off x="1927" y="685"/>
                <a:ext cx="180" cy="68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0826" name="Line 1046"/>
              <p:cNvSpPr>
                <a:spLocks noChangeShapeType="1"/>
              </p:cNvSpPr>
              <p:nvPr/>
            </p:nvSpPr>
            <p:spPr bwMode="auto">
              <a:xfrm flipV="1">
                <a:off x="1927" y="753"/>
                <a:ext cx="180" cy="68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0823" name="Line 1047"/>
            <p:cNvSpPr>
              <a:spLocks noChangeShapeType="1"/>
            </p:cNvSpPr>
            <p:nvPr/>
          </p:nvSpPr>
          <p:spPr bwMode="auto">
            <a:xfrm>
              <a:off x="3186" y="1744"/>
              <a:ext cx="862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824" name="Line 1048"/>
            <p:cNvSpPr>
              <a:spLocks noChangeShapeType="1"/>
            </p:cNvSpPr>
            <p:nvPr/>
          </p:nvSpPr>
          <p:spPr bwMode="auto">
            <a:xfrm>
              <a:off x="3188" y="1018"/>
              <a:ext cx="73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Group 1049"/>
          <p:cNvGrpSpPr>
            <a:grpSpLocks/>
          </p:cNvGrpSpPr>
          <p:nvPr/>
        </p:nvGrpSpPr>
        <p:grpSpPr bwMode="auto">
          <a:xfrm>
            <a:off x="6777410" y="1967384"/>
            <a:ext cx="1728787" cy="1727200"/>
            <a:chOff x="4178" y="845"/>
            <a:chExt cx="1089" cy="1088"/>
          </a:xfrm>
        </p:grpSpPr>
        <p:sp>
          <p:nvSpPr>
            <p:cNvPr id="582682" name="Rectangle 1050"/>
            <p:cNvSpPr>
              <a:spLocks noChangeArrowheads="1"/>
            </p:cNvSpPr>
            <p:nvPr/>
          </p:nvSpPr>
          <p:spPr bwMode="auto">
            <a:xfrm>
              <a:off x="4178" y="845"/>
              <a:ext cx="1089" cy="1088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2F276"/>
                </a:gs>
              </a:gsLst>
              <a:lin ang="2700000" scaled="1"/>
            </a:gradFill>
            <a:ln w="9525" algn="ctr">
              <a:solidFill>
                <a:srgbClr val="135F1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801" name="Line 1051"/>
            <p:cNvSpPr>
              <a:spLocks noChangeShapeType="1"/>
            </p:cNvSpPr>
            <p:nvPr/>
          </p:nvSpPr>
          <p:spPr bwMode="auto">
            <a:xfrm>
              <a:off x="4405" y="1018"/>
              <a:ext cx="351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60802" name="Group 1052"/>
            <p:cNvGrpSpPr>
              <a:grpSpLocks/>
            </p:cNvGrpSpPr>
            <p:nvPr/>
          </p:nvGrpSpPr>
          <p:grpSpPr bwMode="auto">
            <a:xfrm>
              <a:off x="4314" y="939"/>
              <a:ext cx="91" cy="160"/>
              <a:chOff x="1927" y="685"/>
              <a:chExt cx="180" cy="136"/>
            </a:xfrm>
          </p:grpSpPr>
          <p:sp>
            <p:nvSpPr>
              <p:cNvPr id="160813" name="Line 1053"/>
              <p:cNvSpPr>
                <a:spLocks noChangeShapeType="1"/>
              </p:cNvSpPr>
              <p:nvPr/>
            </p:nvSpPr>
            <p:spPr bwMode="auto">
              <a:xfrm>
                <a:off x="1927" y="685"/>
                <a:ext cx="180" cy="68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0814" name="Line 1054"/>
              <p:cNvSpPr>
                <a:spLocks noChangeShapeType="1"/>
              </p:cNvSpPr>
              <p:nvPr/>
            </p:nvSpPr>
            <p:spPr bwMode="auto">
              <a:xfrm flipV="1">
                <a:off x="1927" y="753"/>
                <a:ext cx="180" cy="68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0803" name="Line 1055"/>
            <p:cNvSpPr>
              <a:spLocks noChangeShapeType="1"/>
            </p:cNvSpPr>
            <p:nvPr/>
          </p:nvSpPr>
          <p:spPr bwMode="auto">
            <a:xfrm>
              <a:off x="4796" y="1018"/>
              <a:ext cx="409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804" name="Line 1056"/>
            <p:cNvSpPr>
              <a:spLocks noChangeShapeType="1"/>
            </p:cNvSpPr>
            <p:nvPr/>
          </p:nvSpPr>
          <p:spPr bwMode="auto">
            <a:xfrm>
              <a:off x="4314" y="1381"/>
              <a:ext cx="862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60805" name="Group 1057"/>
            <p:cNvGrpSpPr>
              <a:grpSpLocks/>
            </p:cNvGrpSpPr>
            <p:nvPr/>
          </p:nvGrpSpPr>
          <p:grpSpPr bwMode="auto">
            <a:xfrm>
              <a:off x="4314" y="1300"/>
              <a:ext cx="91" cy="160"/>
              <a:chOff x="1927" y="685"/>
              <a:chExt cx="180" cy="136"/>
            </a:xfrm>
          </p:grpSpPr>
          <p:sp>
            <p:nvSpPr>
              <p:cNvPr id="160811" name="Line 1058"/>
              <p:cNvSpPr>
                <a:spLocks noChangeShapeType="1"/>
              </p:cNvSpPr>
              <p:nvPr/>
            </p:nvSpPr>
            <p:spPr bwMode="auto">
              <a:xfrm>
                <a:off x="1927" y="685"/>
                <a:ext cx="180" cy="68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0812" name="Line 1059"/>
              <p:cNvSpPr>
                <a:spLocks noChangeShapeType="1"/>
              </p:cNvSpPr>
              <p:nvPr/>
            </p:nvSpPr>
            <p:spPr bwMode="auto">
              <a:xfrm flipV="1">
                <a:off x="1927" y="753"/>
                <a:ext cx="180" cy="68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60806" name="Group 1060"/>
            <p:cNvGrpSpPr>
              <a:grpSpLocks/>
            </p:cNvGrpSpPr>
            <p:nvPr/>
          </p:nvGrpSpPr>
          <p:grpSpPr bwMode="auto">
            <a:xfrm flipH="1">
              <a:off x="5085" y="1299"/>
              <a:ext cx="91" cy="160"/>
              <a:chOff x="1927" y="685"/>
              <a:chExt cx="180" cy="136"/>
            </a:xfrm>
          </p:grpSpPr>
          <p:sp>
            <p:nvSpPr>
              <p:cNvPr id="160809" name="Line 1061"/>
              <p:cNvSpPr>
                <a:spLocks noChangeShapeType="1"/>
              </p:cNvSpPr>
              <p:nvPr/>
            </p:nvSpPr>
            <p:spPr bwMode="auto">
              <a:xfrm>
                <a:off x="1927" y="685"/>
                <a:ext cx="180" cy="68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0810" name="Line 1062"/>
              <p:cNvSpPr>
                <a:spLocks noChangeShapeType="1"/>
              </p:cNvSpPr>
              <p:nvPr/>
            </p:nvSpPr>
            <p:spPr bwMode="auto">
              <a:xfrm flipV="1">
                <a:off x="1927" y="753"/>
                <a:ext cx="180" cy="68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0807" name="Line 1063"/>
            <p:cNvSpPr>
              <a:spLocks noChangeShapeType="1"/>
            </p:cNvSpPr>
            <p:nvPr/>
          </p:nvSpPr>
          <p:spPr bwMode="auto">
            <a:xfrm>
              <a:off x="4314" y="1744"/>
              <a:ext cx="907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808" name="Line 1064"/>
            <p:cNvSpPr>
              <a:spLocks noChangeShapeType="1"/>
            </p:cNvSpPr>
            <p:nvPr/>
          </p:nvSpPr>
          <p:spPr bwMode="auto">
            <a:xfrm>
              <a:off x="4315" y="1018"/>
              <a:ext cx="8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82697" name="Rectangle 1065"/>
          <p:cNvSpPr>
            <a:spLocks noChangeArrowheads="1"/>
          </p:cNvSpPr>
          <p:nvPr/>
        </p:nvSpPr>
        <p:spPr bwMode="auto">
          <a:xfrm>
            <a:off x="3192835" y="1967384"/>
            <a:ext cx="1728787" cy="17272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780" name="Line 1066"/>
          <p:cNvSpPr>
            <a:spLocks noChangeShapeType="1"/>
          </p:cNvSpPr>
          <p:nvPr/>
        </p:nvSpPr>
        <p:spPr bwMode="auto">
          <a:xfrm>
            <a:off x="3408735" y="2254722"/>
            <a:ext cx="684212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0781" name="Group 1067"/>
          <p:cNvGrpSpPr>
            <a:grpSpLocks/>
          </p:cNvGrpSpPr>
          <p:nvPr/>
        </p:nvGrpSpPr>
        <p:grpSpPr bwMode="auto">
          <a:xfrm>
            <a:off x="3408735" y="2122959"/>
            <a:ext cx="144462" cy="254000"/>
            <a:chOff x="1927" y="685"/>
            <a:chExt cx="180" cy="136"/>
          </a:xfrm>
        </p:grpSpPr>
        <p:sp>
          <p:nvSpPr>
            <p:cNvPr id="160798" name="Line 1068"/>
            <p:cNvSpPr>
              <a:spLocks noChangeShapeType="1"/>
            </p:cNvSpPr>
            <p:nvPr/>
          </p:nvSpPr>
          <p:spPr bwMode="auto">
            <a:xfrm>
              <a:off x="1927" y="685"/>
              <a:ext cx="180" cy="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799" name="Line 1069"/>
            <p:cNvSpPr>
              <a:spLocks noChangeShapeType="1"/>
            </p:cNvSpPr>
            <p:nvPr/>
          </p:nvSpPr>
          <p:spPr bwMode="auto">
            <a:xfrm flipV="1">
              <a:off x="1927" y="753"/>
              <a:ext cx="180" cy="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0782" name="Line 1070"/>
          <p:cNvSpPr>
            <a:spLocks noChangeShapeType="1"/>
          </p:cNvSpPr>
          <p:nvPr/>
        </p:nvSpPr>
        <p:spPr bwMode="auto">
          <a:xfrm>
            <a:off x="4129460" y="2254722"/>
            <a:ext cx="649287" cy="0"/>
          </a:xfrm>
          <a:prstGeom prst="line">
            <a:avLst/>
          </a:prstGeom>
          <a:noFill/>
          <a:ln w="19050">
            <a:solidFill>
              <a:srgbClr val="FF3300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783" name="Line 1071"/>
          <p:cNvSpPr>
            <a:spLocks noChangeShapeType="1"/>
          </p:cNvSpPr>
          <p:nvPr/>
        </p:nvSpPr>
        <p:spPr bwMode="auto">
          <a:xfrm>
            <a:off x="3408735" y="2830984"/>
            <a:ext cx="14605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0784" name="Group 1072"/>
          <p:cNvGrpSpPr>
            <a:grpSpLocks/>
          </p:cNvGrpSpPr>
          <p:nvPr/>
        </p:nvGrpSpPr>
        <p:grpSpPr bwMode="auto">
          <a:xfrm>
            <a:off x="3408735" y="2702397"/>
            <a:ext cx="144462" cy="254000"/>
            <a:chOff x="1927" y="685"/>
            <a:chExt cx="180" cy="136"/>
          </a:xfrm>
        </p:grpSpPr>
        <p:sp>
          <p:nvSpPr>
            <p:cNvPr id="160796" name="Line 1073"/>
            <p:cNvSpPr>
              <a:spLocks noChangeShapeType="1"/>
            </p:cNvSpPr>
            <p:nvPr/>
          </p:nvSpPr>
          <p:spPr bwMode="auto">
            <a:xfrm>
              <a:off x="1927" y="685"/>
              <a:ext cx="180" cy="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797" name="Line 1074"/>
            <p:cNvSpPr>
              <a:spLocks noChangeShapeType="1"/>
            </p:cNvSpPr>
            <p:nvPr/>
          </p:nvSpPr>
          <p:spPr bwMode="auto">
            <a:xfrm flipV="1">
              <a:off x="1927" y="753"/>
              <a:ext cx="180" cy="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0785" name="Line 1075"/>
          <p:cNvSpPr>
            <a:spLocks noChangeShapeType="1"/>
          </p:cNvSpPr>
          <p:nvPr/>
        </p:nvSpPr>
        <p:spPr bwMode="auto">
          <a:xfrm>
            <a:off x="3554785" y="2830984"/>
            <a:ext cx="1079500" cy="0"/>
          </a:xfrm>
          <a:prstGeom prst="line">
            <a:avLst/>
          </a:prstGeom>
          <a:noFill/>
          <a:ln w="19050">
            <a:solidFill>
              <a:srgbClr val="FF3300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786" name="Line 1076"/>
          <p:cNvSpPr>
            <a:spLocks noChangeShapeType="1"/>
          </p:cNvSpPr>
          <p:nvPr/>
        </p:nvSpPr>
        <p:spPr bwMode="auto">
          <a:xfrm flipH="1">
            <a:off x="4634285" y="2829397"/>
            <a:ext cx="142875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0787" name="Group 1077"/>
          <p:cNvGrpSpPr>
            <a:grpSpLocks/>
          </p:cNvGrpSpPr>
          <p:nvPr/>
        </p:nvGrpSpPr>
        <p:grpSpPr bwMode="auto">
          <a:xfrm flipH="1">
            <a:off x="4632697" y="2703984"/>
            <a:ext cx="144463" cy="254000"/>
            <a:chOff x="1927" y="685"/>
            <a:chExt cx="180" cy="136"/>
          </a:xfrm>
        </p:grpSpPr>
        <p:sp>
          <p:nvSpPr>
            <p:cNvPr id="160794" name="Line 1078"/>
            <p:cNvSpPr>
              <a:spLocks noChangeShapeType="1"/>
            </p:cNvSpPr>
            <p:nvPr/>
          </p:nvSpPr>
          <p:spPr bwMode="auto">
            <a:xfrm>
              <a:off x="1927" y="685"/>
              <a:ext cx="180" cy="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795" name="Line 1079"/>
            <p:cNvSpPr>
              <a:spLocks noChangeShapeType="1"/>
            </p:cNvSpPr>
            <p:nvPr/>
          </p:nvSpPr>
          <p:spPr bwMode="auto">
            <a:xfrm flipV="1">
              <a:off x="1927" y="753"/>
              <a:ext cx="180" cy="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0788" name="Line 1080"/>
          <p:cNvSpPr>
            <a:spLocks noChangeShapeType="1"/>
          </p:cNvSpPr>
          <p:nvPr/>
        </p:nvSpPr>
        <p:spPr bwMode="auto">
          <a:xfrm>
            <a:off x="3408735" y="3407247"/>
            <a:ext cx="684212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789" name="Line 1081"/>
          <p:cNvSpPr>
            <a:spLocks noChangeShapeType="1"/>
          </p:cNvSpPr>
          <p:nvPr/>
        </p:nvSpPr>
        <p:spPr bwMode="auto">
          <a:xfrm>
            <a:off x="4129460" y="3407247"/>
            <a:ext cx="647700" cy="0"/>
          </a:xfrm>
          <a:prstGeom prst="line">
            <a:avLst/>
          </a:prstGeom>
          <a:noFill/>
          <a:ln w="19050">
            <a:solidFill>
              <a:srgbClr val="FF3300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2714" name="AutoShape 1082"/>
          <p:cNvSpPr>
            <a:spLocks noChangeArrowheads="1"/>
          </p:cNvSpPr>
          <p:nvPr/>
        </p:nvSpPr>
        <p:spPr bwMode="auto">
          <a:xfrm>
            <a:off x="2772147" y="1484784"/>
            <a:ext cx="863600" cy="288925"/>
          </a:xfrm>
          <a:prstGeom prst="wedgeRectCallout">
            <a:avLst>
              <a:gd name="adj1" fmla="val 56250"/>
              <a:gd name="adj2" fmla="val 98352"/>
            </a:avLst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ko-KR" altLang="en-US" sz="12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기본형</a:t>
            </a:r>
          </a:p>
        </p:txBody>
      </p:sp>
      <p:grpSp>
        <p:nvGrpSpPr>
          <p:cNvPr id="160791" name="Group 1083"/>
          <p:cNvGrpSpPr>
            <a:grpSpLocks/>
          </p:cNvGrpSpPr>
          <p:nvPr/>
        </p:nvGrpSpPr>
        <p:grpSpPr bwMode="auto">
          <a:xfrm>
            <a:off x="1810122" y="3764434"/>
            <a:ext cx="5472113" cy="2233613"/>
            <a:chOff x="1338" y="2251"/>
            <a:chExt cx="3447" cy="1407"/>
          </a:xfrm>
        </p:grpSpPr>
        <p:sp>
          <p:nvSpPr>
            <p:cNvPr id="582716" name="AutoShape 1084"/>
            <p:cNvSpPr>
              <a:spLocks noChangeArrowheads="1"/>
            </p:cNvSpPr>
            <p:nvPr/>
          </p:nvSpPr>
          <p:spPr bwMode="auto">
            <a:xfrm>
              <a:off x="1338" y="2297"/>
              <a:ext cx="3447" cy="1361"/>
            </a:xfrm>
            <a:prstGeom prst="roundRect">
              <a:avLst>
                <a:gd name="adj" fmla="val 4921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717" name="Text Box 1085"/>
            <p:cNvSpPr txBox="1">
              <a:spLocks noChangeArrowheads="1"/>
            </p:cNvSpPr>
            <p:nvPr/>
          </p:nvSpPr>
          <p:spPr bwMode="auto">
            <a:xfrm>
              <a:off x="1565" y="2251"/>
              <a:ext cx="2910" cy="1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000" tIns="82800" rIns="90000" bIns="46800">
              <a:spAutoFit/>
            </a:bodyPr>
            <a:lstStyle/>
            <a:p>
              <a:pPr marL="266700" indent="-266700" eaLnBrk="0" latinLnBrk="0" hangingPunct="0">
                <a:lnSpc>
                  <a:spcPct val="175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Char char="ü"/>
                <a:defRPr/>
              </a:pPr>
              <a:r>
                <a:rPr lang="ko-KR" altLang="en-US" sz="15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대부분은 </a:t>
              </a:r>
              <a:r>
                <a:rPr lang="ko-KR" altLang="en-US" sz="15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기본형이다</a:t>
              </a:r>
              <a:r>
                <a:rPr lang="en-US" altLang="ko-KR" sz="15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5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70~80</a:t>
              </a:r>
              <a:r>
                <a:rPr lang="en-US" altLang="ko-KR" sz="15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%).</a:t>
              </a:r>
              <a:endParaRPr lang="en-US" altLang="ko-KR" sz="15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66700" indent="-266700" eaLnBrk="0" latinLnBrk="0" hangingPunct="0">
                <a:lnSpc>
                  <a:spcPct val="175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Char char="ü"/>
                <a:defRPr/>
              </a:pPr>
              <a:r>
                <a:rPr lang="ko-KR" altLang="en-US" sz="15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먼저 </a:t>
              </a:r>
              <a:r>
                <a:rPr lang="ko-KR" altLang="en-US" sz="15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관계 형태부터 </a:t>
              </a:r>
              <a:r>
                <a:rPr lang="ko-KR" altLang="en-US" sz="15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확인한 후 기본형을 그린다</a:t>
              </a:r>
              <a:r>
                <a:rPr lang="en-US" altLang="ko-KR" sz="15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marL="266700" indent="-266700" eaLnBrk="0" latinLnBrk="0" hangingPunct="0">
                <a:lnSpc>
                  <a:spcPct val="175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Char char="ü"/>
                <a:defRPr/>
              </a:pPr>
              <a:r>
                <a:rPr lang="ko-KR" altLang="en-US" sz="15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당사자 간의 구체적인 </a:t>
              </a:r>
              <a:r>
                <a:rPr lang="ko-KR" altLang="en-US" sz="15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 사양을 </a:t>
              </a:r>
              <a:r>
                <a:rPr lang="ko-KR" altLang="en-US" sz="15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검증한다</a:t>
              </a:r>
              <a:r>
                <a:rPr lang="en-US" altLang="ko-KR" sz="15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marL="266700" indent="-266700" eaLnBrk="0" latinLnBrk="0" hangingPunct="0">
                <a:lnSpc>
                  <a:spcPct val="175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Char char="ü"/>
                <a:defRPr/>
              </a:pPr>
              <a:r>
                <a:rPr lang="ko-KR" altLang="en-US" sz="15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구체적 검증 시에 </a:t>
              </a:r>
              <a:r>
                <a:rPr lang="ko-KR" altLang="en-US" sz="15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관계 형태가 </a:t>
              </a:r>
              <a:r>
                <a:rPr lang="ko-KR" altLang="en-US" sz="15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달라질 수도 있다</a:t>
              </a:r>
              <a:r>
                <a:rPr lang="en-US" altLang="ko-KR" sz="15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sp>
        <p:nvSpPr>
          <p:cNvPr id="63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관계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82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66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관계의 형태</a:t>
            </a:r>
          </a:p>
        </p:txBody>
      </p:sp>
      <p:sp>
        <p:nvSpPr>
          <p:cNvPr id="161796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형태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(1:1)</a:t>
            </a:r>
          </a:p>
          <a:p>
            <a:pPr eaLnBrk="1" hangingPunct="1">
              <a:buFont typeface="Wingdings" panose="05000000000000000000" pitchFamily="2" charset="2"/>
              <a:buChar char="u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4709" name="Rectangle 1029"/>
          <p:cNvSpPr>
            <a:spLocks noChangeArrowheads="1"/>
          </p:cNvSpPr>
          <p:nvPr/>
        </p:nvSpPr>
        <p:spPr bwMode="auto">
          <a:xfrm>
            <a:off x="533400" y="1897063"/>
            <a:ext cx="6913563" cy="170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양쪽 방향 모두 단 하나씩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(one and only one)</a:t>
            </a:r>
          </a:p>
          <a:p>
            <a:pPr marL="285750" indent="-285750" eaLnBrk="0" latinLnBrk="0" hangingPunct="0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드물게 발생되는 형태</a:t>
            </a:r>
          </a:p>
          <a:p>
            <a:pPr marL="285750" indent="-285750" eaLnBrk="0" latinLnBrk="0" hangingPunct="0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양방향 모두 반드시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(must be)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가 되는 경우는 아주 드물다     </a:t>
            </a:r>
          </a:p>
          <a:p>
            <a:pPr marL="285750" indent="-285750" eaLnBrk="0" latinLnBrk="0" hangingPunct="0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1 : 1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관계는 실제로는 동일한 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ENTITY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일 경우가 많다</a:t>
            </a:r>
          </a:p>
          <a:p>
            <a:pPr marL="285750" indent="-285750" eaLnBrk="0" latinLnBrk="0" hangingPunct="0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1 : 1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관계가 많이 나타난다면 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가 명확하게 정의되지 않았음을 의미함</a:t>
            </a:r>
          </a:p>
        </p:txBody>
      </p:sp>
      <p:sp>
        <p:nvSpPr>
          <p:cNvPr id="584710" name="AutoShape 1030"/>
          <p:cNvSpPr>
            <a:spLocks noChangeArrowheads="1"/>
          </p:cNvSpPr>
          <p:nvPr/>
        </p:nvSpPr>
        <p:spPr bwMode="auto">
          <a:xfrm>
            <a:off x="770135" y="4089772"/>
            <a:ext cx="1825625" cy="279400"/>
          </a:xfrm>
          <a:prstGeom prst="octagon">
            <a:avLst>
              <a:gd name="adj" fmla="val 23616"/>
            </a:avLst>
          </a:prstGeom>
          <a:gradFill rotWithShape="0">
            <a:gsLst>
              <a:gs pos="0">
                <a:srgbClr val="99CCFF"/>
              </a:gs>
              <a:gs pos="100000">
                <a:srgbClr val="99CCFF">
                  <a:gamma/>
                  <a:tint val="13725"/>
                  <a:invGamma/>
                </a:srgbClr>
              </a:gs>
            </a:gsLst>
            <a:lin ang="5400000" scaled="1"/>
          </a:gradFill>
          <a:ln w="127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3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필수</a:t>
            </a:r>
            <a:r>
              <a:rPr lang="en-US" altLang="ko-KR" sz="13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3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선택 관계</a:t>
            </a:r>
            <a:endParaRPr lang="ko-KR" altLang="en-US" sz="1300" b="1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4711" name="AutoShape 1031"/>
          <p:cNvSpPr>
            <a:spLocks noChangeArrowheads="1"/>
          </p:cNvSpPr>
          <p:nvPr/>
        </p:nvSpPr>
        <p:spPr bwMode="auto">
          <a:xfrm>
            <a:off x="5235773" y="4077072"/>
            <a:ext cx="1825625" cy="279400"/>
          </a:xfrm>
          <a:prstGeom prst="octagon">
            <a:avLst>
              <a:gd name="adj" fmla="val 23616"/>
            </a:avLst>
          </a:prstGeom>
          <a:gradFill rotWithShape="0">
            <a:gsLst>
              <a:gs pos="0">
                <a:srgbClr val="99CCFF"/>
              </a:gs>
              <a:gs pos="100000">
                <a:srgbClr val="99CCFF">
                  <a:gamma/>
                  <a:tint val="13725"/>
                  <a:invGamma/>
                </a:srgbClr>
              </a:gs>
            </a:gsLst>
            <a:lin ang="5400000" scaled="1"/>
          </a:gradFill>
          <a:ln w="127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3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필수</a:t>
            </a:r>
            <a:r>
              <a:rPr lang="en-US" altLang="ko-KR" sz="13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3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필수 관계</a:t>
            </a:r>
            <a:endParaRPr lang="ko-KR" altLang="en-US" sz="1300" b="1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Group 1032"/>
          <p:cNvGrpSpPr>
            <a:grpSpLocks/>
          </p:cNvGrpSpPr>
          <p:nvPr/>
        </p:nvGrpSpPr>
        <p:grpSpPr bwMode="auto">
          <a:xfrm>
            <a:off x="5040510" y="4642222"/>
            <a:ext cx="3563938" cy="1639887"/>
            <a:chOff x="3134" y="2717"/>
            <a:chExt cx="2245" cy="1033"/>
          </a:xfrm>
        </p:grpSpPr>
        <p:sp>
          <p:nvSpPr>
            <p:cNvPr id="584713" name="AutoShape 1033"/>
            <p:cNvSpPr>
              <a:spLocks noChangeArrowheads="1"/>
            </p:cNvSpPr>
            <p:nvPr/>
          </p:nvSpPr>
          <p:spPr bwMode="auto">
            <a:xfrm>
              <a:off x="3270" y="2744"/>
              <a:ext cx="616" cy="451"/>
            </a:xfrm>
            <a:prstGeom prst="roundRect">
              <a:avLst>
                <a:gd name="adj" fmla="val 6722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2F276"/>
                </a:gs>
              </a:gsLst>
              <a:lin ang="2700000" scaled="1"/>
            </a:gradFill>
            <a:ln w="9525" algn="ctr">
              <a:solidFill>
                <a:srgbClr val="135F1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 marL="285750" indent="-285750" eaLnBrk="0" latinLnBrk="0" hangingPunct="0">
                <a:lnSpc>
                  <a:spcPct val="15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lang="en-US" altLang="ko-KR" sz="12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P</a:t>
              </a:r>
              <a:endParaRPr kumimoji="0" lang="en-US" altLang="ko-KR" sz="15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en-US" altLang="ko-KR" sz="16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813" name="Line 1034"/>
            <p:cNvSpPr>
              <a:spLocks noChangeShapeType="1"/>
            </p:cNvSpPr>
            <p:nvPr/>
          </p:nvSpPr>
          <p:spPr bwMode="auto">
            <a:xfrm>
              <a:off x="3886" y="2923"/>
              <a:ext cx="609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814" name="Rectangle 1035"/>
            <p:cNvSpPr>
              <a:spLocks noChangeArrowheads="1"/>
            </p:cNvSpPr>
            <p:nvPr/>
          </p:nvSpPr>
          <p:spPr bwMode="auto">
            <a:xfrm>
              <a:off x="3134" y="3558"/>
              <a:ext cx="224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r>
                <a:rPr lang="ko-KR" altLang="en-US" sz="1400">
                  <a:solidFill>
                    <a:srgbClr val="CC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필요충분조건을 만족하면 서로 동치</a:t>
              </a:r>
              <a:r>
                <a:rPr lang="en-US" altLang="ko-KR" sz="1400">
                  <a:solidFill>
                    <a:srgbClr val="CC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>
                  <a:solidFill>
                    <a:srgbClr val="CC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同値</a:t>
              </a:r>
              <a:r>
                <a:rPr lang="en-US" altLang="ko-KR" sz="1400">
                  <a:solidFill>
                    <a:srgbClr val="CC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en-US" altLang="ko-KR" sz="1400" b="1">
                  <a:solidFill>
                    <a:srgbClr val="CC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584716" name="Rectangle 1036"/>
            <p:cNvSpPr>
              <a:spLocks noChangeArrowheads="1"/>
            </p:cNvSpPr>
            <p:nvPr/>
          </p:nvSpPr>
          <p:spPr bwMode="auto">
            <a:xfrm>
              <a:off x="3225" y="3285"/>
              <a:ext cx="1950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US" altLang="ko-KR" sz="1500" b="1" i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P ⇒ Q</a:t>
              </a:r>
              <a:r>
                <a:rPr lang="ko-KR" altLang="en-US" sz="1500" b="1" i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이고</a:t>
              </a:r>
              <a:r>
                <a:rPr lang="en-US" altLang="ko-KR" sz="1500" b="1" i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, Q ⇒ P</a:t>
              </a:r>
              <a:r>
                <a:rPr lang="ko-KR" altLang="en-US" sz="1500" b="1" i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이면</a:t>
              </a:r>
              <a:r>
                <a:rPr lang="en-US" altLang="ko-KR" sz="1500" b="1" i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,  P ⇔ Q</a:t>
              </a:r>
              <a:r>
                <a:rPr lang="en-US" altLang="ko-KR" sz="15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584717" name="AutoShape 1037"/>
            <p:cNvSpPr>
              <a:spLocks noChangeArrowheads="1"/>
            </p:cNvSpPr>
            <p:nvPr/>
          </p:nvSpPr>
          <p:spPr bwMode="auto">
            <a:xfrm>
              <a:off x="4486" y="2717"/>
              <a:ext cx="518" cy="473"/>
            </a:xfrm>
            <a:prstGeom prst="roundRect">
              <a:avLst>
                <a:gd name="adj" fmla="val 3685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2F276"/>
                </a:gs>
              </a:gsLst>
              <a:lin ang="2700000" scaled="1"/>
            </a:gradFill>
            <a:ln w="9525" algn="ctr">
              <a:solidFill>
                <a:srgbClr val="135F1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 marL="285750" indent="-285750" eaLnBrk="0" latinLnBrk="0" hangingPunct="0">
                <a:lnSpc>
                  <a:spcPct val="1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lang="en-US" altLang="ko-KR" sz="12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Q</a:t>
              </a:r>
              <a:endParaRPr kumimoji="0" lang="en-US" altLang="ko-KR" sz="15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en-US" altLang="ko-KR" sz="16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84718" name="AutoShape 1038"/>
          <p:cNvSpPr>
            <a:spLocks noChangeArrowheads="1"/>
          </p:cNvSpPr>
          <p:nvPr/>
        </p:nvSpPr>
        <p:spPr bwMode="auto">
          <a:xfrm>
            <a:off x="747910" y="4743822"/>
            <a:ext cx="1524000" cy="866775"/>
          </a:xfrm>
          <a:prstGeom prst="roundRect">
            <a:avLst>
              <a:gd name="adj" fmla="val 6722"/>
            </a:avLst>
          </a:prstGeom>
          <a:gradFill rotWithShape="1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 marL="285750" indent="-285750" eaLnBrk="0" latinLnBrk="0" hangingPunct="0">
              <a:lnSpc>
                <a:spcPct val="1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en-US" altLang="ko-KR" sz="12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Personal Computer</a:t>
            </a:r>
            <a:endParaRPr kumimoji="0" lang="en-US" altLang="ko-KR" sz="150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160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160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1802" name="Line 1039"/>
          <p:cNvSpPr>
            <a:spLocks noChangeShapeType="1"/>
          </p:cNvSpPr>
          <p:nvPr/>
        </p:nvSpPr>
        <p:spPr bwMode="auto">
          <a:xfrm>
            <a:off x="2886273" y="5089897"/>
            <a:ext cx="666750" cy="0"/>
          </a:xfrm>
          <a:prstGeom prst="line">
            <a:avLst/>
          </a:prstGeom>
          <a:noFill/>
          <a:ln w="19050">
            <a:solidFill>
              <a:srgbClr val="FF3300"/>
            </a:solidFill>
            <a:prstDash val="lg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1803" name="Rectangle 1040"/>
          <p:cNvSpPr>
            <a:spLocks noChangeArrowheads="1"/>
          </p:cNvSpPr>
          <p:nvPr/>
        </p:nvSpPr>
        <p:spPr bwMode="auto">
          <a:xfrm>
            <a:off x="2271910" y="4848597"/>
            <a:ext cx="825500" cy="2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조립되어</a:t>
            </a:r>
          </a:p>
        </p:txBody>
      </p:sp>
      <p:sp>
        <p:nvSpPr>
          <p:cNvPr id="161804" name="Line 1041"/>
          <p:cNvSpPr>
            <a:spLocks noChangeShapeType="1"/>
          </p:cNvSpPr>
          <p:nvPr/>
        </p:nvSpPr>
        <p:spPr bwMode="auto">
          <a:xfrm>
            <a:off x="2271910" y="5094659"/>
            <a:ext cx="566738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4722" name="Oval 1042"/>
          <p:cNvSpPr>
            <a:spLocks noChangeArrowheads="1"/>
          </p:cNvSpPr>
          <p:nvPr/>
        </p:nvSpPr>
        <p:spPr bwMode="auto">
          <a:xfrm>
            <a:off x="1157485" y="5855072"/>
            <a:ext cx="431800" cy="452437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4BA74"/>
              </a:gs>
            </a:gsLst>
            <a:lin ang="2700000" scaled="1"/>
          </a:gradFill>
          <a:ln w="9525" algn="ctr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4723" name="Oval 1043"/>
          <p:cNvSpPr>
            <a:spLocks noChangeArrowheads="1"/>
          </p:cNvSpPr>
          <p:nvPr/>
        </p:nvSpPr>
        <p:spPr bwMode="auto">
          <a:xfrm>
            <a:off x="3535560" y="5716959"/>
            <a:ext cx="863600" cy="70485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4724" name="Oval 1044"/>
          <p:cNvSpPr>
            <a:spLocks noChangeArrowheads="1"/>
          </p:cNvSpPr>
          <p:nvPr/>
        </p:nvSpPr>
        <p:spPr bwMode="auto">
          <a:xfrm>
            <a:off x="3733998" y="5855072"/>
            <a:ext cx="430212" cy="452437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4BA74"/>
              </a:gs>
            </a:gsLst>
            <a:lin ang="2700000" scaled="1"/>
          </a:gradFill>
          <a:ln w="9525" algn="ctr">
            <a:solidFill>
              <a:schemeClr val="bg2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1808" name="Line 1045"/>
          <p:cNvSpPr>
            <a:spLocks noChangeShapeType="1"/>
          </p:cNvSpPr>
          <p:nvPr/>
        </p:nvSpPr>
        <p:spPr bwMode="auto">
          <a:xfrm>
            <a:off x="1373385" y="5855072"/>
            <a:ext cx="2589213" cy="0"/>
          </a:xfrm>
          <a:prstGeom prst="line">
            <a:avLst/>
          </a:prstGeom>
          <a:noFill/>
          <a:ln w="9525">
            <a:solidFill>
              <a:srgbClr val="5F5F5F"/>
            </a:solidFill>
            <a:prstDash val="sysDot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1809" name="Line 1046"/>
          <p:cNvSpPr>
            <a:spLocks noChangeShapeType="1"/>
          </p:cNvSpPr>
          <p:nvPr/>
        </p:nvSpPr>
        <p:spPr bwMode="auto">
          <a:xfrm>
            <a:off x="1368623" y="6313859"/>
            <a:ext cx="2589212" cy="0"/>
          </a:xfrm>
          <a:prstGeom prst="line">
            <a:avLst/>
          </a:prstGeom>
          <a:noFill/>
          <a:ln w="9525">
            <a:solidFill>
              <a:srgbClr val="5F5F5F"/>
            </a:solidFill>
            <a:prstDash val="sysDot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4727" name="AutoShape 1047"/>
          <p:cNvSpPr>
            <a:spLocks noChangeArrowheads="1"/>
          </p:cNvSpPr>
          <p:nvPr/>
        </p:nvSpPr>
        <p:spPr bwMode="auto">
          <a:xfrm>
            <a:off x="2452885" y="5501059"/>
            <a:ext cx="806450" cy="214313"/>
          </a:xfrm>
          <a:prstGeom prst="wedgeRectCallout">
            <a:avLst>
              <a:gd name="adj1" fmla="val 107282"/>
              <a:gd name="adj2" fmla="val 166296"/>
            </a:avLst>
          </a:prstGeom>
          <a:gradFill rotWithShape="1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rect">
              <a:fillToRect l="50000" t="50000" r="50000" b="50000"/>
            </a:path>
          </a:gradFill>
          <a:ln w="9525" algn="ctr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5F5F5F"/>
            </a:outerShdw>
          </a:effectLst>
        </p:spPr>
        <p:txBody>
          <a:bodyPr lIns="90000" tIns="46800" rIns="90000" bIns="46800" anchor="ctr"/>
          <a:lstStyle/>
          <a:p>
            <a:pPr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포함관계</a:t>
            </a:r>
          </a:p>
        </p:txBody>
      </p:sp>
      <p:sp>
        <p:nvSpPr>
          <p:cNvPr id="584728" name="AutoShape 1048"/>
          <p:cNvSpPr>
            <a:spLocks noChangeArrowheads="1"/>
          </p:cNvSpPr>
          <p:nvPr/>
        </p:nvSpPr>
        <p:spPr bwMode="auto">
          <a:xfrm>
            <a:off x="3451423" y="4691434"/>
            <a:ext cx="1041400" cy="927100"/>
          </a:xfrm>
          <a:prstGeom prst="roundRect">
            <a:avLst>
              <a:gd name="adj" fmla="val 3685"/>
            </a:avLst>
          </a:prstGeom>
          <a:gradFill rotWithShape="1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 marL="285750" indent="-285750" eaLnBrk="0" latinLnBrk="0" hangingPunct="0">
              <a:lnSpc>
                <a:spcPct val="1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en-US" altLang="ko-KR" sz="12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Mother Board</a:t>
            </a:r>
            <a:endParaRPr kumimoji="0" lang="en-US" altLang="ko-KR" sz="150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160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160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관계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4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4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4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4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4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4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4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84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47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47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709" grpId="0" build="p" autoUpdateAnimBg="0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관계의 형태</a:t>
            </a:r>
          </a:p>
        </p:txBody>
      </p:sp>
      <p:sp>
        <p:nvSpPr>
          <p:cNvPr id="1638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형태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(M:1)</a:t>
            </a:r>
          </a:p>
          <a:p>
            <a:pPr eaLnBrk="1" hangingPunct="1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6756" name="Rectangle 4"/>
          <p:cNvSpPr>
            <a:spLocks noChangeArrowheads="1"/>
          </p:cNvSpPr>
          <p:nvPr/>
        </p:nvSpPr>
        <p:spPr bwMode="auto">
          <a:xfrm>
            <a:off x="6039421" y="5140325"/>
            <a:ext cx="2662237" cy="13128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6757" name="Rectangle 5"/>
          <p:cNvSpPr>
            <a:spLocks noChangeArrowheads="1"/>
          </p:cNvSpPr>
          <p:nvPr/>
        </p:nvSpPr>
        <p:spPr bwMode="auto">
          <a:xfrm>
            <a:off x="1906588" y="3000847"/>
            <a:ext cx="4103687" cy="8901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90000"/>
              <a:buFont typeface="Wingdings" pitchFamily="2" charset="2"/>
              <a:buChar char="ü"/>
              <a:defRPr/>
            </a:pPr>
            <a:r>
              <a:rPr lang="ko-KR" altLang="en-US" sz="140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한쪽 방향은 하나이상</a:t>
            </a:r>
            <a:r>
              <a:rPr lang="en-US" altLang="ko-KR" sz="140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(one or more)</a:t>
            </a:r>
          </a:p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90000"/>
              <a:buFont typeface="Wingdings" pitchFamily="2" charset="2"/>
              <a:buChar char="ü"/>
              <a:defRPr/>
            </a:pPr>
            <a:r>
              <a:rPr lang="ko-KR" altLang="en-US" sz="140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방향은 단하나씩</a:t>
            </a:r>
            <a:r>
              <a:rPr lang="en-US" altLang="ko-KR" sz="140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(one and only one)</a:t>
            </a:r>
          </a:p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90000"/>
              <a:buFont typeface="Wingdings" pitchFamily="2" charset="2"/>
              <a:buChar char="ü"/>
              <a:defRPr/>
            </a:pPr>
            <a:r>
              <a:rPr lang="ko-KR" altLang="en-US" sz="14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가장 일반적인 형태</a:t>
            </a:r>
          </a:p>
        </p:txBody>
      </p:sp>
      <p:sp>
        <p:nvSpPr>
          <p:cNvPr id="163847" name="Freeform 6"/>
          <p:cNvSpPr>
            <a:spLocks/>
          </p:cNvSpPr>
          <p:nvPr/>
        </p:nvSpPr>
        <p:spPr bwMode="auto">
          <a:xfrm>
            <a:off x="2030413" y="2019772"/>
            <a:ext cx="207962" cy="444500"/>
          </a:xfrm>
          <a:custGeom>
            <a:avLst/>
            <a:gdLst>
              <a:gd name="T0" fmla="*/ 0 w 96"/>
              <a:gd name="T1" fmla="*/ 0 h 192"/>
              <a:gd name="T2" fmla="*/ 2147483647 w 96"/>
              <a:gd name="T3" fmla="*/ 2147483647 h 192"/>
              <a:gd name="T4" fmla="*/ 0 w 96"/>
              <a:gd name="T5" fmla="*/ 2147483647 h 192"/>
              <a:gd name="T6" fmla="*/ 0 60000 65536"/>
              <a:gd name="T7" fmla="*/ 0 60000 65536"/>
              <a:gd name="T8" fmla="*/ 0 60000 65536"/>
              <a:gd name="T9" fmla="*/ 0 w 96"/>
              <a:gd name="T10" fmla="*/ 0 h 192"/>
              <a:gd name="T11" fmla="*/ 96 w 96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" h="192">
                <a:moveTo>
                  <a:pt x="0" y="0"/>
                </a:moveTo>
                <a:lnTo>
                  <a:pt x="96" y="96"/>
                </a:lnTo>
                <a:lnTo>
                  <a:pt x="0" y="192"/>
                </a:lnTo>
              </a:path>
            </a:pathLst>
          </a:custGeom>
          <a:noFill/>
          <a:ln w="19050" cap="flat" cmpd="sng">
            <a:solidFill>
              <a:srgbClr val="FF3300"/>
            </a:solidFill>
            <a:prstDash val="solid"/>
            <a:round/>
            <a:headEnd/>
            <a:tailEnd/>
          </a:ln>
        </p:spPr>
        <p:txBody>
          <a:bodyPr wrap="none" lIns="90000" tIns="46800" rIns="90000" bIns="46800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3848" name="Line 7"/>
          <p:cNvSpPr>
            <a:spLocks noChangeShapeType="1"/>
          </p:cNvSpPr>
          <p:nvPr/>
        </p:nvSpPr>
        <p:spPr bwMode="auto">
          <a:xfrm>
            <a:off x="1482725" y="2272184"/>
            <a:ext cx="192405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3849" name="Line 8"/>
          <p:cNvSpPr>
            <a:spLocks noChangeShapeType="1"/>
          </p:cNvSpPr>
          <p:nvPr/>
        </p:nvSpPr>
        <p:spPr bwMode="auto">
          <a:xfrm>
            <a:off x="3509963" y="2270597"/>
            <a:ext cx="1960562" cy="0"/>
          </a:xfrm>
          <a:prstGeom prst="line">
            <a:avLst/>
          </a:prstGeom>
          <a:noFill/>
          <a:ln w="19050">
            <a:solidFill>
              <a:srgbClr val="FF3300"/>
            </a:solidFill>
            <a:prstDash val="lg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6761" name="AutoShape 9"/>
          <p:cNvSpPr>
            <a:spLocks noChangeArrowheads="1"/>
          </p:cNvSpPr>
          <p:nvPr/>
        </p:nvSpPr>
        <p:spPr bwMode="auto">
          <a:xfrm>
            <a:off x="657225" y="1713384"/>
            <a:ext cx="1341438" cy="1212850"/>
          </a:xfrm>
          <a:prstGeom prst="roundRect">
            <a:avLst>
              <a:gd name="adj" fmla="val 5611"/>
            </a:avLst>
          </a:prstGeom>
          <a:gradFill rotWithShape="1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 marL="285750" indent="-285750" eaLnBrk="0" latinLnBrk="0" hangingPunct="0">
              <a:lnSpc>
                <a:spcPct val="1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사원</a:t>
            </a:r>
          </a:p>
          <a:p>
            <a:pPr marL="285750" indent="-285750" eaLnBrk="0" latinLnBrk="0" hangingPunct="0">
              <a:lnSpc>
                <a:spcPct val="1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lang="ko-KR" altLang="en-US" sz="1300" dirty="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1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lang="en-US" altLang="ko-KR" sz="1300" dirty="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6762" name="AutoShape 10"/>
          <p:cNvSpPr>
            <a:spLocks noChangeArrowheads="1"/>
          </p:cNvSpPr>
          <p:nvPr/>
        </p:nvSpPr>
        <p:spPr bwMode="auto">
          <a:xfrm>
            <a:off x="4932363" y="1789584"/>
            <a:ext cx="1341437" cy="1209675"/>
          </a:xfrm>
          <a:prstGeom prst="roundRect">
            <a:avLst>
              <a:gd name="adj" fmla="val 4648"/>
            </a:avLst>
          </a:prstGeom>
          <a:gradFill rotWithShape="1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 marL="285750" indent="-285750" eaLnBrk="0" latinLnBrk="0" hangingPunct="0">
              <a:lnSpc>
                <a:spcPct val="1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부서</a:t>
            </a:r>
          </a:p>
          <a:p>
            <a:pPr marL="285750" indent="-285750" eaLnBrk="0" latinLnBrk="0" hangingPunct="0">
              <a:lnSpc>
                <a:spcPct val="1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lang="ko-KR" altLang="en-US" sz="1300" dirty="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1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lang="en-US" altLang="ko-KR" sz="1300" dirty="0"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6763" name="Rectangle 11"/>
          <p:cNvSpPr>
            <a:spLocks noChangeArrowheads="1"/>
          </p:cNvSpPr>
          <p:nvPr/>
        </p:nvSpPr>
        <p:spPr bwMode="auto">
          <a:xfrm>
            <a:off x="2868613" y="2008659"/>
            <a:ext cx="1651000" cy="273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현소속부서로서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</p:txBody>
      </p:sp>
      <p:sp>
        <p:nvSpPr>
          <p:cNvPr id="586764" name="AutoShape 12"/>
          <p:cNvSpPr>
            <a:spLocks noChangeArrowheads="1"/>
          </p:cNvSpPr>
          <p:nvPr/>
        </p:nvSpPr>
        <p:spPr bwMode="auto">
          <a:xfrm>
            <a:off x="3640138" y="2637309"/>
            <a:ext cx="1008062" cy="320918"/>
          </a:xfrm>
          <a:prstGeom prst="wedgeRectCallout">
            <a:avLst>
              <a:gd name="adj1" fmla="val 71259"/>
              <a:gd name="adj2" fmla="val -182431"/>
            </a:avLst>
          </a:prstGeom>
          <a:solidFill>
            <a:srgbClr val="FFFF99"/>
          </a:solidFill>
          <a:ln w="3175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lIns="54000" tIns="64800" rIns="54000" bIns="64800">
            <a:spAutoFit/>
          </a:bodyPr>
          <a:lstStyle/>
          <a:p>
            <a:pPr marL="285750" indent="-285750" algn="ctr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참조되는 쪽</a:t>
            </a:r>
          </a:p>
        </p:txBody>
      </p:sp>
      <p:sp>
        <p:nvSpPr>
          <p:cNvPr id="586765" name="AutoShape 13"/>
          <p:cNvSpPr>
            <a:spLocks noChangeArrowheads="1"/>
          </p:cNvSpPr>
          <p:nvPr/>
        </p:nvSpPr>
        <p:spPr bwMode="auto">
          <a:xfrm>
            <a:off x="2495550" y="2453159"/>
            <a:ext cx="441325" cy="284566"/>
          </a:xfrm>
          <a:prstGeom prst="wedgeRectCallout">
            <a:avLst>
              <a:gd name="adj1" fmla="val 10792"/>
              <a:gd name="adj2" fmla="val -123292"/>
            </a:avLst>
          </a:prstGeom>
          <a:solidFill>
            <a:srgbClr val="CCECFF"/>
          </a:solidFill>
          <a:ln w="31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54000" tIns="46800" rIns="54000" bIns="46800">
            <a:spAutoFit/>
          </a:bodyPr>
          <a:lstStyle/>
          <a:p>
            <a:pPr algn="ctr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실선</a:t>
            </a:r>
          </a:p>
        </p:txBody>
      </p:sp>
      <p:sp>
        <p:nvSpPr>
          <p:cNvPr id="586766" name="AutoShape 14"/>
          <p:cNvSpPr>
            <a:spLocks noChangeArrowheads="1"/>
          </p:cNvSpPr>
          <p:nvPr/>
        </p:nvSpPr>
        <p:spPr bwMode="auto">
          <a:xfrm>
            <a:off x="4154488" y="1762597"/>
            <a:ext cx="441325" cy="284566"/>
          </a:xfrm>
          <a:prstGeom prst="wedgeRectCallout">
            <a:avLst>
              <a:gd name="adj1" fmla="val 24102"/>
              <a:gd name="adj2" fmla="val 90370"/>
            </a:avLst>
          </a:prstGeom>
          <a:solidFill>
            <a:srgbClr val="CCECFF"/>
          </a:solidFill>
          <a:ln w="31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54000" tIns="46800" rIns="54000" bIns="46800">
            <a:spAutoFit/>
          </a:bodyPr>
          <a:lstStyle/>
          <a:p>
            <a:pPr algn="ctr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점선</a:t>
            </a:r>
          </a:p>
        </p:txBody>
      </p:sp>
      <p:sp>
        <p:nvSpPr>
          <p:cNvPr id="586767" name="AutoShape 15"/>
          <p:cNvSpPr>
            <a:spLocks noChangeArrowheads="1"/>
          </p:cNvSpPr>
          <p:nvPr/>
        </p:nvSpPr>
        <p:spPr bwMode="auto">
          <a:xfrm>
            <a:off x="2489200" y="1484784"/>
            <a:ext cx="1225544" cy="320918"/>
          </a:xfrm>
          <a:prstGeom prst="wedgeRectCallout">
            <a:avLst>
              <a:gd name="adj1" fmla="val -74787"/>
              <a:gd name="adj2" fmla="val 159731"/>
            </a:avLst>
          </a:prstGeom>
          <a:solidFill>
            <a:srgbClr val="FFFF99"/>
          </a:solidFill>
          <a:ln w="3175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square" lIns="54000" tIns="64800" rIns="54000" bIns="64800">
            <a:spAutoFit/>
          </a:bodyPr>
          <a:lstStyle/>
          <a:p>
            <a:pPr marL="285750" indent="-285750" algn="ctr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참조하는 쪽</a:t>
            </a:r>
          </a:p>
        </p:txBody>
      </p:sp>
      <p:grpSp>
        <p:nvGrpSpPr>
          <p:cNvPr id="163857" name="Group 16"/>
          <p:cNvGrpSpPr>
            <a:grpSpLocks/>
          </p:cNvGrpSpPr>
          <p:nvPr/>
        </p:nvGrpSpPr>
        <p:grpSpPr bwMode="auto">
          <a:xfrm>
            <a:off x="487611" y="4187825"/>
            <a:ext cx="2482850" cy="792163"/>
            <a:chOff x="385" y="2886"/>
            <a:chExt cx="1564" cy="499"/>
          </a:xfrm>
        </p:grpSpPr>
        <p:grpSp>
          <p:nvGrpSpPr>
            <p:cNvPr id="163886" name="Group 17"/>
            <p:cNvGrpSpPr>
              <a:grpSpLocks/>
            </p:cNvGrpSpPr>
            <p:nvPr/>
          </p:nvGrpSpPr>
          <p:grpSpPr bwMode="auto">
            <a:xfrm>
              <a:off x="748" y="3030"/>
              <a:ext cx="863" cy="160"/>
              <a:chOff x="793" y="3030"/>
              <a:chExt cx="863" cy="160"/>
            </a:xfrm>
          </p:grpSpPr>
          <p:sp>
            <p:nvSpPr>
              <p:cNvPr id="163889" name="Line 18"/>
              <p:cNvSpPr>
                <a:spLocks noChangeShapeType="1"/>
              </p:cNvSpPr>
              <p:nvPr/>
            </p:nvSpPr>
            <p:spPr bwMode="auto">
              <a:xfrm>
                <a:off x="793" y="3113"/>
                <a:ext cx="431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63890" name="Group 19"/>
              <p:cNvGrpSpPr>
                <a:grpSpLocks/>
              </p:cNvGrpSpPr>
              <p:nvPr/>
            </p:nvGrpSpPr>
            <p:grpSpPr bwMode="auto">
              <a:xfrm>
                <a:off x="884" y="3030"/>
                <a:ext cx="91" cy="160"/>
                <a:chOff x="1927" y="685"/>
                <a:chExt cx="180" cy="136"/>
              </a:xfrm>
            </p:grpSpPr>
            <p:sp>
              <p:nvSpPr>
                <p:cNvPr id="163892" name="Line 20"/>
                <p:cNvSpPr>
                  <a:spLocks noChangeShapeType="1"/>
                </p:cNvSpPr>
                <p:nvPr/>
              </p:nvSpPr>
              <p:spPr bwMode="auto">
                <a:xfrm>
                  <a:off x="1927" y="685"/>
                  <a:ext cx="180" cy="68"/>
                </a:xfrm>
                <a:prstGeom prst="line">
                  <a:avLst/>
                </a:prstGeom>
                <a:noFill/>
                <a:ln w="19050">
                  <a:solidFill>
                    <a:srgbClr val="FF33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3893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1927" y="753"/>
                  <a:ext cx="180" cy="68"/>
                </a:xfrm>
                <a:prstGeom prst="line">
                  <a:avLst/>
                </a:prstGeom>
                <a:noFill/>
                <a:ln w="19050">
                  <a:solidFill>
                    <a:srgbClr val="FF33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3891" name="Line 22"/>
              <p:cNvSpPr>
                <a:spLocks noChangeShapeType="1"/>
              </p:cNvSpPr>
              <p:nvPr/>
            </p:nvSpPr>
            <p:spPr bwMode="auto">
              <a:xfrm>
                <a:off x="1247" y="3113"/>
                <a:ext cx="409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86775" name="AutoShape 23"/>
            <p:cNvSpPr>
              <a:spLocks noChangeArrowheads="1"/>
            </p:cNvSpPr>
            <p:nvPr/>
          </p:nvSpPr>
          <p:spPr bwMode="auto">
            <a:xfrm>
              <a:off x="385" y="2886"/>
              <a:ext cx="468" cy="499"/>
            </a:xfrm>
            <a:prstGeom prst="roundRect">
              <a:avLst>
                <a:gd name="adj" fmla="val 5611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4BA74"/>
                </a:gs>
              </a:gsLst>
              <a:lin ang="2700000" scaled="1"/>
            </a:gradFill>
            <a:ln w="9525" algn="ctr">
              <a:solidFill>
                <a:schemeClr val="bg2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ko-KR" altLang="ko-KR" sz="12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776" name="AutoShape 24"/>
            <p:cNvSpPr>
              <a:spLocks noChangeArrowheads="1"/>
            </p:cNvSpPr>
            <p:nvPr/>
          </p:nvSpPr>
          <p:spPr bwMode="auto">
            <a:xfrm>
              <a:off x="1481" y="2886"/>
              <a:ext cx="468" cy="499"/>
            </a:xfrm>
            <a:prstGeom prst="roundRect">
              <a:avLst>
                <a:gd name="adj" fmla="val 5611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94D3F6"/>
                </a:gs>
              </a:gsLst>
              <a:lin ang="2700000" scaled="1"/>
            </a:gradFill>
            <a:ln w="9525" algn="ctr">
              <a:solidFill>
                <a:srgbClr val="000099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ko-KR" altLang="ko-KR" sz="12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3858" name="Group 25"/>
          <p:cNvGrpSpPr>
            <a:grpSpLocks/>
          </p:cNvGrpSpPr>
          <p:nvPr/>
        </p:nvGrpSpPr>
        <p:grpSpPr bwMode="auto">
          <a:xfrm>
            <a:off x="395536" y="4950576"/>
            <a:ext cx="2762250" cy="1502611"/>
            <a:chOff x="142" y="2878"/>
            <a:chExt cx="1740" cy="779"/>
          </a:xfrm>
        </p:grpSpPr>
        <p:sp>
          <p:nvSpPr>
            <p:cNvPr id="586778" name="Rectangle 26"/>
            <p:cNvSpPr>
              <a:spLocks noChangeArrowheads="1"/>
            </p:cNvSpPr>
            <p:nvPr/>
          </p:nvSpPr>
          <p:spPr bwMode="auto">
            <a:xfrm>
              <a:off x="158" y="2976"/>
              <a:ext cx="1679" cy="6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885" name="Rectangle 27"/>
            <p:cNvSpPr>
              <a:spLocks noChangeArrowheads="1"/>
            </p:cNvSpPr>
            <p:nvPr/>
          </p:nvSpPr>
          <p:spPr bwMode="auto">
            <a:xfrm>
              <a:off x="142" y="2878"/>
              <a:ext cx="1740" cy="75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pPr marL="177800" indent="-177800" algn="just" eaLnBrk="0" latinLnBrk="0" hangingPunct="0">
                <a:lnSpc>
                  <a:spcPct val="11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Char char="§"/>
              </a:pP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  <a:p>
              <a:pPr marL="177800" indent="-177800" algn="just" eaLnBrk="0" latinLnBrk="0" hangingPunct="0">
                <a:lnSpc>
                  <a:spcPct val="11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Char char="§"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자식은 부모 없이 함부로 탄생불가</a:t>
              </a:r>
            </a:p>
            <a:p>
              <a:pPr marL="177800" indent="-177800" algn="just" eaLnBrk="0" latinLnBrk="0" hangingPunct="0">
                <a:lnSpc>
                  <a:spcPct val="11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Char char="§"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부모는 경우에 따라 자식을 갖지 않을</a:t>
              </a:r>
              <a:b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</a:b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수도 있다</a:t>
              </a:r>
            </a:p>
            <a:p>
              <a:pPr marL="177800" indent="-177800" algn="just" eaLnBrk="0" latinLnBrk="0" hangingPunct="0">
                <a:lnSpc>
                  <a:spcPct val="11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Char char="§"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본질식별자라면 당연히 이렇게 되어야</a:t>
              </a:r>
              <a:b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</a:b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상식적이고 보편 타당한 형태 </a:t>
              </a:r>
            </a:p>
          </p:txBody>
        </p:sp>
      </p:grpSp>
      <p:grpSp>
        <p:nvGrpSpPr>
          <p:cNvPr id="163859" name="Group 28"/>
          <p:cNvGrpSpPr>
            <a:grpSpLocks/>
          </p:cNvGrpSpPr>
          <p:nvPr/>
        </p:nvGrpSpPr>
        <p:grpSpPr bwMode="auto">
          <a:xfrm>
            <a:off x="3372867" y="4187825"/>
            <a:ext cx="2449513" cy="792163"/>
            <a:chOff x="2259" y="2886"/>
            <a:chExt cx="1543" cy="499"/>
          </a:xfrm>
        </p:grpSpPr>
        <p:grpSp>
          <p:nvGrpSpPr>
            <p:cNvPr id="163876" name="Group 29"/>
            <p:cNvGrpSpPr>
              <a:grpSpLocks/>
            </p:cNvGrpSpPr>
            <p:nvPr/>
          </p:nvGrpSpPr>
          <p:grpSpPr bwMode="auto">
            <a:xfrm>
              <a:off x="2713" y="3019"/>
              <a:ext cx="847" cy="160"/>
              <a:chOff x="2713" y="3019"/>
              <a:chExt cx="847" cy="160"/>
            </a:xfrm>
          </p:grpSpPr>
          <p:sp>
            <p:nvSpPr>
              <p:cNvPr id="163879" name="Line 30"/>
              <p:cNvSpPr>
                <a:spLocks noChangeShapeType="1"/>
              </p:cNvSpPr>
              <p:nvPr/>
            </p:nvSpPr>
            <p:spPr bwMode="auto">
              <a:xfrm>
                <a:off x="2790" y="3100"/>
                <a:ext cx="770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63880" name="Group 31"/>
              <p:cNvGrpSpPr>
                <a:grpSpLocks/>
              </p:cNvGrpSpPr>
              <p:nvPr/>
            </p:nvGrpSpPr>
            <p:grpSpPr bwMode="auto">
              <a:xfrm>
                <a:off x="2713" y="3019"/>
                <a:ext cx="91" cy="160"/>
                <a:chOff x="1927" y="685"/>
                <a:chExt cx="180" cy="136"/>
              </a:xfrm>
            </p:grpSpPr>
            <p:sp>
              <p:nvSpPr>
                <p:cNvPr id="163882" name="Line 32"/>
                <p:cNvSpPr>
                  <a:spLocks noChangeShapeType="1"/>
                </p:cNvSpPr>
                <p:nvPr/>
              </p:nvSpPr>
              <p:spPr bwMode="auto">
                <a:xfrm>
                  <a:off x="1927" y="685"/>
                  <a:ext cx="180" cy="68"/>
                </a:xfrm>
                <a:prstGeom prst="line">
                  <a:avLst/>
                </a:prstGeom>
                <a:noFill/>
                <a:ln w="19050">
                  <a:solidFill>
                    <a:srgbClr val="FF33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3883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1927" y="753"/>
                  <a:ext cx="180" cy="68"/>
                </a:xfrm>
                <a:prstGeom prst="line">
                  <a:avLst/>
                </a:prstGeom>
                <a:noFill/>
                <a:ln w="19050">
                  <a:solidFill>
                    <a:srgbClr val="FF33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3881" name="Line 34"/>
              <p:cNvSpPr>
                <a:spLocks noChangeShapeType="1"/>
              </p:cNvSpPr>
              <p:nvPr/>
            </p:nvSpPr>
            <p:spPr bwMode="auto">
              <a:xfrm>
                <a:off x="2715" y="3100"/>
                <a:ext cx="73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86787" name="AutoShape 35"/>
            <p:cNvSpPr>
              <a:spLocks noChangeArrowheads="1"/>
            </p:cNvSpPr>
            <p:nvPr/>
          </p:nvSpPr>
          <p:spPr bwMode="auto">
            <a:xfrm>
              <a:off x="2259" y="2886"/>
              <a:ext cx="468" cy="499"/>
            </a:xfrm>
            <a:prstGeom prst="roundRect">
              <a:avLst>
                <a:gd name="adj" fmla="val 5611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4BA74"/>
                </a:gs>
              </a:gsLst>
              <a:lin ang="2700000" scaled="1"/>
            </a:gradFill>
            <a:ln w="9525" algn="ctr">
              <a:solidFill>
                <a:schemeClr val="bg2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ko-KR" altLang="ko-KR" sz="12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788" name="AutoShape 36"/>
            <p:cNvSpPr>
              <a:spLocks noChangeArrowheads="1"/>
            </p:cNvSpPr>
            <p:nvPr/>
          </p:nvSpPr>
          <p:spPr bwMode="auto">
            <a:xfrm>
              <a:off x="3334" y="2886"/>
              <a:ext cx="468" cy="499"/>
            </a:xfrm>
            <a:prstGeom prst="roundRect">
              <a:avLst>
                <a:gd name="adj" fmla="val 5611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94D3F6"/>
                </a:gs>
              </a:gsLst>
              <a:lin ang="2700000" scaled="1"/>
            </a:gradFill>
            <a:ln w="9525" algn="ctr">
              <a:solidFill>
                <a:srgbClr val="000099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ko-KR" altLang="ko-KR" sz="12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3860" name="Group 37"/>
          <p:cNvGrpSpPr>
            <a:grpSpLocks/>
          </p:cNvGrpSpPr>
          <p:nvPr/>
        </p:nvGrpSpPr>
        <p:grpSpPr bwMode="auto">
          <a:xfrm>
            <a:off x="3231581" y="5140324"/>
            <a:ext cx="2590801" cy="1341823"/>
            <a:chOff x="2064" y="3022"/>
            <a:chExt cx="1632" cy="695"/>
          </a:xfrm>
        </p:grpSpPr>
        <p:sp>
          <p:nvSpPr>
            <p:cNvPr id="586790" name="Rectangle 38"/>
            <p:cNvSpPr>
              <a:spLocks noChangeArrowheads="1"/>
            </p:cNvSpPr>
            <p:nvPr/>
          </p:nvSpPr>
          <p:spPr bwMode="auto">
            <a:xfrm>
              <a:off x="2108" y="3022"/>
              <a:ext cx="1588" cy="6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875" name="Rectangle 39"/>
            <p:cNvSpPr>
              <a:spLocks noChangeArrowheads="1"/>
            </p:cNvSpPr>
            <p:nvPr/>
          </p:nvSpPr>
          <p:spPr bwMode="auto">
            <a:xfrm>
              <a:off x="2064" y="3029"/>
              <a:ext cx="1631" cy="6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marL="177800" indent="-177800" algn="just" eaLnBrk="0" latinLnBrk="0" hangingPunct="0">
                <a:lnSpc>
                  <a:spcPct val="6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Char char="§"/>
              </a:pP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  <a:p>
              <a:pPr marL="177800" indent="-177800" algn="just" eaLnBrk="0" latinLnBrk="0" hangingPunct="0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§"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참조할 필요가 있는 것들만 연결</a:t>
              </a:r>
            </a:p>
            <a:p>
              <a:pPr marL="177800" indent="-177800" algn="just" eaLnBrk="0" latinLnBrk="0" hangingPunct="0">
                <a:lnSpc>
                  <a:spcPct val="11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Char char="§"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주는 쪽은 가만히 있고 받는 쪽에서</a:t>
              </a:r>
              <a:b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</a:b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가져가는 것이 일반적 </a:t>
              </a:r>
            </a:p>
            <a:p>
              <a:pPr marL="177800" indent="-177800" algn="just" eaLnBrk="0" latinLnBrk="0" hangingPunct="0">
                <a:lnSpc>
                  <a:spcPct val="11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Char char="§"/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일반적인 참조인 경우에는 이러한</a:t>
              </a:r>
              <a:b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</a:b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형태가 더욱 보편적</a:t>
              </a:r>
            </a:p>
          </p:txBody>
        </p:sp>
      </p:grpSp>
      <p:grpSp>
        <p:nvGrpSpPr>
          <p:cNvPr id="163861" name="Group 40"/>
          <p:cNvGrpSpPr>
            <a:grpSpLocks/>
          </p:cNvGrpSpPr>
          <p:nvPr/>
        </p:nvGrpSpPr>
        <p:grpSpPr bwMode="auto">
          <a:xfrm>
            <a:off x="6202933" y="4187825"/>
            <a:ext cx="2427288" cy="792163"/>
            <a:chOff x="3936" y="2886"/>
            <a:chExt cx="1529" cy="499"/>
          </a:xfrm>
        </p:grpSpPr>
        <p:grpSp>
          <p:nvGrpSpPr>
            <p:cNvPr id="163865" name="Group 41"/>
            <p:cNvGrpSpPr>
              <a:grpSpLocks/>
            </p:cNvGrpSpPr>
            <p:nvPr/>
          </p:nvGrpSpPr>
          <p:grpSpPr bwMode="auto">
            <a:xfrm>
              <a:off x="4399" y="3022"/>
              <a:ext cx="756" cy="160"/>
              <a:chOff x="4257" y="3022"/>
              <a:chExt cx="756" cy="160"/>
            </a:xfrm>
          </p:grpSpPr>
          <p:sp>
            <p:nvSpPr>
              <p:cNvPr id="163868" name="Line 42"/>
              <p:cNvSpPr>
                <a:spLocks noChangeShapeType="1"/>
              </p:cNvSpPr>
              <p:nvPr/>
            </p:nvSpPr>
            <p:spPr bwMode="auto">
              <a:xfrm>
                <a:off x="4348" y="3101"/>
                <a:ext cx="256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63869" name="Group 43"/>
              <p:cNvGrpSpPr>
                <a:grpSpLocks/>
              </p:cNvGrpSpPr>
              <p:nvPr/>
            </p:nvGrpSpPr>
            <p:grpSpPr bwMode="auto">
              <a:xfrm>
                <a:off x="4257" y="3022"/>
                <a:ext cx="91" cy="160"/>
                <a:chOff x="1927" y="685"/>
                <a:chExt cx="180" cy="136"/>
              </a:xfrm>
            </p:grpSpPr>
            <p:sp>
              <p:nvSpPr>
                <p:cNvPr id="163872" name="Line 44"/>
                <p:cNvSpPr>
                  <a:spLocks noChangeShapeType="1"/>
                </p:cNvSpPr>
                <p:nvPr/>
              </p:nvSpPr>
              <p:spPr bwMode="auto">
                <a:xfrm>
                  <a:off x="1927" y="685"/>
                  <a:ext cx="180" cy="68"/>
                </a:xfrm>
                <a:prstGeom prst="line">
                  <a:avLst/>
                </a:prstGeom>
                <a:noFill/>
                <a:ln w="19050">
                  <a:solidFill>
                    <a:srgbClr val="FF33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3873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1927" y="753"/>
                  <a:ext cx="180" cy="68"/>
                </a:xfrm>
                <a:prstGeom prst="line">
                  <a:avLst/>
                </a:prstGeom>
                <a:noFill/>
                <a:ln w="19050">
                  <a:solidFill>
                    <a:srgbClr val="FF33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3870" name="Line 46"/>
              <p:cNvSpPr>
                <a:spLocks noChangeShapeType="1"/>
              </p:cNvSpPr>
              <p:nvPr/>
            </p:nvSpPr>
            <p:spPr bwMode="auto">
              <a:xfrm>
                <a:off x="4604" y="3101"/>
                <a:ext cx="409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3871" name="Line 47"/>
              <p:cNvSpPr>
                <a:spLocks noChangeShapeType="1"/>
              </p:cNvSpPr>
              <p:nvPr/>
            </p:nvSpPr>
            <p:spPr bwMode="auto">
              <a:xfrm>
                <a:off x="4258" y="3101"/>
                <a:ext cx="84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86800" name="AutoShape 48"/>
            <p:cNvSpPr>
              <a:spLocks noChangeArrowheads="1"/>
            </p:cNvSpPr>
            <p:nvPr/>
          </p:nvSpPr>
          <p:spPr bwMode="auto">
            <a:xfrm>
              <a:off x="3936" y="2886"/>
              <a:ext cx="468" cy="499"/>
            </a:xfrm>
            <a:prstGeom prst="roundRect">
              <a:avLst>
                <a:gd name="adj" fmla="val 5611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4BA74"/>
                </a:gs>
              </a:gsLst>
              <a:lin ang="2700000" scaled="1"/>
            </a:gradFill>
            <a:ln w="9525" algn="ctr">
              <a:solidFill>
                <a:schemeClr val="bg2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ko-KR" altLang="ko-KR" sz="12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801" name="AutoShape 49"/>
            <p:cNvSpPr>
              <a:spLocks noChangeArrowheads="1"/>
            </p:cNvSpPr>
            <p:nvPr/>
          </p:nvSpPr>
          <p:spPr bwMode="auto">
            <a:xfrm>
              <a:off x="4997" y="2886"/>
              <a:ext cx="468" cy="499"/>
            </a:xfrm>
            <a:prstGeom prst="roundRect">
              <a:avLst>
                <a:gd name="adj" fmla="val 5611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94D3F6"/>
                </a:gs>
              </a:gsLst>
              <a:lin ang="2700000" scaled="1"/>
            </a:gradFill>
            <a:ln w="9525" algn="ctr">
              <a:solidFill>
                <a:srgbClr val="000099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ko-KR" altLang="ko-KR" sz="12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3862" name="Rectangle 50"/>
          <p:cNvSpPr>
            <a:spLocks noChangeArrowheads="1"/>
          </p:cNvSpPr>
          <p:nvPr/>
        </p:nvSpPr>
        <p:spPr bwMode="auto">
          <a:xfrm>
            <a:off x="6037833" y="5238750"/>
            <a:ext cx="2520950" cy="11932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77800" indent="-177800" algn="just" eaLnBrk="0" latinLnBrk="0" hangingPunct="0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자식이 필요에 따라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그룹핑하여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부모를 옹립할 때 발생되는 형태</a:t>
            </a:r>
          </a:p>
          <a:p>
            <a:pPr marL="177800" indent="-177800" algn="just" eaLnBrk="0" latinLnBrk="0" hangingPunct="0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부모는 자식이 옹립해 주지 않으면 발생할 수 없다</a:t>
            </a:r>
          </a:p>
          <a:p>
            <a:pPr marL="177800" indent="-177800" algn="just" eaLnBrk="0" latinLnBrk="0" hangingPunct="0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실무에서 가끔은 발생하는 형태</a:t>
            </a:r>
          </a:p>
        </p:txBody>
      </p:sp>
      <p:sp>
        <p:nvSpPr>
          <p:cNvPr id="586803" name="Text Box 51"/>
          <p:cNvSpPr txBox="1">
            <a:spLocks noChangeArrowheads="1"/>
          </p:cNvSpPr>
          <p:nvPr/>
        </p:nvSpPr>
        <p:spPr bwMode="auto">
          <a:xfrm>
            <a:off x="6372225" y="1830859"/>
            <a:ext cx="226695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현실세계는 수평관계보다</a:t>
            </a:r>
            <a:b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</a:b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수직관계가 더 많다</a:t>
            </a:r>
          </a:p>
        </p:txBody>
      </p:sp>
      <p:sp>
        <p:nvSpPr>
          <p:cNvPr id="586804" name="Text Box 52"/>
          <p:cNvSpPr txBox="1">
            <a:spLocks noChangeArrowheads="1"/>
          </p:cNvSpPr>
          <p:nvPr/>
        </p:nvSpPr>
        <p:spPr bwMode="auto">
          <a:xfrm>
            <a:off x="6372224" y="2551584"/>
            <a:ext cx="262893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수평관계는 이미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같은</a:t>
            </a: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/>
            </a:r>
            <a:b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</a:b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엔터티가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되었을 가능성이 있음</a:t>
            </a:r>
          </a:p>
        </p:txBody>
      </p:sp>
      <p:sp>
        <p:nvSpPr>
          <p:cNvPr id="54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관계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8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86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57" grpId="0" autoUpdateAnimBg="0"/>
      <p:bldP spid="586803" grpId="0" autoUpdateAnimBg="0"/>
      <p:bldP spid="586804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관계의 형태</a:t>
            </a:r>
          </a:p>
        </p:txBody>
      </p:sp>
      <p:sp>
        <p:nvSpPr>
          <p:cNvPr id="1648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형태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(M:M)</a:t>
            </a:r>
          </a:p>
          <a:p>
            <a:pPr eaLnBrk="1" hangingPunct="1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7780" name="Rectangle 4"/>
          <p:cNvSpPr>
            <a:spLocks noChangeArrowheads="1"/>
          </p:cNvSpPr>
          <p:nvPr/>
        </p:nvSpPr>
        <p:spPr bwMode="auto">
          <a:xfrm>
            <a:off x="755650" y="2006600"/>
            <a:ext cx="3744913" cy="13640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177800" indent="-177800" eaLnBrk="0" latinLnBrk="0" hangingPunct="0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SzPct val="90000"/>
              <a:buFont typeface="Wingdings" pitchFamily="2" charset="2"/>
              <a:buChar char="ü"/>
            </a:pP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양쪽 방향 모두 </a:t>
            </a:r>
            <a:r>
              <a:rPr lang="ko-KR" altLang="en-US" sz="1400" dirty="0" smtClean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 이상</a:t>
            </a: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(one or more)</a:t>
            </a:r>
          </a:p>
          <a:p>
            <a:pPr marL="177800" indent="-177800" eaLnBrk="0" latinLnBrk="0" hangingPunct="0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SzPct val="90000"/>
              <a:buFont typeface="Wingdings" pitchFamily="2" charset="2"/>
              <a:buChar char="ü"/>
            </a:pP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자주 발생되는 형태</a:t>
            </a:r>
          </a:p>
          <a:p>
            <a:pPr marL="177800" indent="-177800" eaLnBrk="0" latinLnBrk="0" hangingPunct="0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SzPct val="90000"/>
              <a:buFont typeface="Wingdings" pitchFamily="2" charset="2"/>
              <a:buChar char="ü"/>
            </a:pP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단계적으로 분할된다 </a:t>
            </a:r>
          </a:p>
          <a:p>
            <a:pPr marL="177800" indent="-177800" eaLnBrk="0" latinLnBrk="0" hangingPunct="0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SzPct val="90000"/>
              <a:buFont typeface="Wingdings" pitchFamily="2" charset="2"/>
              <a:buChar char="ü"/>
            </a:pPr>
            <a:r>
              <a:rPr lang="en-US" altLang="ko-KR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M:M</a:t>
            </a:r>
            <a:r>
              <a:rPr lang="ko-KR" altLang="en-US" sz="1400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아직 덜 풀려진 상태 </a:t>
            </a:r>
          </a:p>
        </p:txBody>
      </p:sp>
      <p:sp>
        <p:nvSpPr>
          <p:cNvPr id="587781" name="Rectangle 5"/>
          <p:cNvSpPr>
            <a:spLocks noChangeArrowheads="1"/>
          </p:cNvSpPr>
          <p:nvPr/>
        </p:nvSpPr>
        <p:spPr bwMode="auto">
          <a:xfrm>
            <a:off x="4930775" y="4738688"/>
            <a:ext cx="3241675" cy="123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73050" indent="-2730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AutoNum type="circleNumDbPlain"/>
              <a:defRPr/>
            </a:pP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A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의 입장에서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10,30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을 보는 관계</a:t>
            </a:r>
          </a:p>
          <a:p>
            <a:pPr marL="273050" indent="-273050" eaLnBrk="0" latinLnBrk="0" hangingPunct="0">
              <a:lnSpc>
                <a:spcPct val="11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AutoNum type="circleNumDbPlain"/>
              <a:defRPr/>
            </a:pP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30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의 입장에서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A,C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를 보는 관계</a:t>
            </a:r>
          </a:p>
          <a:p>
            <a:pPr marL="273050" indent="-273050" eaLnBrk="0" latinLnBrk="0" hangingPunct="0">
              <a:lnSpc>
                <a:spcPct val="11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AutoNum type="circleNumDbPlain"/>
              <a:defRPr/>
            </a:pP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D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입장에서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20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을 보는 관계</a:t>
            </a:r>
          </a:p>
          <a:p>
            <a:pPr marL="273050" indent="-273050" eaLnBrk="0" latinLnBrk="0" hangingPunct="0">
              <a:lnSpc>
                <a:spcPct val="11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AutoNum type="circleNumDbPlain"/>
              <a:defRPr/>
            </a:pP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B, 40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은 관계를 가지지 않는 경우         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689475" y="1685925"/>
            <a:ext cx="3338513" cy="2697163"/>
            <a:chOff x="2954" y="869"/>
            <a:chExt cx="2103" cy="1699"/>
          </a:xfrm>
        </p:grpSpPr>
        <p:sp>
          <p:nvSpPr>
            <p:cNvPr id="587783" name="Text Box 7"/>
            <p:cNvSpPr txBox="1">
              <a:spLocks noChangeArrowheads="1"/>
            </p:cNvSpPr>
            <p:nvPr/>
          </p:nvSpPr>
          <p:spPr bwMode="auto">
            <a:xfrm>
              <a:off x="3060" y="869"/>
              <a:ext cx="24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</a:p>
          </p:txBody>
        </p:sp>
        <p:sp>
          <p:nvSpPr>
            <p:cNvPr id="587784" name="Text Box 8"/>
            <p:cNvSpPr txBox="1">
              <a:spLocks noChangeArrowheads="1"/>
            </p:cNvSpPr>
            <p:nvPr/>
          </p:nvSpPr>
          <p:spPr bwMode="auto">
            <a:xfrm>
              <a:off x="4744" y="869"/>
              <a:ext cx="24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Y</a:t>
              </a:r>
            </a:p>
          </p:txBody>
        </p:sp>
        <p:sp>
          <p:nvSpPr>
            <p:cNvPr id="164912" name="Line 9"/>
            <p:cNvSpPr>
              <a:spLocks noChangeShapeType="1"/>
            </p:cNvSpPr>
            <p:nvPr/>
          </p:nvSpPr>
          <p:spPr bwMode="auto">
            <a:xfrm>
              <a:off x="3404" y="2359"/>
              <a:ext cx="1317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913" name="Line 10"/>
            <p:cNvSpPr>
              <a:spLocks noChangeShapeType="1"/>
            </p:cNvSpPr>
            <p:nvPr/>
          </p:nvSpPr>
          <p:spPr bwMode="auto">
            <a:xfrm flipH="1">
              <a:off x="3290" y="1390"/>
              <a:ext cx="131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914" name="Freeform 11"/>
            <p:cNvSpPr>
              <a:spLocks/>
            </p:cNvSpPr>
            <p:nvPr/>
          </p:nvSpPr>
          <p:spPr bwMode="auto">
            <a:xfrm flipH="1">
              <a:off x="4534" y="1273"/>
              <a:ext cx="114" cy="231"/>
            </a:xfrm>
            <a:custGeom>
              <a:avLst/>
              <a:gdLst>
                <a:gd name="T0" fmla="*/ 0 w 96"/>
                <a:gd name="T1" fmla="*/ 0 h 192"/>
                <a:gd name="T2" fmla="*/ 226 w 96"/>
                <a:gd name="T3" fmla="*/ 243 h 192"/>
                <a:gd name="T4" fmla="*/ 0 w 96"/>
                <a:gd name="T5" fmla="*/ 484 h 192"/>
                <a:gd name="T6" fmla="*/ 0 60000 65536"/>
                <a:gd name="T7" fmla="*/ 0 60000 65536"/>
                <a:gd name="T8" fmla="*/ 0 60000 65536"/>
                <a:gd name="T9" fmla="*/ 0 w 96"/>
                <a:gd name="T10" fmla="*/ 0 h 192"/>
                <a:gd name="T11" fmla="*/ 96 w 96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192">
                  <a:moveTo>
                    <a:pt x="0" y="0"/>
                  </a:moveTo>
                  <a:lnTo>
                    <a:pt x="96" y="96"/>
                  </a:lnTo>
                  <a:lnTo>
                    <a:pt x="0" y="192"/>
                  </a:ln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915" name="Line 12"/>
            <p:cNvSpPr>
              <a:spLocks noChangeShapeType="1"/>
            </p:cNvSpPr>
            <p:nvPr/>
          </p:nvSpPr>
          <p:spPr bwMode="auto">
            <a:xfrm>
              <a:off x="3404" y="1966"/>
              <a:ext cx="1317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916" name="Freeform 13"/>
            <p:cNvSpPr>
              <a:spLocks/>
            </p:cNvSpPr>
            <p:nvPr/>
          </p:nvSpPr>
          <p:spPr bwMode="auto">
            <a:xfrm>
              <a:off x="3379" y="1850"/>
              <a:ext cx="115" cy="230"/>
            </a:xfrm>
            <a:custGeom>
              <a:avLst/>
              <a:gdLst>
                <a:gd name="T0" fmla="*/ 0 w 96"/>
                <a:gd name="T1" fmla="*/ 0 h 192"/>
                <a:gd name="T2" fmla="*/ 237 w 96"/>
                <a:gd name="T3" fmla="*/ 237 h 192"/>
                <a:gd name="T4" fmla="*/ 0 w 96"/>
                <a:gd name="T5" fmla="*/ 476 h 192"/>
                <a:gd name="T6" fmla="*/ 0 60000 65536"/>
                <a:gd name="T7" fmla="*/ 0 60000 65536"/>
                <a:gd name="T8" fmla="*/ 0 60000 65536"/>
                <a:gd name="T9" fmla="*/ 0 w 96"/>
                <a:gd name="T10" fmla="*/ 0 h 192"/>
                <a:gd name="T11" fmla="*/ 96 w 96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192">
                  <a:moveTo>
                    <a:pt x="0" y="0"/>
                  </a:moveTo>
                  <a:lnTo>
                    <a:pt x="96" y="96"/>
                  </a:lnTo>
                  <a:lnTo>
                    <a:pt x="0" y="192"/>
                  </a:ln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790" name="AutoShape 14"/>
            <p:cNvSpPr>
              <a:spLocks noChangeArrowheads="1"/>
            </p:cNvSpPr>
            <p:nvPr/>
          </p:nvSpPr>
          <p:spPr bwMode="auto">
            <a:xfrm>
              <a:off x="2954" y="1105"/>
              <a:ext cx="452" cy="1463"/>
            </a:xfrm>
            <a:prstGeom prst="roundRect">
              <a:avLst>
                <a:gd name="adj" fmla="val 5542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2F276"/>
                </a:gs>
              </a:gsLst>
              <a:lin ang="2700000" scaled="1"/>
            </a:gradFill>
            <a:ln w="9525" algn="ctr">
              <a:solidFill>
                <a:srgbClr val="135F1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 marL="285750" indent="-285750" algn="ctr" eaLnBrk="0" latinLnBrk="0" hangingPunct="0">
                <a:lnSpc>
                  <a:spcPct val="7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lang="en-US" altLang="ko-KR" sz="15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</a:p>
            <a:p>
              <a:pPr marL="285750" indent="-285750" algn="ctr" eaLnBrk="0" latinLnBrk="0" hangingPunct="0">
                <a:lnSpc>
                  <a:spcPct val="7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lang="en-US" altLang="ko-KR" sz="15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algn="ctr" eaLnBrk="0" latinLnBrk="0" hangingPunct="0">
                <a:lnSpc>
                  <a:spcPct val="7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lang="en-US" altLang="ko-KR" sz="15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</a:p>
            <a:p>
              <a:pPr marL="285750" indent="-285750" algn="ctr" eaLnBrk="0" latinLnBrk="0" hangingPunct="0">
                <a:lnSpc>
                  <a:spcPct val="7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lang="en-US" altLang="ko-KR" sz="15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algn="ctr" eaLnBrk="0" latinLnBrk="0" hangingPunct="0">
                <a:lnSpc>
                  <a:spcPct val="7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lang="en-US" altLang="ko-KR" sz="15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</a:p>
            <a:p>
              <a:pPr marL="285750" indent="-285750" algn="ctr" eaLnBrk="0" latinLnBrk="0" hangingPunct="0">
                <a:lnSpc>
                  <a:spcPct val="7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lang="en-US" altLang="ko-KR" sz="15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algn="ctr" eaLnBrk="0" latinLnBrk="0" hangingPunct="0">
                <a:lnSpc>
                  <a:spcPct val="7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lang="en-US" altLang="ko-KR" sz="15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</a:t>
              </a:r>
            </a:p>
          </p:txBody>
        </p:sp>
        <p:sp>
          <p:nvSpPr>
            <p:cNvPr id="587791" name="AutoShape 15"/>
            <p:cNvSpPr>
              <a:spLocks noChangeArrowheads="1"/>
            </p:cNvSpPr>
            <p:nvPr/>
          </p:nvSpPr>
          <p:spPr bwMode="auto">
            <a:xfrm>
              <a:off x="4605" y="1091"/>
              <a:ext cx="452" cy="1463"/>
            </a:xfrm>
            <a:prstGeom prst="roundRect">
              <a:avLst>
                <a:gd name="adj" fmla="val 5542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2F276"/>
                </a:gs>
              </a:gsLst>
              <a:lin ang="2700000" scaled="1"/>
            </a:gradFill>
            <a:ln w="9525" algn="ctr">
              <a:solidFill>
                <a:srgbClr val="135F1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 marL="285750" indent="-285750" algn="ctr" eaLnBrk="0" latinLnBrk="0" hangingPunct="0">
                <a:lnSpc>
                  <a:spcPct val="7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lang="en-US" altLang="ko-KR" sz="15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  <a:p>
              <a:pPr marL="285750" indent="-285750" algn="ctr" eaLnBrk="0" latinLnBrk="0" hangingPunct="0">
                <a:lnSpc>
                  <a:spcPct val="7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lang="en-US" altLang="ko-KR" sz="15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algn="ctr" eaLnBrk="0" latinLnBrk="0" hangingPunct="0">
                <a:lnSpc>
                  <a:spcPct val="7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lang="en-US" altLang="ko-KR" sz="15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20</a:t>
              </a:r>
            </a:p>
            <a:p>
              <a:pPr marL="285750" indent="-285750" algn="ctr" eaLnBrk="0" latinLnBrk="0" hangingPunct="0">
                <a:lnSpc>
                  <a:spcPct val="7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lang="en-US" altLang="ko-KR" sz="15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algn="ctr" eaLnBrk="0" latinLnBrk="0" hangingPunct="0">
                <a:lnSpc>
                  <a:spcPct val="7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lang="en-US" altLang="ko-KR" sz="15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30</a:t>
              </a:r>
            </a:p>
            <a:p>
              <a:pPr marL="285750" indent="-285750" algn="ctr" eaLnBrk="0" latinLnBrk="0" hangingPunct="0">
                <a:lnSpc>
                  <a:spcPct val="7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lang="en-US" altLang="ko-KR" sz="15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algn="ctr" eaLnBrk="0" latinLnBrk="0" hangingPunct="0">
                <a:lnSpc>
                  <a:spcPct val="7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lang="en-US" altLang="ko-KR" sz="15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40</a:t>
              </a:r>
            </a:p>
          </p:txBody>
        </p:sp>
        <p:sp>
          <p:nvSpPr>
            <p:cNvPr id="164919" name="Line 16"/>
            <p:cNvSpPr>
              <a:spLocks noChangeShapeType="1"/>
            </p:cNvSpPr>
            <p:nvPr/>
          </p:nvSpPr>
          <p:spPr bwMode="auto">
            <a:xfrm>
              <a:off x="3290" y="1321"/>
              <a:ext cx="1457" cy="0"/>
            </a:xfrm>
            <a:prstGeom prst="line">
              <a:avLst/>
            </a:prstGeom>
            <a:noFill/>
            <a:ln w="6350">
              <a:solidFill>
                <a:srgbClr val="FF3300"/>
              </a:solidFill>
              <a:round/>
              <a:headEnd type="arrow" w="sm" len="sm"/>
              <a:tailEnd type="arrow" w="sm" len="sm"/>
            </a:ln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920" name="Line 17"/>
            <p:cNvSpPr>
              <a:spLocks noChangeShapeType="1"/>
            </p:cNvSpPr>
            <p:nvPr/>
          </p:nvSpPr>
          <p:spPr bwMode="auto">
            <a:xfrm>
              <a:off x="3288" y="1343"/>
              <a:ext cx="1459" cy="648"/>
            </a:xfrm>
            <a:prstGeom prst="line">
              <a:avLst/>
            </a:prstGeom>
            <a:noFill/>
            <a:ln w="3175">
              <a:solidFill>
                <a:srgbClr val="FF3300"/>
              </a:solidFill>
              <a:round/>
              <a:headEnd type="arrow" w="sm" len="sm"/>
              <a:tailEnd type="arrow" w="sm" len="sm"/>
            </a:ln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921" name="Line 18"/>
            <p:cNvSpPr>
              <a:spLocks noChangeShapeType="1"/>
            </p:cNvSpPr>
            <p:nvPr/>
          </p:nvSpPr>
          <p:spPr bwMode="auto">
            <a:xfrm flipV="1">
              <a:off x="3290" y="1615"/>
              <a:ext cx="1449" cy="744"/>
            </a:xfrm>
            <a:prstGeom prst="line">
              <a:avLst/>
            </a:prstGeom>
            <a:noFill/>
            <a:ln w="3175">
              <a:solidFill>
                <a:srgbClr val="FF3300"/>
              </a:solidFill>
              <a:round/>
              <a:headEnd type="arrow" w="sm" len="sm"/>
              <a:tailEnd type="arrow" w="sm" len="sm"/>
            </a:ln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922" name="Line 19"/>
            <p:cNvSpPr>
              <a:spLocks noChangeShapeType="1"/>
            </p:cNvSpPr>
            <p:nvPr/>
          </p:nvSpPr>
          <p:spPr bwMode="auto">
            <a:xfrm>
              <a:off x="3290" y="2035"/>
              <a:ext cx="1457" cy="0"/>
            </a:xfrm>
            <a:prstGeom prst="line">
              <a:avLst/>
            </a:prstGeom>
            <a:noFill/>
            <a:ln w="6350">
              <a:solidFill>
                <a:srgbClr val="FF3300"/>
              </a:solidFill>
              <a:round/>
              <a:headEnd type="arrow" w="sm" len="sm"/>
              <a:tailEnd type="arrow" w="sm" len="sm"/>
            </a:ln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923" name="Text Box 20"/>
            <p:cNvSpPr txBox="1">
              <a:spLocks noChangeArrowheads="1"/>
            </p:cNvSpPr>
            <p:nvPr/>
          </p:nvSpPr>
          <p:spPr bwMode="auto">
            <a:xfrm>
              <a:off x="2954" y="1570"/>
              <a:ext cx="229" cy="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kumimoji="0" lang="en-US" altLang="ko-KR" sz="1200">
                  <a:solidFill>
                    <a:srgbClr val="CC66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④</a:t>
              </a:r>
            </a:p>
          </p:txBody>
        </p:sp>
        <p:sp>
          <p:nvSpPr>
            <p:cNvPr id="164924" name="Text Box 21"/>
            <p:cNvSpPr txBox="1">
              <a:spLocks noChangeArrowheads="1"/>
            </p:cNvSpPr>
            <p:nvPr/>
          </p:nvSpPr>
          <p:spPr bwMode="auto">
            <a:xfrm>
              <a:off x="3919" y="1364"/>
              <a:ext cx="287" cy="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kumimoji="0" lang="en-US" altLang="ko-KR" sz="1200">
                  <a:solidFill>
                    <a:srgbClr val="CC66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①</a:t>
              </a:r>
            </a:p>
          </p:txBody>
        </p:sp>
        <p:sp>
          <p:nvSpPr>
            <p:cNvPr id="164925" name="Text Box 22"/>
            <p:cNvSpPr txBox="1">
              <a:spLocks noChangeArrowheads="1"/>
            </p:cNvSpPr>
            <p:nvPr/>
          </p:nvSpPr>
          <p:spPr bwMode="auto">
            <a:xfrm>
              <a:off x="3927" y="1812"/>
              <a:ext cx="286" cy="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kumimoji="0" lang="en-US" altLang="ko-KR" sz="1200">
                  <a:solidFill>
                    <a:srgbClr val="CC66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</a:t>
              </a:r>
            </a:p>
          </p:txBody>
        </p:sp>
        <p:sp>
          <p:nvSpPr>
            <p:cNvPr id="164926" name="Text Box 23"/>
            <p:cNvSpPr txBox="1">
              <a:spLocks noChangeArrowheads="1"/>
            </p:cNvSpPr>
            <p:nvPr/>
          </p:nvSpPr>
          <p:spPr bwMode="auto">
            <a:xfrm>
              <a:off x="3927" y="2208"/>
              <a:ext cx="286" cy="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</a:pPr>
              <a:r>
                <a:rPr kumimoji="0" lang="en-US" altLang="ko-KR" sz="1200">
                  <a:solidFill>
                    <a:srgbClr val="CC66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</a:t>
              </a:r>
            </a:p>
          </p:txBody>
        </p:sp>
        <p:grpSp>
          <p:nvGrpSpPr>
            <p:cNvPr id="164927" name="Group 24"/>
            <p:cNvGrpSpPr>
              <a:grpSpLocks/>
            </p:cNvGrpSpPr>
            <p:nvPr/>
          </p:nvGrpSpPr>
          <p:grpSpPr bwMode="auto">
            <a:xfrm>
              <a:off x="3271" y="916"/>
              <a:ext cx="1493" cy="143"/>
              <a:chOff x="1281" y="647"/>
              <a:chExt cx="1252" cy="119"/>
            </a:xfrm>
          </p:grpSpPr>
          <p:sp>
            <p:nvSpPr>
              <p:cNvPr id="164928" name="Line 25"/>
              <p:cNvSpPr>
                <a:spLocks noChangeShapeType="1"/>
              </p:cNvSpPr>
              <p:nvPr/>
            </p:nvSpPr>
            <p:spPr bwMode="auto">
              <a:xfrm rot="16200000" flipV="1">
                <a:off x="1910" y="186"/>
                <a:ext cx="0" cy="1042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64929" name="Group 26"/>
              <p:cNvGrpSpPr>
                <a:grpSpLocks noChangeAspect="1"/>
              </p:cNvGrpSpPr>
              <p:nvPr/>
            </p:nvGrpSpPr>
            <p:grpSpPr bwMode="auto">
              <a:xfrm flipV="1">
                <a:off x="1283" y="647"/>
                <a:ext cx="75" cy="118"/>
                <a:chOff x="1920" y="2400"/>
                <a:chExt cx="96" cy="192"/>
              </a:xfrm>
            </p:grpSpPr>
            <p:sp>
              <p:nvSpPr>
                <p:cNvPr id="164935" name="Line 27"/>
                <p:cNvSpPr>
                  <a:spLocks noChangeAspect="1" noChangeShapeType="1"/>
                </p:cNvSpPr>
                <p:nvPr/>
              </p:nvSpPr>
              <p:spPr bwMode="auto">
                <a:xfrm>
                  <a:off x="1920" y="2400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936" name="Line 28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1920" y="2496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64930" name="Group 29"/>
              <p:cNvGrpSpPr>
                <a:grpSpLocks noChangeAspect="1"/>
              </p:cNvGrpSpPr>
              <p:nvPr/>
            </p:nvGrpSpPr>
            <p:grpSpPr bwMode="auto">
              <a:xfrm flipH="1" flipV="1">
                <a:off x="2458" y="648"/>
                <a:ext cx="75" cy="118"/>
                <a:chOff x="1920" y="2400"/>
                <a:chExt cx="96" cy="192"/>
              </a:xfrm>
            </p:grpSpPr>
            <p:sp>
              <p:nvSpPr>
                <p:cNvPr id="164933" name="Line 30"/>
                <p:cNvSpPr>
                  <a:spLocks noChangeAspect="1" noChangeShapeType="1"/>
                </p:cNvSpPr>
                <p:nvPr/>
              </p:nvSpPr>
              <p:spPr bwMode="auto">
                <a:xfrm>
                  <a:off x="1920" y="2400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934" name="Line 3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1920" y="2496"/>
                  <a:ext cx="96" cy="96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4931" name="Line 32"/>
              <p:cNvSpPr>
                <a:spLocks noChangeShapeType="1"/>
              </p:cNvSpPr>
              <p:nvPr/>
            </p:nvSpPr>
            <p:spPr bwMode="auto">
              <a:xfrm>
                <a:off x="1281" y="707"/>
                <a:ext cx="91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4932" name="Line 33"/>
              <p:cNvSpPr>
                <a:spLocks noChangeShapeType="1"/>
              </p:cNvSpPr>
              <p:nvPr/>
            </p:nvSpPr>
            <p:spPr bwMode="auto">
              <a:xfrm>
                <a:off x="2442" y="707"/>
                <a:ext cx="91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87810" name="AutoShape 34"/>
          <p:cNvSpPr>
            <a:spLocks noChangeArrowheads="1"/>
          </p:cNvSpPr>
          <p:nvPr/>
        </p:nvSpPr>
        <p:spPr bwMode="auto">
          <a:xfrm>
            <a:off x="2987675" y="5822950"/>
            <a:ext cx="1152525" cy="577850"/>
          </a:xfrm>
          <a:prstGeom prst="wedgeRectCallout">
            <a:avLst>
              <a:gd name="adj1" fmla="val -51241"/>
              <a:gd name="adj2" fmla="val -91481"/>
            </a:avLst>
          </a:prstGeom>
          <a:solidFill>
            <a:srgbClr val="FFFF99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lIns="54000" rIns="54000">
            <a:spAutoFit/>
          </a:bodyPr>
          <a:lstStyle/>
          <a:p>
            <a:pPr algn="ctr">
              <a:lnSpc>
                <a:spcPct val="130000"/>
              </a:lnSpc>
              <a:spcBef>
                <a:spcPct val="50000"/>
              </a:spcBef>
              <a:defRPr/>
            </a:pPr>
            <a:r>
              <a:rPr lang="ko-KR" altLang="en-US" sz="12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직선과 점선의 합은 점선</a:t>
            </a:r>
          </a:p>
        </p:txBody>
      </p: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1403350" y="3735388"/>
            <a:ext cx="2447925" cy="935037"/>
            <a:chOff x="884" y="2250"/>
            <a:chExt cx="1542" cy="589"/>
          </a:xfrm>
        </p:grpSpPr>
        <p:sp>
          <p:nvSpPr>
            <p:cNvPr id="164895" name="Rectangle 36"/>
            <p:cNvSpPr>
              <a:spLocks noChangeArrowheads="1"/>
            </p:cNvSpPr>
            <p:nvPr/>
          </p:nvSpPr>
          <p:spPr bwMode="auto">
            <a:xfrm>
              <a:off x="2199" y="2250"/>
              <a:ext cx="227" cy="589"/>
            </a:xfrm>
            <a:prstGeom prst="rect">
              <a:avLst/>
            </a:prstGeom>
            <a:solidFill>
              <a:srgbClr val="FDE0D1"/>
            </a:solidFill>
            <a:ln w="9525">
              <a:solidFill>
                <a:schemeClr val="bg2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96" name="Rectangle 37"/>
            <p:cNvSpPr>
              <a:spLocks noChangeArrowheads="1"/>
            </p:cNvSpPr>
            <p:nvPr/>
          </p:nvSpPr>
          <p:spPr bwMode="auto">
            <a:xfrm>
              <a:off x="1157" y="2250"/>
              <a:ext cx="452" cy="589"/>
            </a:xfrm>
            <a:prstGeom prst="rect">
              <a:avLst/>
            </a:prstGeom>
            <a:solidFill>
              <a:srgbClr val="CFFFCF"/>
            </a:solidFill>
            <a:ln w="9525">
              <a:solidFill>
                <a:schemeClr val="bg2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97" name="Rectangle 38"/>
            <p:cNvSpPr>
              <a:spLocks noChangeArrowheads="1"/>
            </p:cNvSpPr>
            <p:nvPr/>
          </p:nvSpPr>
          <p:spPr bwMode="auto">
            <a:xfrm>
              <a:off x="1669" y="2250"/>
              <a:ext cx="485" cy="589"/>
            </a:xfrm>
            <a:prstGeom prst="rect">
              <a:avLst/>
            </a:prstGeom>
            <a:solidFill>
              <a:srgbClr val="FDE0D1"/>
            </a:solidFill>
            <a:ln w="9525">
              <a:solidFill>
                <a:schemeClr val="bg2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98" name="Rectangle 39"/>
            <p:cNvSpPr>
              <a:spLocks noChangeArrowheads="1"/>
            </p:cNvSpPr>
            <p:nvPr/>
          </p:nvSpPr>
          <p:spPr bwMode="auto">
            <a:xfrm>
              <a:off x="884" y="2250"/>
              <a:ext cx="226" cy="589"/>
            </a:xfrm>
            <a:prstGeom prst="rect">
              <a:avLst/>
            </a:prstGeom>
            <a:solidFill>
              <a:srgbClr val="CFFFCF"/>
            </a:solidFill>
            <a:ln w="9525">
              <a:solidFill>
                <a:schemeClr val="bg2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99" name="Line 40"/>
            <p:cNvSpPr>
              <a:spLocks noChangeShapeType="1"/>
            </p:cNvSpPr>
            <p:nvPr/>
          </p:nvSpPr>
          <p:spPr bwMode="auto">
            <a:xfrm>
              <a:off x="974" y="2385"/>
              <a:ext cx="639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64900" name="Group 41"/>
            <p:cNvGrpSpPr>
              <a:grpSpLocks/>
            </p:cNvGrpSpPr>
            <p:nvPr/>
          </p:nvGrpSpPr>
          <p:grpSpPr bwMode="auto">
            <a:xfrm rot="10800000" flipH="1" flipV="1">
              <a:off x="974" y="2309"/>
              <a:ext cx="102" cy="152"/>
              <a:chOff x="1920" y="2400"/>
              <a:chExt cx="96" cy="192"/>
            </a:xfrm>
          </p:grpSpPr>
          <p:sp>
            <p:nvSpPr>
              <p:cNvPr id="164908" name="Line 42"/>
              <p:cNvSpPr>
                <a:spLocks noChangeShapeType="1"/>
              </p:cNvSpPr>
              <p:nvPr/>
            </p:nvSpPr>
            <p:spPr bwMode="auto">
              <a:xfrm>
                <a:off x="1920" y="24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4909" name="Line 43"/>
              <p:cNvSpPr>
                <a:spLocks noChangeShapeType="1"/>
              </p:cNvSpPr>
              <p:nvPr/>
            </p:nvSpPr>
            <p:spPr bwMode="auto">
              <a:xfrm flipH="1">
                <a:off x="1920" y="249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4901" name="Line 44"/>
            <p:cNvSpPr>
              <a:spLocks noChangeShapeType="1"/>
            </p:cNvSpPr>
            <p:nvPr/>
          </p:nvSpPr>
          <p:spPr bwMode="auto">
            <a:xfrm>
              <a:off x="1698" y="2385"/>
              <a:ext cx="639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902" name="Line 45"/>
            <p:cNvSpPr>
              <a:spLocks noChangeShapeType="1"/>
            </p:cNvSpPr>
            <p:nvPr/>
          </p:nvSpPr>
          <p:spPr bwMode="auto">
            <a:xfrm flipH="1">
              <a:off x="1698" y="2719"/>
              <a:ext cx="639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64903" name="Group 46"/>
            <p:cNvGrpSpPr>
              <a:grpSpLocks/>
            </p:cNvGrpSpPr>
            <p:nvPr/>
          </p:nvGrpSpPr>
          <p:grpSpPr bwMode="auto">
            <a:xfrm rot="10800000" flipV="1">
              <a:off x="2235" y="2643"/>
              <a:ext cx="102" cy="151"/>
              <a:chOff x="1920" y="2400"/>
              <a:chExt cx="96" cy="192"/>
            </a:xfrm>
          </p:grpSpPr>
          <p:sp>
            <p:nvSpPr>
              <p:cNvPr id="164906" name="Line 47"/>
              <p:cNvSpPr>
                <a:spLocks noChangeShapeType="1"/>
              </p:cNvSpPr>
              <p:nvPr/>
            </p:nvSpPr>
            <p:spPr bwMode="auto">
              <a:xfrm>
                <a:off x="1920" y="24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4907" name="Line 48"/>
              <p:cNvSpPr>
                <a:spLocks noChangeShapeType="1"/>
              </p:cNvSpPr>
              <p:nvPr/>
            </p:nvSpPr>
            <p:spPr bwMode="auto">
              <a:xfrm flipH="1">
                <a:off x="1920" y="249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4904" name="Line 49"/>
            <p:cNvSpPr>
              <a:spLocks noChangeShapeType="1"/>
            </p:cNvSpPr>
            <p:nvPr/>
          </p:nvSpPr>
          <p:spPr bwMode="auto">
            <a:xfrm flipH="1">
              <a:off x="974" y="2719"/>
              <a:ext cx="639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826" name="Text Box 50"/>
            <p:cNvSpPr txBox="1">
              <a:spLocks noChangeArrowheads="1"/>
            </p:cNvSpPr>
            <p:nvPr/>
          </p:nvSpPr>
          <p:spPr bwMode="auto">
            <a:xfrm>
              <a:off x="891" y="2431"/>
              <a:ext cx="151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+     +          +       +</a:t>
              </a:r>
            </a:p>
          </p:txBody>
        </p:sp>
      </p:grpSp>
      <p:grpSp>
        <p:nvGrpSpPr>
          <p:cNvPr id="9" name="Group 51"/>
          <p:cNvGrpSpPr>
            <a:grpSpLocks/>
          </p:cNvGrpSpPr>
          <p:nvPr/>
        </p:nvGrpSpPr>
        <p:grpSpPr bwMode="auto">
          <a:xfrm>
            <a:off x="1403350" y="5175250"/>
            <a:ext cx="2447925" cy="431800"/>
            <a:chOff x="884" y="3157"/>
            <a:chExt cx="1542" cy="272"/>
          </a:xfrm>
        </p:grpSpPr>
        <p:sp>
          <p:nvSpPr>
            <p:cNvPr id="164881" name="Rectangle 52"/>
            <p:cNvSpPr>
              <a:spLocks noChangeArrowheads="1"/>
            </p:cNvSpPr>
            <p:nvPr/>
          </p:nvSpPr>
          <p:spPr bwMode="auto">
            <a:xfrm>
              <a:off x="2199" y="3157"/>
              <a:ext cx="227" cy="272"/>
            </a:xfrm>
            <a:prstGeom prst="rect">
              <a:avLst/>
            </a:prstGeom>
            <a:solidFill>
              <a:srgbClr val="FDE0D1"/>
            </a:solidFill>
            <a:ln w="9525">
              <a:solidFill>
                <a:schemeClr val="bg2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82" name="Rectangle 53"/>
            <p:cNvSpPr>
              <a:spLocks noChangeArrowheads="1"/>
            </p:cNvSpPr>
            <p:nvPr/>
          </p:nvSpPr>
          <p:spPr bwMode="auto">
            <a:xfrm>
              <a:off x="1676" y="3157"/>
              <a:ext cx="485" cy="272"/>
            </a:xfrm>
            <a:prstGeom prst="rect">
              <a:avLst/>
            </a:prstGeom>
            <a:solidFill>
              <a:srgbClr val="FDE0D1"/>
            </a:solidFill>
            <a:ln w="9525">
              <a:solidFill>
                <a:schemeClr val="bg2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83" name="Rectangle 54"/>
            <p:cNvSpPr>
              <a:spLocks noChangeArrowheads="1"/>
            </p:cNvSpPr>
            <p:nvPr/>
          </p:nvSpPr>
          <p:spPr bwMode="auto">
            <a:xfrm>
              <a:off x="1156" y="3157"/>
              <a:ext cx="452" cy="272"/>
            </a:xfrm>
            <a:prstGeom prst="rect">
              <a:avLst/>
            </a:prstGeom>
            <a:solidFill>
              <a:srgbClr val="CFFFCF"/>
            </a:solidFill>
            <a:ln w="9525">
              <a:solidFill>
                <a:schemeClr val="bg2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84" name="Rectangle 55"/>
            <p:cNvSpPr>
              <a:spLocks noChangeArrowheads="1"/>
            </p:cNvSpPr>
            <p:nvPr/>
          </p:nvSpPr>
          <p:spPr bwMode="auto">
            <a:xfrm>
              <a:off x="884" y="3157"/>
              <a:ext cx="226" cy="272"/>
            </a:xfrm>
            <a:prstGeom prst="rect">
              <a:avLst/>
            </a:prstGeom>
            <a:solidFill>
              <a:srgbClr val="CFFFCF"/>
            </a:solidFill>
            <a:ln w="9525">
              <a:solidFill>
                <a:schemeClr val="bg2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85" name="Line 56"/>
            <p:cNvSpPr>
              <a:spLocks noChangeShapeType="1"/>
            </p:cNvSpPr>
            <p:nvPr/>
          </p:nvSpPr>
          <p:spPr bwMode="auto">
            <a:xfrm>
              <a:off x="929" y="3293"/>
              <a:ext cx="13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64886" name="Group 57"/>
            <p:cNvGrpSpPr>
              <a:grpSpLocks/>
            </p:cNvGrpSpPr>
            <p:nvPr/>
          </p:nvGrpSpPr>
          <p:grpSpPr bwMode="auto">
            <a:xfrm rot="10800000" flipH="1" flipV="1">
              <a:off x="929" y="3217"/>
              <a:ext cx="102" cy="152"/>
              <a:chOff x="1920" y="2400"/>
              <a:chExt cx="96" cy="192"/>
            </a:xfrm>
          </p:grpSpPr>
          <p:sp>
            <p:nvSpPr>
              <p:cNvPr id="164893" name="Line 58"/>
              <p:cNvSpPr>
                <a:spLocks noChangeShapeType="1"/>
              </p:cNvSpPr>
              <p:nvPr/>
            </p:nvSpPr>
            <p:spPr bwMode="auto">
              <a:xfrm>
                <a:off x="1920" y="24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4894" name="Line 59"/>
              <p:cNvSpPr>
                <a:spLocks noChangeShapeType="1"/>
              </p:cNvSpPr>
              <p:nvPr/>
            </p:nvSpPr>
            <p:spPr bwMode="auto">
              <a:xfrm flipH="1">
                <a:off x="1920" y="249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4887" name="Line 60"/>
            <p:cNvSpPr>
              <a:spLocks noChangeShapeType="1"/>
            </p:cNvSpPr>
            <p:nvPr/>
          </p:nvSpPr>
          <p:spPr bwMode="auto">
            <a:xfrm flipH="1">
              <a:off x="1100" y="3293"/>
              <a:ext cx="464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88" name="Line 61"/>
            <p:cNvSpPr>
              <a:spLocks noChangeShapeType="1"/>
            </p:cNvSpPr>
            <p:nvPr/>
          </p:nvSpPr>
          <p:spPr bwMode="auto">
            <a:xfrm flipH="1">
              <a:off x="2239" y="3292"/>
              <a:ext cx="13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64889" name="Group 62"/>
            <p:cNvGrpSpPr>
              <a:grpSpLocks/>
            </p:cNvGrpSpPr>
            <p:nvPr/>
          </p:nvGrpSpPr>
          <p:grpSpPr bwMode="auto">
            <a:xfrm rot="10800000" flipV="1">
              <a:off x="2273" y="3216"/>
              <a:ext cx="102" cy="152"/>
              <a:chOff x="1920" y="2400"/>
              <a:chExt cx="96" cy="192"/>
            </a:xfrm>
          </p:grpSpPr>
          <p:sp>
            <p:nvSpPr>
              <p:cNvPr id="164891" name="Line 63"/>
              <p:cNvSpPr>
                <a:spLocks noChangeShapeType="1"/>
              </p:cNvSpPr>
              <p:nvPr/>
            </p:nvSpPr>
            <p:spPr bwMode="auto">
              <a:xfrm>
                <a:off x="1920" y="2400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4892" name="Line 64"/>
              <p:cNvSpPr>
                <a:spLocks noChangeShapeType="1"/>
              </p:cNvSpPr>
              <p:nvPr/>
            </p:nvSpPr>
            <p:spPr bwMode="auto">
              <a:xfrm flipH="1">
                <a:off x="1920" y="2496"/>
                <a:ext cx="96" cy="9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4890" name="Line 65"/>
            <p:cNvSpPr>
              <a:spLocks noChangeShapeType="1"/>
            </p:cNvSpPr>
            <p:nvPr/>
          </p:nvSpPr>
          <p:spPr bwMode="auto">
            <a:xfrm>
              <a:off x="1686" y="3292"/>
              <a:ext cx="46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66"/>
          <p:cNvGrpSpPr>
            <a:grpSpLocks/>
          </p:cNvGrpSpPr>
          <p:nvPr/>
        </p:nvGrpSpPr>
        <p:grpSpPr bwMode="auto">
          <a:xfrm>
            <a:off x="1474788" y="4743450"/>
            <a:ext cx="2298700" cy="288925"/>
            <a:chOff x="929" y="2885"/>
            <a:chExt cx="1448" cy="182"/>
          </a:xfrm>
        </p:grpSpPr>
        <p:sp>
          <p:nvSpPr>
            <p:cNvPr id="164877" name="AutoShape 67"/>
            <p:cNvSpPr>
              <a:spLocks noChangeArrowheads="1"/>
            </p:cNvSpPr>
            <p:nvPr/>
          </p:nvSpPr>
          <p:spPr bwMode="auto">
            <a:xfrm>
              <a:off x="929" y="2885"/>
              <a:ext cx="136" cy="182"/>
            </a:xfrm>
            <a:prstGeom prst="downArrow">
              <a:avLst>
                <a:gd name="adj1" fmla="val 50000"/>
                <a:gd name="adj2" fmla="val 49267"/>
              </a:avLst>
            </a:prstGeom>
            <a:gradFill rotWithShape="1">
              <a:gsLst>
                <a:gs pos="0">
                  <a:srgbClr val="D94343"/>
                </a:gs>
                <a:gs pos="100000">
                  <a:srgbClr val="CC0000"/>
                </a:gs>
              </a:gsLst>
              <a:lin ang="5400000" scaled="1"/>
            </a:gra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78" name="AutoShape 68"/>
            <p:cNvSpPr>
              <a:spLocks noChangeArrowheads="1"/>
            </p:cNvSpPr>
            <p:nvPr/>
          </p:nvSpPr>
          <p:spPr bwMode="auto">
            <a:xfrm>
              <a:off x="1836" y="2885"/>
              <a:ext cx="136" cy="182"/>
            </a:xfrm>
            <a:prstGeom prst="downArrow">
              <a:avLst>
                <a:gd name="adj1" fmla="val 50000"/>
                <a:gd name="adj2" fmla="val 49267"/>
              </a:avLst>
            </a:prstGeom>
            <a:gradFill rotWithShape="1">
              <a:gsLst>
                <a:gs pos="0">
                  <a:srgbClr val="D94343"/>
                </a:gs>
                <a:gs pos="100000">
                  <a:srgbClr val="CC0000"/>
                </a:gs>
              </a:gsLst>
              <a:lin ang="5400000" scaled="1"/>
            </a:gra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79" name="AutoShape 69"/>
            <p:cNvSpPr>
              <a:spLocks noChangeArrowheads="1"/>
            </p:cNvSpPr>
            <p:nvPr/>
          </p:nvSpPr>
          <p:spPr bwMode="auto">
            <a:xfrm>
              <a:off x="1337" y="2885"/>
              <a:ext cx="136" cy="182"/>
            </a:xfrm>
            <a:prstGeom prst="downArrow">
              <a:avLst>
                <a:gd name="adj1" fmla="val 50000"/>
                <a:gd name="adj2" fmla="val 49267"/>
              </a:avLst>
            </a:prstGeom>
            <a:gradFill rotWithShape="1">
              <a:gsLst>
                <a:gs pos="0">
                  <a:srgbClr val="D94343"/>
                </a:gs>
                <a:gs pos="100000">
                  <a:srgbClr val="CC0000"/>
                </a:gs>
              </a:gsLst>
              <a:lin ang="5400000" scaled="1"/>
            </a:gra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80" name="AutoShape 70"/>
            <p:cNvSpPr>
              <a:spLocks noChangeArrowheads="1"/>
            </p:cNvSpPr>
            <p:nvPr/>
          </p:nvSpPr>
          <p:spPr bwMode="auto">
            <a:xfrm>
              <a:off x="2241" y="2885"/>
              <a:ext cx="136" cy="182"/>
            </a:xfrm>
            <a:prstGeom prst="downArrow">
              <a:avLst>
                <a:gd name="adj1" fmla="val 50000"/>
                <a:gd name="adj2" fmla="val 49267"/>
              </a:avLst>
            </a:prstGeom>
            <a:gradFill rotWithShape="1">
              <a:gsLst>
                <a:gs pos="0">
                  <a:srgbClr val="D94343"/>
                </a:gs>
                <a:gs pos="100000">
                  <a:srgbClr val="CC0000"/>
                </a:gs>
              </a:gsLst>
              <a:lin ang="5400000" scaled="1"/>
            </a:gra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87847" name="AutoShape 71"/>
          <p:cNvSpPr>
            <a:spLocks noChangeArrowheads="1"/>
          </p:cNvSpPr>
          <p:nvPr/>
        </p:nvSpPr>
        <p:spPr bwMode="auto">
          <a:xfrm>
            <a:off x="755650" y="5822950"/>
            <a:ext cx="1152525" cy="577850"/>
          </a:xfrm>
          <a:prstGeom prst="wedgeRectCallout">
            <a:avLst>
              <a:gd name="adj1" fmla="val 33884"/>
              <a:gd name="adj2" fmla="val -95329"/>
            </a:avLst>
          </a:prstGeom>
          <a:solidFill>
            <a:srgbClr val="FFFF99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lIns="54000" rIns="54000">
            <a:spAutoFit/>
          </a:bodyPr>
          <a:lstStyle/>
          <a:p>
            <a:pPr algn="ctr">
              <a:lnSpc>
                <a:spcPct val="130000"/>
              </a:lnSpc>
              <a:spcBef>
                <a:spcPct val="50000"/>
              </a:spcBef>
              <a:defRPr/>
            </a:pPr>
            <a:r>
              <a:rPr lang="en-US" altLang="ko-KR" sz="12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sz="12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의 합은 </a:t>
            </a:r>
            <a:r>
              <a:rPr lang="en-US" altLang="ko-KR" sz="12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</a:p>
        </p:txBody>
      </p:sp>
      <p:sp>
        <p:nvSpPr>
          <p:cNvPr id="73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관계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7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87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87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877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87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7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7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7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87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877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877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877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780" grpId="0" build="p" autoUpdateAnimBg="0" advAuto="0"/>
      <p:bldP spid="587781" grpId="0" build="p" autoUpdateAnimBg="0"/>
      <p:bldP spid="587810" grpId="0" animBg="1" autoUpdateAnimBg="0"/>
      <p:bldP spid="587847" grpId="0" animBg="1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168525" y="2060575"/>
            <a:ext cx="36513" cy="360045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50000">
                <a:srgbClr val="95B850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38100" algn="ctr">
            <a:noFill/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latin typeface="굴림" charset="-127"/>
              <a:ea typeface="굴림" charset="-127"/>
            </a:endParaRPr>
          </a:p>
        </p:txBody>
      </p:sp>
      <p:sp>
        <p:nvSpPr>
          <p:cNvPr id="8195" name="Rectangle 63"/>
          <p:cNvSpPr>
            <a:spLocks noChangeArrowheads="1"/>
          </p:cNvSpPr>
          <p:nvPr/>
        </p:nvSpPr>
        <p:spPr bwMode="auto">
          <a:xfrm>
            <a:off x="2266950" y="1535113"/>
            <a:ext cx="5400675" cy="6032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6E6E6"/>
              </a:gs>
              <a:gs pos="100000">
                <a:srgbClr val="D1D1D1"/>
              </a:gs>
            </a:gsLst>
            <a:lin ang="5400000" scaled="1"/>
          </a:gradFill>
          <a:ln>
            <a:noFill/>
          </a:ln>
          <a:effectLst>
            <a:outerShdw dist="17961" dir="18900000" algn="ctr" rotWithShape="0">
              <a:srgbClr val="C0C0C0"/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3629" tIns="45696" rIns="91390" bIns="45696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kumimoji="0" lang="ko-KR" altLang="en-US" sz="2400" b="1" dirty="0" smtClean="0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ko-KR" altLang="ko-KR" sz="2400" b="1" dirty="0">
              <a:solidFill>
                <a:srgbClr val="387C2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96" name="Group 45"/>
          <p:cNvGrpSpPr>
            <a:grpSpLocks/>
          </p:cNvGrpSpPr>
          <p:nvPr/>
        </p:nvGrpSpPr>
        <p:grpSpPr bwMode="auto">
          <a:xfrm>
            <a:off x="1763713" y="1382713"/>
            <a:ext cx="900112" cy="900112"/>
            <a:chOff x="815" y="1597"/>
            <a:chExt cx="296" cy="296"/>
          </a:xfrm>
        </p:grpSpPr>
        <p:sp>
          <p:nvSpPr>
            <p:cNvPr id="8199" name="Oval 43"/>
            <p:cNvSpPr>
              <a:spLocks noChangeArrowheads="1"/>
            </p:cNvSpPr>
            <p:nvPr/>
          </p:nvSpPr>
          <p:spPr bwMode="gray">
            <a:xfrm>
              <a:off x="815" y="1597"/>
              <a:ext cx="296" cy="296"/>
            </a:xfrm>
            <a:prstGeom prst="ellipse">
              <a:avLst/>
            </a:prstGeom>
            <a:gradFill rotWithShape="1">
              <a:gsLst>
                <a:gs pos="0">
                  <a:srgbClr val="387C2B"/>
                </a:gs>
                <a:gs pos="100000">
                  <a:srgbClr val="A0CF67">
                    <a:alpha val="18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kumimoji="0" lang="ko-KR" altLang="en-US" sz="4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200" name="Oval 44"/>
            <p:cNvSpPr>
              <a:spLocks noChangeArrowheads="1"/>
            </p:cNvSpPr>
            <p:nvPr/>
          </p:nvSpPr>
          <p:spPr bwMode="gray">
            <a:xfrm>
              <a:off x="834" y="1616"/>
              <a:ext cx="259" cy="259"/>
            </a:xfrm>
            <a:prstGeom prst="ellipse">
              <a:avLst/>
            </a:prstGeom>
            <a:gradFill rotWithShape="1">
              <a:gsLst>
                <a:gs pos="0">
                  <a:srgbClr val="A0CF67"/>
                </a:gs>
                <a:gs pos="100000">
                  <a:srgbClr val="387C2B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kumimoji="0" lang="en-US" altLang="ko-KR" sz="2800" b="1" dirty="0">
                  <a:solidFill>
                    <a:srgbClr val="F8F8F8"/>
                  </a:solidFill>
                  <a:latin typeface="맑은 고딕" pitchFamily="50" charset="-127"/>
                  <a:ea typeface="맑은 고딕" pitchFamily="50" charset="-127"/>
                </a:rPr>
                <a:t>Ⅱ</a:t>
              </a:r>
              <a:endParaRPr kumimoji="0" lang="ko-KR" altLang="en-US" sz="28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197" name="Rectangle 159"/>
          <p:cNvSpPr txBox="1">
            <a:spLocks noChangeArrowheads="1"/>
          </p:cNvSpPr>
          <p:nvPr/>
        </p:nvSpPr>
        <p:spPr bwMode="auto">
          <a:xfrm>
            <a:off x="2606675" y="2205038"/>
            <a:ext cx="47688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None/>
            </a:pPr>
            <a:endParaRPr kumimoji="0" lang="en-US" altLang="ko-KR" sz="140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98" name="Rectangle 159"/>
          <p:cNvSpPr txBox="1">
            <a:spLocks noChangeArrowheads="1"/>
          </p:cNvSpPr>
          <p:nvPr/>
        </p:nvSpPr>
        <p:spPr bwMode="auto">
          <a:xfrm>
            <a:off x="2836863" y="2420938"/>
            <a:ext cx="3751262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주제영역 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엔터티 </a:t>
            </a: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관계 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u="sng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속성 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 err="1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식별자</a:t>
            </a: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 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상세 모델 </a:t>
            </a: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</a:p>
        </p:txBody>
      </p:sp>
      <p:sp>
        <p:nvSpPr>
          <p:cNvPr id="9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속</a:t>
            </a:r>
            <a:r>
              <a:rPr kumimoji="0" lang="ko-KR" altLang="en-US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성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4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ext Box 3"/>
          <p:cNvSpPr txBox="1">
            <a:spLocks noChangeArrowheads="1"/>
          </p:cNvSpPr>
          <p:nvPr/>
        </p:nvSpPr>
        <p:spPr bwMode="auto">
          <a:xfrm>
            <a:off x="251520" y="950387"/>
            <a:ext cx="8545513" cy="186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66700" indent="-266700">
              <a:lnSpc>
                <a:spcPct val="120000"/>
              </a:lnSpc>
              <a:spcBef>
                <a:spcPct val="100000"/>
              </a:spcBef>
              <a:spcAft>
                <a:spcPct val="40000"/>
              </a:spcAft>
              <a:buFont typeface="Arial" pitchFamily="34" charset="0"/>
              <a:buChar char="•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속성의 어원적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의미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33400" lvl="1" indent="-265113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ü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속성이라는 단어의 의미에는 가공되지 않은 것이라는 의미도 포함되어 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12800" lvl="2" indent="-277813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§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원천적이다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12800" lvl="2" indent="-277813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고유한 성질이다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33400" lvl="1" indent="-265113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ü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독자적인 성질이라는 것은 상대적인 의미로서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목적으로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어떤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엔터티에서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사용되는지에 따라 판단이 달라질 수 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5" name="오른쪽 중괄호 24"/>
          <p:cNvSpPr/>
          <p:nvPr/>
        </p:nvSpPr>
        <p:spPr>
          <a:xfrm>
            <a:off x="2589908" y="1756837"/>
            <a:ext cx="165100" cy="4667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ko-KR" altLang="en-US" sz="2000">
              <a:ln>
                <a:solidFill>
                  <a:sysClr val="windowText" lastClr="000000"/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9444" name="TextBox 25"/>
          <p:cNvSpPr txBox="1">
            <a:spLocks noChangeArrowheads="1"/>
          </p:cNvSpPr>
          <p:nvPr/>
        </p:nvSpPr>
        <p:spPr bwMode="auto">
          <a:xfrm>
            <a:off x="2764533" y="1833037"/>
            <a:ext cx="596188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남의 도움을 받지 않더라도 자기만이 가지고 있는 독자적인 성질이 반드시 있어야 함을 의미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</p:txBody>
      </p:sp>
      <p:grpSp>
        <p:nvGrpSpPr>
          <p:cNvPr id="189445" name="그룹 34"/>
          <p:cNvGrpSpPr>
            <a:grpSpLocks/>
          </p:cNvGrpSpPr>
          <p:nvPr/>
        </p:nvGrpSpPr>
        <p:grpSpPr bwMode="auto">
          <a:xfrm>
            <a:off x="829370" y="2942699"/>
            <a:ext cx="7933444" cy="3222605"/>
            <a:chOff x="1008062" y="3044825"/>
            <a:chExt cx="8594144" cy="3222192"/>
          </a:xfrm>
        </p:grpSpPr>
        <p:sp>
          <p:nvSpPr>
            <p:cNvPr id="23" name="Rectangle 4"/>
            <p:cNvSpPr>
              <a:spLocks noChangeArrowheads="1"/>
            </p:cNvSpPr>
            <p:nvPr/>
          </p:nvSpPr>
          <p:spPr bwMode="auto">
            <a:xfrm>
              <a:off x="5248275" y="3067049"/>
              <a:ext cx="1620000" cy="720000"/>
            </a:xfrm>
            <a:prstGeom prst="roundRect">
              <a:avLst>
                <a:gd name="adj" fmla="val 28573"/>
              </a:avLst>
            </a:prstGeom>
            <a:solidFill>
              <a:srgbClr val="ABFFFF"/>
            </a:solidFill>
            <a:ln w="9525" algn="ctr">
              <a:solidFill>
                <a:srgbClr val="336699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lIns="54000" rIns="5400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285750" indent="-285750" eaLnBrk="0" latinLnBrk="0" hangingPunct="0">
                <a:spcBef>
                  <a:spcPts val="0"/>
                </a:spcBef>
                <a:buClr>
                  <a:schemeClr val="hlink"/>
                </a:buClr>
                <a:buSzPct val="90000"/>
                <a:defRPr/>
              </a:pPr>
              <a:r>
                <a:rPr kumimoji="0" lang="ko-KR" altLang="en-US" sz="280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성</a:t>
              </a:r>
              <a:r>
                <a:rPr kumimoji="0" lang="en-US" altLang="ko-KR" sz="28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kumimoji="0" lang="ko-KR" altLang="en-US" sz="28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性</a:t>
              </a:r>
              <a:r>
                <a:rPr kumimoji="0" lang="en-US" altLang="ko-KR" sz="28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</a:p>
          </p:txBody>
        </p:sp>
        <p:sp>
          <p:nvSpPr>
            <p:cNvPr id="189451" name="Rectangle 5"/>
            <p:cNvSpPr>
              <a:spLocks noChangeArrowheads="1"/>
            </p:cNvSpPr>
            <p:nvPr/>
          </p:nvSpPr>
          <p:spPr bwMode="auto">
            <a:xfrm>
              <a:off x="3078162" y="3827571"/>
              <a:ext cx="4086727" cy="307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ko-KR" altLang="en-US" sz="14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사물의 </a:t>
              </a:r>
              <a:r>
                <a:rPr lang="ko-KR" altLang="en-US" sz="140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본질</a:t>
              </a:r>
              <a:r>
                <a:rPr lang="ko-KR" altLang="en-US" sz="14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이루는 </a:t>
              </a:r>
              <a:r>
                <a:rPr lang="ko-KR" altLang="en-US" sz="140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고유</a:t>
              </a:r>
              <a:r>
                <a:rPr lang="ko-KR" altLang="en-US" sz="14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 특성이나 성질 </a:t>
              </a: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292225" y="4276725"/>
              <a:ext cx="3240086" cy="1296988"/>
            </a:xfrm>
            <a:prstGeom prst="flowChartOnlineStorage">
              <a:avLst/>
            </a:prstGeom>
            <a:solidFill>
              <a:srgbClr val="FFCCCC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4159249" y="4378324"/>
              <a:ext cx="1116000" cy="1116000"/>
            </a:xfrm>
            <a:prstGeom prst="chord">
              <a:avLst>
                <a:gd name="adj1" fmla="val 5233840"/>
                <a:gd name="adj2" fmla="val 16443395"/>
              </a:avLst>
            </a:prstGeom>
            <a:gradFill rotWithShape="1">
              <a:gsLst>
                <a:gs pos="0">
                  <a:srgbClr val="FFEBFA"/>
                </a:gs>
                <a:gs pos="30000">
                  <a:srgbClr val="C4D6EB"/>
                </a:gs>
                <a:gs pos="60001">
                  <a:srgbClr val="85C2FF"/>
                </a:gs>
                <a:gs pos="100000">
                  <a:srgbClr val="5E9E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99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algn="l">
                <a:defRPr/>
              </a:pPr>
              <a:r>
                <a:rPr lang="ko-KR" altLang="en-US" sz="160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본질</a:t>
              </a:r>
            </a:p>
          </p:txBody>
        </p: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1384679" y="4357520"/>
              <a:ext cx="2987132" cy="113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algn="l">
                <a:lnSpc>
                  <a:spcPct val="130000"/>
                </a:lnSpc>
                <a:defRPr/>
              </a:pPr>
              <a:r>
                <a:rPr lang="ko-KR" altLang="en-US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본질 </a:t>
              </a:r>
              <a:r>
                <a:rPr lang="en-US" altLang="ko-KR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= </a:t>
              </a:r>
              <a:r>
                <a:rPr lang="ko-KR" altLang="en-US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근본</a:t>
              </a:r>
              <a:r>
                <a:rPr lang="en-US" altLang="ko-KR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 </a:t>
              </a:r>
              <a:r>
                <a:rPr lang="ko-KR" altLang="en-US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원천</a:t>
              </a:r>
            </a:p>
            <a:p>
              <a:pPr algn="l">
                <a:lnSpc>
                  <a:spcPct val="130000"/>
                </a:lnSpc>
                <a:defRPr/>
              </a:pPr>
              <a:r>
                <a:rPr lang="ko-KR" altLang="en-US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중간 과정의 것이 </a:t>
              </a:r>
              <a:r>
                <a:rPr lang="ko-KR" altLang="en-US" sz="130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아니라</a:t>
              </a:r>
              <a:r>
                <a:rPr lang="en-US" altLang="ko-KR" sz="130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/>
              </a:r>
              <a:br>
                <a:rPr lang="en-US" altLang="ko-KR" sz="130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ko-KR" altLang="en-US" sz="130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그 </a:t>
              </a:r>
              <a:r>
                <a:rPr lang="ko-KR" altLang="en-US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보다 더 근원적인 것</a:t>
              </a:r>
              <a:r>
                <a:rPr lang="en-US" altLang="ko-KR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 </a:t>
              </a:r>
            </a:p>
            <a:p>
              <a:pPr algn="l">
                <a:lnSpc>
                  <a:spcPct val="130000"/>
                </a:lnSpc>
                <a:defRPr/>
              </a:pPr>
              <a:r>
                <a:rPr lang="ko-KR" altLang="en-US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즉</a:t>
              </a:r>
              <a:r>
                <a:rPr lang="en-US" altLang="ko-KR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 </a:t>
              </a:r>
              <a:r>
                <a:rPr lang="ko-KR" altLang="en-US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분자</a:t>
              </a:r>
              <a:r>
                <a:rPr lang="en-US" altLang="ko-KR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ko-KR" altLang="en-US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分子</a:t>
              </a:r>
              <a:r>
                <a:rPr lang="en-US" altLang="ko-KR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  <a:r>
                <a:rPr lang="ko-KR" altLang="en-US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가 아니라 원자</a:t>
              </a:r>
              <a:r>
                <a:rPr lang="en-US" altLang="ko-KR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ko-KR" altLang="en-US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原子</a:t>
              </a:r>
              <a:r>
                <a:rPr lang="en-US" altLang="ko-KR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  <a:r>
                <a:rPr lang="en-US" altLang="ko-KR" sz="13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</a:p>
          </p:txBody>
        </p:sp>
        <p:sp>
          <p:nvSpPr>
            <p:cNvPr id="189459" name="Text Box 10"/>
            <p:cNvSpPr txBox="1">
              <a:spLocks noChangeArrowheads="1"/>
            </p:cNvSpPr>
            <p:nvPr/>
          </p:nvSpPr>
          <p:spPr bwMode="auto">
            <a:xfrm>
              <a:off x="1017587" y="3944938"/>
              <a:ext cx="1584324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400" b="1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1) </a:t>
              </a:r>
              <a:r>
                <a:rPr lang="ko-KR" altLang="en-US" sz="140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원자 단위냐</a:t>
              </a:r>
              <a:r>
                <a:rPr lang="en-US" altLang="ko-KR" sz="140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?</a:t>
              </a:r>
            </a:p>
          </p:txBody>
        </p:sp>
        <p:sp>
          <p:nvSpPr>
            <p:cNvPr id="189460" name="Text Box 11"/>
            <p:cNvSpPr txBox="1">
              <a:spLocks noChangeArrowheads="1"/>
            </p:cNvSpPr>
            <p:nvPr/>
          </p:nvSpPr>
          <p:spPr bwMode="auto">
            <a:xfrm>
              <a:off x="1008062" y="5637213"/>
              <a:ext cx="1800224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400" b="1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3) </a:t>
              </a:r>
              <a:r>
                <a:rPr lang="ko-KR" altLang="en-US" sz="140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근원 값이냐</a:t>
              </a:r>
              <a:r>
                <a:rPr lang="en-US" altLang="ko-KR" sz="140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?</a:t>
              </a:r>
            </a:p>
          </p:txBody>
        </p:sp>
        <p:sp>
          <p:nvSpPr>
            <p:cNvPr id="189461" name="Rectangle 14"/>
            <p:cNvSpPr>
              <a:spLocks noChangeArrowheads="1"/>
            </p:cNvSpPr>
            <p:nvPr/>
          </p:nvSpPr>
          <p:spPr bwMode="auto">
            <a:xfrm>
              <a:off x="4487862" y="5705910"/>
              <a:ext cx="5114344" cy="561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marL="180975" indent="-180975" latinLnBrk="0">
                <a:lnSpc>
                  <a:spcPct val="120000"/>
                </a:lnSpc>
                <a:spcBef>
                  <a:spcPts val="200"/>
                </a:spcBef>
                <a:buSzPct val="80000"/>
                <a:buFontTx/>
                <a:buBlip>
                  <a:blip r:embed="rId3"/>
                </a:buBlip>
              </a:pPr>
              <a:r>
                <a:rPr lang="ko-KR" altLang="en-US" sz="12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남의 도움 없이 자기만의 독자적인 </a:t>
              </a:r>
              <a:r>
                <a:rPr lang="ko-KR" altLang="en-US" sz="12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존재 가치를 </a:t>
              </a:r>
              <a:r>
                <a:rPr lang="ko-KR" altLang="en-US" sz="12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가지고 있는가</a:t>
              </a:r>
              <a:r>
                <a:rPr lang="en-US" altLang="ko-KR" sz="12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?</a:t>
              </a:r>
            </a:p>
            <a:p>
              <a:pPr marL="180975" indent="-180975" latinLnBrk="0">
                <a:lnSpc>
                  <a:spcPct val="120000"/>
                </a:lnSpc>
                <a:spcBef>
                  <a:spcPts val="200"/>
                </a:spcBef>
                <a:buSzPct val="80000"/>
                <a:buFontTx/>
                <a:buBlip>
                  <a:blip r:embed="rId3"/>
                </a:buBlip>
              </a:pPr>
              <a:r>
                <a:rPr lang="ko-KR" altLang="en-US" sz="1200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혼자서도 독립적인 의미를 갖는가</a:t>
              </a:r>
              <a:r>
                <a:rPr lang="en-US" altLang="ko-KR" sz="1200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?</a:t>
              </a:r>
            </a:p>
          </p:txBody>
        </p:sp>
        <p:sp>
          <p:nvSpPr>
            <p:cNvPr id="12" name="Oval 16"/>
            <p:cNvSpPr>
              <a:spLocks noChangeArrowheads="1"/>
            </p:cNvSpPr>
            <p:nvPr/>
          </p:nvSpPr>
          <p:spPr bwMode="auto">
            <a:xfrm>
              <a:off x="4605340" y="4375148"/>
              <a:ext cx="1116000" cy="1116000"/>
            </a:xfrm>
            <a:prstGeom prst="chord">
              <a:avLst>
                <a:gd name="adj1" fmla="val 16106762"/>
                <a:gd name="adj2" fmla="val 5519423"/>
              </a:avLst>
            </a:prstGeom>
            <a:gradFill rotWithShape="1">
              <a:gsLst>
                <a:gs pos="0">
                  <a:srgbClr val="FFEBFA"/>
                </a:gs>
                <a:gs pos="30000">
                  <a:srgbClr val="C4D6EB"/>
                </a:gs>
                <a:gs pos="60001">
                  <a:srgbClr val="85C2FF"/>
                </a:gs>
                <a:gs pos="100000">
                  <a:srgbClr val="5E9E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99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algn="r">
                <a:defRPr/>
              </a:pPr>
              <a:r>
                <a:rPr lang="ko-KR" altLang="en-US" sz="1600" dirty="0" smtClean="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고유</a:t>
              </a:r>
              <a:endParaRPr lang="ko-KR" altLang="en-US" sz="1600" dirty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auto">
            <a:xfrm flipH="1">
              <a:off x="5348290" y="4276725"/>
              <a:ext cx="3240088" cy="1296988"/>
            </a:xfrm>
            <a:prstGeom prst="flowChartOnlineStorage">
              <a:avLst/>
            </a:prstGeom>
            <a:solidFill>
              <a:srgbClr val="FFCCCC"/>
            </a:solidFill>
            <a:ln w="9525" cap="flat" cmpd="sng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5458665" y="4357520"/>
              <a:ext cx="2951018" cy="113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algn="r">
                <a:lnSpc>
                  <a:spcPct val="130000"/>
                </a:lnSpc>
                <a:defRPr/>
              </a:pPr>
              <a:r>
                <a:rPr lang="ko-KR" altLang="en-US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고유 </a:t>
              </a:r>
              <a:r>
                <a:rPr lang="en-US" altLang="ko-KR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= </a:t>
              </a:r>
              <a:r>
                <a:rPr lang="ko-KR" altLang="en-US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단 하나</a:t>
              </a:r>
            </a:p>
            <a:p>
              <a:pPr algn="r">
                <a:lnSpc>
                  <a:spcPct val="130000"/>
                </a:lnSpc>
                <a:defRPr/>
              </a:pPr>
              <a:r>
                <a:rPr lang="ko-KR" altLang="en-US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분자인 수소</a:t>
              </a:r>
              <a:r>
                <a:rPr lang="en-US" altLang="ko-KR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(H2)</a:t>
              </a:r>
              <a:r>
                <a:rPr lang="ko-KR" altLang="en-US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와</a:t>
              </a:r>
            </a:p>
            <a:p>
              <a:pPr algn="r">
                <a:lnSpc>
                  <a:spcPct val="130000"/>
                </a:lnSpc>
                <a:defRPr/>
              </a:pPr>
              <a:r>
                <a:rPr lang="ko-KR" altLang="en-US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물</a:t>
              </a:r>
              <a:r>
                <a:rPr lang="en-US" altLang="ko-KR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(H2O)</a:t>
              </a:r>
              <a:r>
                <a:rPr lang="ko-KR" altLang="en-US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에는 수소가 </a:t>
              </a:r>
              <a:r>
                <a:rPr lang="en-US" altLang="ko-KR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2</a:t>
              </a:r>
              <a:r>
                <a:rPr lang="ko-KR" altLang="en-US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개씩</a:t>
              </a:r>
            </a:p>
            <a:p>
              <a:pPr algn="r">
                <a:lnSpc>
                  <a:spcPct val="130000"/>
                </a:lnSpc>
                <a:defRPr/>
              </a:pPr>
              <a:r>
                <a:rPr lang="ko-KR" altLang="en-US" sz="130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있지만 원자는 단 한가지씩일 뿐</a:t>
              </a:r>
              <a:r>
                <a:rPr lang="ko-KR" altLang="en-US" sz="13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</a:p>
          </p:txBody>
        </p:sp>
        <p:sp>
          <p:nvSpPr>
            <p:cNvPr id="189469" name="Text Box 19"/>
            <p:cNvSpPr txBox="1">
              <a:spLocks noChangeArrowheads="1"/>
            </p:cNvSpPr>
            <p:nvPr/>
          </p:nvSpPr>
          <p:spPr bwMode="auto">
            <a:xfrm>
              <a:off x="7346952" y="3944938"/>
              <a:ext cx="1728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400" b="1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2) </a:t>
              </a:r>
              <a:r>
                <a:rPr lang="ko-KR" altLang="en-US" sz="140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유일하게 존재</a:t>
              </a:r>
              <a:r>
                <a:rPr lang="en-US" altLang="ko-KR" sz="140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?</a:t>
              </a:r>
            </a:p>
          </p:txBody>
        </p:sp>
        <p:sp>
          <p:nvSpPr>
            <p:cNvPr id="10" name="AutoShape 20"/>
            <p:cNvSpPr>
              <a:spLocks noChangeArrowheads="1"/>
            </p:cNvSpPr>
            <p:nvPr/>
          </p:nvSpPr>
          <p:spPr bwMode="auto">
            <a:xfrm>
              <a:off x="1644354" y="3132127"/>
              <a:ext cx="1076537" cy="593649"/>
            </a:xfrm>
            <a:prstGeom prst="wedgeRectCallout">
              <a:avLst>
                <a:gd name="adj1" fmla="val 75367"/>
                <a:gd name="adj2" fmla="val -534"/>
              </a:avLst>
            </a:prstGeom>
            <a:gradFill rotWithShape="1"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path path="rect">
                <a:fillToRect l="50000" t="50000" r="50000" b="50000"/>
              </a:path>
            </a:gradFill>
            <a:ln w="3175">
              <a:solidFill>
                <a:schemeClr val="bg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6000" tIns="57600" rIns="36000" bIns="57600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285750" indent="-285750" eaLnBrk="0" latinLnBrk="0" hangingPunct="0">
                <a:lnSpc>
                  <a:spcPct val="10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20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고유할 속</a:t>
              </a:r>
            </a:p>
            <a:p>
              <a:pPr marL="285750" indent="-285750" eaLnBrk="0" latinLnBrk="0" hangingPunct="0">
                <a:lnSpc>
                  <a:spcPct val="10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20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나만의 속</a:t>
              </a:r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156017" y="3132127"/>
              <a:ext cx="1076537" cy="593649"/>
            </a:xfrm>
            <a:prstGeom prst="wedgeRectCallout">
              <a:avLst>
                <a:gd name="adj1" fmla="val -69911"/>
                <a:gd name="adj2" fmla="val -1338"/>
              </a:avLst>
            </a:prstGeom>
            <a:gradFill rotWithShape="1"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path path="rect">
                <a:fillToRect l="50000" t="50000" r="50000" b="50000"/>
              </a:path>
            </a:gradFill>
            <a:ln w="3175" algn="ctr">
              <a:solidFill>
                <a:schemeClr val="bg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6000" tIns="57600" rIns="36000" bIns="57600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285750" indent="-285750" eaLnBrk="0" latinLnBrk="0" hangingPunct="0">
                <a:lnSpc>
                  <a:spcPct val="10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20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성질 성</a:t>
              </a:r>
            </a:p>
            <a:p>
              <a:pPr marL="285750" indent="-285750" eaLnBrk="0" latinLnBrk="0" hangingPunct="0">
                <a:lnSpc>
                  <a:spcPct val="10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20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성격 성</a:t>
              </a:r>
            </a:p>
          </p:txBody>
        </p:sp>
        <p:sp>
          <p:nvSpPr>
            <p:cNvPr id="28" name="Rectangle 4"/>
            <p:cNvSpPr>
              <a:spLocks noChangeArrowheads="1"/>
            </p:cNvSpPr>
            <p:nvPr/>
          </p:nvSpPr>
          <p:spPr bwMode="auto">
            <a:xfrm>
              <a:off x="3038474" y="3044825"/>
              <a:ext cx="1620000" cy="720000"/>
            </a:xfrm>
            <a:prstGeom prst="roundRect">
              <a:avLst>
                <a:gd name="adj" fmla="val 24604"/>
              </a:avLst>
            </a:prstGeom>
            <a:solidFill>
              <a:srgbClr val="ABFFFF"/>
            </a:solidFill>
            <a:ln w="9525" algn="ctr">
              <a:solidFill>
                <a:srgbClr val="336699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lIns="54000" rIns="5400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eaLnBrk="0" latinLnBrk="0" hangingPunct="0">
                <a:spcBef>
                  <a:spcPts val="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280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속</a:t>
              </a:r>
              <a:r>
                <a:rPr kumimoji="0" lang="en-US" altLang="ko-KR" sz="28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kumimoji="0" lang="ko-KR" altLang="en-US" sz="28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屬</a:t>
              </a:r>
              <a:r>
                <a:rPr kumimoji="0" lang="en-US" altLang="ko-KR" sz="280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  <a:endParaRPr kumimoji="0" lang="en-US" altLang="ko-KR" sz="28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pic>
          <p:nvPicPr>
            <p:cNvPr id="2" name="Picture 6" descr="C:\Documents and Settings\sypark\Local Settings\Temporary Internet Files\Content.IE5\4Q4O24PI\MC900432531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57025" y="3243238"/>
              <a:ext cx="395533" cy="395236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017" name="Picture 9" descr="C:\Documents and Settings\sypark\Local Settings\Temporary Internet Files\Content.IE5\ITLO3SRB\MC900196202[1].wm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79717" y="5716246"/>
              <a:ext cx="539988" cy="495237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7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속성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8602" y="115987"/>
            <a:ext cx="8229600" cy="649287"/>
          </a:xfrm>
        </p:spPr>
        <p:txBody>
          <a:bodyPr/>
          <a:lstStyle/>
          <a:p>
            <a:r>
              <a:rPr lang="ko-KR" altLang="en-US" dirty="0" smtClean="0"/>
              <a:t>속성 정의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1" name="Rectangle 2"/>
          <p:cNvSpPr>
            <a:spLocks noGrp="1" noChangeArrowheads="1"/>
          </p:cNvSpPr>
          <p:nvPr>
            <p:ph type="title"/>
          </p:nvPr>
        </p:nvSpPr>
        <p:spPr>
          <a:xfrm>
            <a:off x="183976" y="159296"/>
            <a:ext cx="7772400" cy="533400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속성 정의 시 유의사항</a:t>
            </a:r>
          </a:p>
        </p:txBody>
      </p:sp>
      <p:sp>
        <p:nvSpPr>
          <p:cNvPr id="191493" name="Line 4"/>
          <p:cNvSpPr>
            <a:spLocks noChangeShapeType="1"/>
          </p:cNvSpPr>
          <p:nvPr/>
        </p:nvSpPr>
        <p:spPr bwMode="auto">
          <a:xfrm>
            <a:off x="4999038" y="2413347"/>
            <a:ext cx="1143000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1494" name="AutoShape 5"/>
          <p:cNvSpPr>
            <a:spLocks noChangeArrowheads="1"/>
          </p:cNvSpPr>
          <p:nvPr/>
        </p:nvSpPr>
        <p:spPr bwMode="auto">
          <a:xfrm>
            <a:off x="4371975" y="2179985"/>
            <a:ext cx="831850" cy="465137"/>
          </a:xfrm>
          <a:prstGeom prst="homePlate">
            <a:avLst>
              <a:gd name="adj" fmla="val 44710"/>
            </a:avLst>
          </a:prstGeom>
          <a:noFill/>
          <a:ln w="6350">
            <a:solidFill>
              <a:schemeClr val="tx2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0" latinLnBrk="0" hangingPunct="0"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Char char="l"/>
            </a:pPr>
            <a:endParaRPr kumimoji="0" lang="ko-KR" altLang="ko-KR" sz="900" b="1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1495" name="Line 6"/>
          <p:cNvSpPr>
            <a:spLocks noChangeShapeType="1"/>
          </p:cNvSpPr>
          <p:nvPr/>
        </p:nvSpPr>
        <p:spPr bwMode="auto">
          <a:xfrm>
            <a:off x="6151563" y="2413347"/>
            <a:ext cx="1143000" cy="0"/>
          </a:xfrm>
          <a:prstGeom prst="line">
            <a:avLst/>
          </a:prstGeom>
          <a:noFill/>
          <a:ln w="635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167" name="AutoShape 7"/>
          <p:cNvSpPr>
            <a:spLocks noChangeArrowheads="1"/>
          </p:cNvSpPr>
          <p:nvPr/>
        </p:nvSpPr>
        <p:spPr bwMode="auto">
          <a:xfrm>
            <a:off x="3862388" y="1459260"/>
            <a:ext cx="1238250" cy="1897062"/>
          </a:xfrm>
          <a:prstGeom prst="roundRect">
            <a:avLst>
              <a:gd name="adj" fmla="val 2079"/>
            </a:avLst>
          </a:prstGeom>
          <a:gradFill rotWithShape="0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 marL="285750" indent="-285750" eaLnBrk="0" latinLnBrk="0" hangingPunct="0">
              <a:lnSpc>
                <a:spcPct val="8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2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보험계약</a:t>
            </a:r>
          </a:p>
          <a:p>
            <a:pPr marL="285750" indent="-285750" eaLnBrk="0" latinLnBrk="0" hangingPunct="0">
              <a:lnSpc>
                <a:spcPct val="8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kumimoji="0"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순번</a:t>
            </a:r>
          </a:p>
          <a:p>
            <a:pPr marL="285750" indent="-285750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차량번호</a:t>
            </a:r>
          </a:p>
          <a:p>
            <a:pPr marL="285750" indent="-285750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상태  </a:t>
            </a:r>
          </a:p>
          <a:p>
            <a:pPr marL="285750" indent="-285750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보험기간</a:t>
            </a:r>
          </a:p>
          <a:p>
            <a:pPr marL="285750" indent="-285750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최초납입영수일자</a:t>
            </a:r>
          </a:p>
          <a:p>
            <a:pPr marL="285750" indent="-285750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초회납방</a:t>
            </a:r>
          </a:p>
          <a:p>
            <a:pPr marL="285750" indent="-285750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차종</a:t>
            </a:r>
          </a:p>
          <a:p>
            <a:pPr marL="285750" indent="-285750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수당</a:t>
            </a:r>
            <a:r>
              <a:rPr kumimoji="0" lang="en-US" altLang="ko-KR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pPr marL="285750" indent="-285750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kumimoji="0"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수당</a:t>
            </a:r>
            <a:r>
              <a:rPr kumimoji="0" lang="en-US" altLang="ko-KR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</a:p>
          <a:p>
            <a:pPr marL="285750" indent="-285750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…………</a:t>
            </a:r>
          </a:p>
        </p:txBody>
      </p:sp>
      <p:sp>
        <p:nvSpPr>
          <p:cNvPr id="604168" name="AutoShape 8"/>
          <p:cNvSpPr>
            <a:spLocks noChangeArrowheads="1"/>
          </p:cNvSpPr>
          <p:nvPr/>
        </p:nvSpPr>
        <p:spPr bwMode="auto">
          <a:xfrm>
            <a:off x="6969125" y="1698972"/>
            <a:ext cx="1173163" cy="1306513"/>
          </a:xfrm>
          <a:prstGeom prst="roundRect">
            <a:avLst>
              <a:gd name="adj" fmla="val 3199"/>
            </a:avLst>
          </a:prstGeom>
          <a:gradFill rotWithShape="0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 marL="285750" indent="-285750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2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고객정보</a:t>
            </a:r>
          </a:p>
          <a:p>
            <a:pPr marL="285750" indent="-285750" eaLnBrk="0" latinLnBrk="0" hangingPunct="0">
              <a:lnSpc>
                <a:spcPct val="7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kumimoji="0"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고객번호</a:t>
            </a:r>
          </a:p>
          <a:p>
            <a:pPr marL="285750" indent="-285750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고객명</a:t>
            </a:r>
          </a:p>
          <a:p>
            <a:pPr marL="285750" indent="-285750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…………</a:t>
            </a:r>
          </a:p>
          <a:p>
            <a:pPr marL="285750" indent="-285750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연락처</a:t>
            </a:r>
          </a:p>
          <a:p>
            <a:pPr marL="285750" indent="-285750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학력</a:t>
            </a:r>
          </a:p>
          <a:p>
            <a:pPr marL="285750" indent="-285750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추정소득</a:t>
            </a:r>
          </a:p>
        </p:txBody>
      </p:sp>
      <p:sp>
        <p:nvSpPr>
          <p:cNvPr id="191498" name="Line 9"/>
          <p:cNvSpPr>
            <a:spLocks noChangeShapeType="1"/>
          </p:cNvSpPr>
          <p:nvPr/>
        </p:nvSpPr>
        <p:spPr bwMode="auto">
          <a:xfrm>
            <a:off x="5210175" y="2318097"/>
            <a:ext cx="0" cy="195263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  <p:txBody>
          <a:bodyPr wrap="none" lIns="90000" tIns="46800" rIns="90000" bIns="46800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170" name="AutoShape 10"/>
          <p:cNvSpPr>
            <a:spLocks noChangeArrowheads="1"/>
          </p:cNvSpPr>
          <p:nvPr/>
        </p:nvSpPr>
        <p:spPr bwMode="auto">
          <a:xfrm>
            <a:off x="4638675" y="1649760"/>
            <a:ext cx="847725" cy="277812"/>
          </a:xfrm>
          <a:prstGeom prst="wedgeRectCallout">
            <a:avLst>
              <a:gd name="adj1" fmla="val -75185"/>
              <a:gd name="adj2" fmla="val 126000"/>
            </a:avLst>
          </a:prstGeom>
          <a:gradFill rotWithShape="1">
            <a:gsLst>
              <a:gs pos="0">
                <a:srgbClr val="FFEFD1">
                  <a:gamma/>
                  <a:tint val="33725"/>
                  <a:invGamma/>
                </a:srgbClr>
              </a:gs>
              <a:gs pos="100000">
                <a:srgbClr val="FFEFD1"/>
              </a:gs>
            </a:gsLst>
            <a:path path="rect">
              <a:fillToRect l="50000" t="50000" r="50000" b="50000"/>
            </a:path>
          </a:gradFill>
          <a:ln w="317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lIns="36000" tIns="57600" rIns="36000" bIns="57600">
            <a:spAutoFit/>
          </a:bodyPr>
          <a:lstStyle/>
          <a:p>
            <a:pPr marL="285750" indent="-285750" algn="ctr" eaLnBrk="0" latinLnBrk="0" hangingPunct="0">
              <a:lnSpc>
                <a:spcPct val="10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접두사 필요</a:t>
            </a:r>
          </a:p>
        </p:txBody>
      </p:sp>
      <p:sp>
        <p:nvSpPr>
          <p:cNvPr id="604171" name="AutoShape 11"/>
          <p:cNvSpPr>
            <a:spLocks noChangeArrowheads="1"/>
          </p:cNvSpPr>
          <p:nvPr/>
        </p:nvSpPr>
        <p:spPr bwMode="auto">
          <a:xfrm>
            <a:off x="4568825" y="1268760"/>
            <a:ext cx="847725" cy="277812"/>
          </a:xfrm>
          <a:prstGeom prst="wedgeRectCallout">
            <a:avLst>
              <a:gd name="adj1" fmla="val -75185"/>
              <a:gd name="adj2" fmla="val 126000"/>
            </a:avLst>
          </a:prstGeom>
          <a:gradFill rotWithShape="1">
            <a:gsLst>
              <a:gs pos="0">
                <a:srgbClr val="FFEFD1">
                  <a:gamma/>
                  <a:tint val="33725"/>
                  <a:invGamma/>
                </a:srgbClr>
              </a:gs>
              <a:gs pos="100000">
                <a:srgbClr val="FFEFD1"/>
              </a:gs>
            </a:gsLst>
            <a:path path="rect">
              <a:fillToRect l="50000" t="50000" r="50000" b="50000"/>
            </a:path>
          </a:gradFill>
          <a:ln w="317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lIns="36000" tIns="57600" rIns="36000" bIns="57600">
            <a:spAutoFit/>
          </a:bodyPr>
          <a:lstStyle/>
          <a:p>
            <a:pPr marL="285750" indent="-285750" algn="ctr" eaLnBrk="0" latinLnBrk="0" hangingPunct="0">
              <a:lnSpc>
                <a:spcPct val="10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모호한 이름</a:t>
            </a:r>
          </a:p>
        </p:txBody>
      </p:sp>
      <p:sp>
        <p:nvSpPr>
          <p:cNvPr id="604172" name="AutoShape 12"/>
          <p:cNvSpPr>
            <a:spLocks noChangeArrowheads="1"/>
          </p:cNvSpPr>
          <p:nvPr/>
        </p:nvSpPr>
        <p:spPr bwMode="auto">
          <a:xfrm>
            <a:off x="2847975" y="2106960"/>
            <a:ext cx="846138" cy="277812"/>
          </a:xfrm>
          <a:prstGeom prst="wedgeRectCallout">
            <a:avLst>
              <a:gd name="adj1" fmla="val 89889"/>
              <a:gd name="adj2" fmla="val 126000"/>
            </a:avLst>
          </a:prstGeom>
          <a:gradFill rotWithShape="1">
            <a:gsLst>
              <a:gs pos="0">
                <a:srgbClr val="FFEFD1">
                  <a:gamma/>
                  <a:tint val="33725"/>
                  <a:invGamma/>
                </a:srgbClr>
              </a:gs>
              <a:gs pos="100000">
                <a:srgbClr val="FFEFD1"/>
              </a:gs>
            </a:gsLst>
            <a:path path="rect">
              <a:fillToRect l="50000" t="50000" r="50000" b="50000"/>
            </a:path>
          </a:gradFill>
          <a:ln w="317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lIns="36000" tIns="57600" rIns="36000" bIns="57600">
            <a:spAutoFit/>
          </a:bodyPr>
          <a:lstStyle/>
          <a:p>
            <a:pPr marL="285750" indent="-285750" algn="ctr" eaLnBrk="0" latinLnBrk="0" hangingPunct="0">
              <a:lnSpc>
                <a:spcPct val="10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지나친 약어</a:t>
            </a:r>
          </a:p>
        </p:txBody>
      </p:sp>
      <p:sp>
        <p:nvSpPr>
          <p:cNvPr id="604173" name="AutoShape 13"/>
          <p:cNvSpPr>
            <a:spLocks noChangeArrowheads="1"/>
          </p:cNvSpPr>
          <p:nvPr/>
        </p:nvSpPr>
        <p:spPr bwMode="auto">
          <a:xfrm>
            <a:off x="4876800" y="2564160"/>
            <a:ext cx="915988" cy="277812"/>
          </a:xfrm>
          <a:prstGeom prst="wedgeRectCallout">
            <a:avLst>
              <a:gd name="adj1" fmla="val -98389"/>
              <a:gd name="adj2" fmla="val 105435"/>
            </a:avLst>
          </a:prstGeom>
          <a:gradFill rotWithShape="1">
            <a:gsLst>
              <a:gs pos="0">
                <a:srgbClr val="FFEFD1">
                  <a:gamma/>
                  <a:tint val="33725"/>
                  <a:invGamma/>
                </a:srgbClr>
              </a:gs>
              <a:gs pos="100000">
                <a:srgbClr val="FFEFD1"/>
              </a:gs>
            </a:gsLst>
            <a:path path="rect">
              <a:fillToRect l="50000" t="50000" r="50000" b="50000"/>
            </a:path>
          </a:gradFill>
          <a:ln w="317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lIns="36000" tIns="57600" rIns="36000" bIns="57600">
            <a:spAutoFit/>
          </a:bodyPr>
          <a:lstStyle/>
          <a:p>
            <a:pPr marL="285750" indent="-285750" algn="ctr" eaLnBrk="0" latinLnBrk="0" hangingPunct="0">
              <a:lnSpc>
                <a:spcPct val="10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명확한 의미로</a:t>
            </a:r>
          </a:p>
        </p:txBody>
      </p:sp>
      <p:sp>
        <p:nvSpPr>
          <p:cNvPr id="604174" name="AutoShape 14"/>
          <p:cNvSpPr>
            <a:spLocks noChangeArrowheads="1"/>
          </p:cNvSpPr>
          <p:nvPr/>
        </p:nvSpPr>
        <p:spPr bwMode="auto">
          <a:xfrm>
            <a:off x="6192838" y="2845147"/>
            <a:ext cx="846137" cy="277813"/>
          </a:xfrm>
          <a:prstGeom prst="wedgeRectCallout">
            <a:avLst>
              <a:gd name="adj1" fmla="val 68014"/>
              <a:gd name="adj2" fmla="val -146000"/>
            </a:avLst>
          </a:prstGeom>
          <a:gradFill rotWithShape="1">
            <a:gsLst>
              <a:gs pos="0">
                <a:srgbClr val="FFEFD1">
                  <a:gamma/>
                  <a:tint val="33725"/>
                  <a:invGamma/>
                </a:srgbClr>
              </a:gs>
              <a:gs pos="100000">
                <a:srgbClr val="FFEFD1"/>
              </a:gs>
            </a:gsLst>
            <a:path path="rect">
              <a:fillToRect l="50000" t="50000" r="50000" b="50000"/>
            </a:path>
          </a:gradFill>
          <a:ln w="317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lIns="36000" tIns="57600" rIns="36000" bIns="57600">
            <a:spAutoFit/>
          </a:bodyPr>
          <a:lstStyle/>
          <a:p>
            <a:pPr marL="285750" indent="-285750" algn="ctr" eaLnBrk="0" latinLnBrk="0" hangingPunct="0">
              <a:lnSpc>
                <a:spcPct val="10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접두사 필요</a:t>
            </a:r>
          </a:p>
        </p:txBody>
      </p:sp>
      <p:sp>
        <p:nvSpPr>
          <p:cNvPr id="604175" name="AutoShape 15"/>
          <p:cNvSpPr>
            <a:spLocks noChangeArrowheads="1"/>
          </p:cNvSpPr>
          <p:nvPr/>
        </p:nvSpPr>
        <p:spPr bwMode="auto">
          <a:xfrm>
            <a:off x="7816850" y="2183160"/>
            <a:ext cx="846138" cy="277812"/>
          </a:xfrm>
          <a:prstGeom prst="wedgeRectCallout">
            <a:avLst>
              <a:gd name="adj1" fmla="val -81986"/>
              <a:gd name="adj2" fmla="val 126569"/>
            </a:avLst>
          </a:prstGeom>
          <a:gradFill rotWithShape="1">
            <a:gsLst>
              <a:gs pos="0">
                <a:srgbClr val="FFEFD1">
                  <a:gamma/>
                  <a:tint val="33725"/>
                  <a:invGamma/>
                </a:srgbClr>
              </a:gs>
              <a:gs pos="100000">
                <a:srgbClr val="FFEFD1"/>
              </a:gs>
            </a:gsLst>
            <a:path path="rect">
              <a:fillToRect l="50000" t="50000" r="50000" b="50000"/>
            </a:path>
          </a:gradFill>
          <a:ln w="317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lIns="36000" tIns="57600" rIns="36000" bIns="57600">
            <a:spAutoFit/>
          </a:bodyPr>
          <a:lstStyle/>
          <a:p>
            <a:pPr marL="285750" indent="-285750" algn="ctr" eaLnBrk="0" latinLnBrk="0" hangingPunct="0">
              <a:lnSpc>
                <a:spcPct val="10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접두사 필요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861340" y="3852143"/>
            <a:ext cx="1536700" cy="1089025"/>
            <a:chOff x="567" y="2205"/>
            <a:chExt cx="987" cy="749"/>
          </a:xfrm>
        </p:grpSpPr>
        <p:pic>
          <p:nvPicPr>
            <p:cNvPr id="191529" name="Picture 17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67" y="2205"/>
              <a:ext cx="771" cy="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4178" name="Rectangle 18"/>
            <p:cNvSpPr>
              <a:spLocks noChangeArrowheads="1"/>
            </p:cNvSpPr>
            <p:nvPr/>
          </p:nvSpPr>
          <p:spPr bwMode="auto">
            <a:xfrm>
              <a:off x="1036" y="2295"/>
              <a:ext cx="518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standard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2837777" y="3918818"/>
            <a:ext cx="1058863" cy="1000125"/>
            <a:chOff x="1837" y="2251"/>
            <a:chExt cx="680" cy="687"/>
          </a:xfrm>
        </p:grpSpPr>
        <p:pic>
          <p:nvPicPr>
            <p:cNvPr id="191527" name="Picture 2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37" y="2251"/>
              <a:ext cx="680" cy="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4181" name="Rectangle 21"/>
            <p:cNvSpPr>
              <a:spLocks noChangeArrowheads="1"/>
            </p:cNvSpPr>
            <p:nvPr/>
          </p:nvSpPr>
          <p:spPr bwMode="auto">
            <a:xfrm>
              <a:off x="1902" y="2749"/>
              <a:ext cx="510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표준용어</a:t>
              </a:r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4265060" y="3918817"/>
            <a:ext cx="1161809" cy="988879"/>
            <a:chOff x="2754" y="2251"/>
            <a:chExt cx="746" cy="680"/>
          </a:xfrm>
        </p:grpSpPr>
        <p:pic>
          <p:nvPicPr>
            <p:cNvPr id="191525" name="Picture 23" descr="j0110761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35" y="2251"/>
              <a:ext cx="635" cy="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4184" name="Rectangle 24"/>
            <p:cNvSpPr>
              <a:spLocks noChangeArrowheads="1"/>
            </p:cNvSpPr>
            <p:nvPr/>
          </p:nvSpPr>
          <p:spPr bwMode="auto">
            <a:xfrm>
              <a:off x="2754" y="2741"/>
              <a:ext cx="746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복합명사 표준</a:t>
              </a:r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5714447" y="3787056"/>
            <a:ext cx="1161809" cy="1114293"/>
            <a:chOff x="3685" y="2160"/>
            <a:chExt cx="746" cy="766"/>
          </a:xfrm>
        </p:grpSpPr>
        <p:pic>
          <p:nvPicPr>
            <p:cNvPr id="191522" name="Picture 26" descr="파일_회색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742" y="2160"/>
              <a:ext cx="680" cy="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4187" name="Rectangle 27"/>
            <p:cNvSpPr>
              <a:spLocks noChangeArrowheads="1"/>
            </p:cNvSpPr>
            <p:nvPr/>
          </p:nvSpPr>
          <p:spPr bwMode="auto">
            <a:xfrm>
              <a:off x="3685" y="2736"/>
              <a:ext cx="746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컬럼명칭 표준</a:t>
              </a:r>
            </a:p>
          </p:txBody>
        </p:sp>
        <p:sp>
          <p:nvSpPr>
            <p:cNvPr id="604188" name="Rectangle 28"/>
            <p:cNvSpPr>
              <a:spLocks noChangeArrowheads="1"/>
            </p:cNvSpPr>
            <p:nvPr/>
          </p:nvSpPr>
          <p:spPr bwMode="auto">
            <a:xfrm>
              <a:off x="3850" y="2205"/>
              <a:ext cx="451" cy="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</a:t>
              </a:r>
            </a:p>
            <a:p>
              <a:pPr algn="ctr">
                <a:defRPr/>
              </a:pPr>
              <a:endParaRPr lang="en-US" altLang="ko-KR" sz="1200" i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defRPr/>
              </a:pPr>
              <a:r>
                <a:rPr lang="en-US" altLang="ko-KR" sz="1200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column</a:t>
              </a:r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1041350" y="5583833"/>
            <a:ext cx="2562225" cy="711200"/>
            <a:chOff x="567" y="3475"/>
            <a:chExt cx="1646" cy="489"/>
          </a:xfrm>
        </p:grpSpPr>
        <p:pic>
          <p:nvPicPr>
            <p:cNvPr id="191520" name="Picture 3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67" y="3475"/>
              <a:ext cx="726" cy="489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604191" name="Text Box 31"/>
            <p:cNvSpPr txBox="1">
              <a:spLocks noChangeArrowheads="1"/>
            </p:cNvSpPr>
            <p:nvPr/>
          </p:nvSpPr>
          <p:spPr bwMode="auto">
            <a:xfrm>
              <a:off x="1262" y="3475"/>
              <a:ext cx="951" cy="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ko-KR" altLang="en-US" sz="1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대충 실시한 설계로 인해 개발자 임의로 사용</a:t>
              </a:r>
            </a:p>
          </p:txBody>
        </p:sp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3654375" y="5558433"/>
            <a:ext cx="2400300" cy="750887"/>
            <a:chOff x="2245" y="3458"/>
            <a:chExt cx="1542" cy="516"/>
          </a:xfrm>
        </p:grpSpPr>
        <p:sp>
          <p:nvSpPr>
            <p:cNvPr id="604193" name="Text Box 33"/>
            <p:cNvSpPr txBox="1">
              <a:spLocks noChangeArrowheads="1"/>
            </p:cNvSpPr>
            <p:nvPr/>
          </p:nvSpPr>
          <p:spPr bwMode="auto">
            <a:xfrm>
              <a:off x="2971" y="3558"/>
              <a:ext cx="816" cy="31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ko-KR" altLang="en-US" sz="1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본질이 훼손된 것이 전용</a:t>
              </a:r>
            </a:p>
          </p:txBody>
        </p:sp>
        <p:pic>
          <p:nvPicPr>
            <p:cNvPr id="191519" name="Picture 34" descr="j011297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245" y="3458"/>
              <a:ext cx="907" cy="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6126113" y="5385395"/>
            <a:ext cx="2046287" cy="889000"/>
            <a:chOff x="3833" y="3339"/>
            <a:chExt cx="1315" cy="611"/>
          </a:xfrm>
        </p:grpSpPr>
        <p:pic>
          <p:nvPicPr>
            <p:cNvPr id="191516" name="Picture 36" descr="j0099970[1]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833" y="3339"/>
              <a:ext cx="726" cy="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4197" name="Text Box 37"/>
            <p:cNvSpPr txBox="1">
              <a:spLocks noChangeArrowheads="1"/>
            </p:cNvSpPr>
            <p:nvPr/>
          </p:nvSpPr>
          <p:spPr bwMode="auto">
            <a:xfrm>
              <a:off x="4422" y="3548"/>
              <a:ext cx="726" cy="31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ko-KR" altLang="en-US" sz="1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정보의 가치 하락의 원흉</a:t>
              </a:r>
            </a:p>
          </p:txBody>
        </p:sp>
      </p:grpSp>
      <p:sp>
        <p:nvSpPr>
          <p:cNvPr id="604198" name="AutoShape 38"/>
          <p:cNvSpPr>
            <a:spLocks noChangeArrowheads="1"/>
          </p:cNvSpPr>
          <p:nvPr/>
        </p:nvSpPr>
        <p:spPr bwMode="auto">
          <a:xfrm>
            <a:off x="685800" y="1394172"/>
            <a:ext cx="2506663" cy="330200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0" tIns="36000" rIns="0" anchor="ctr" anchorCtr="1"/>
          <a:lstStyle/>
          <a:p>
            <a:pPr algn="ctr" eaLnBrk="0" latinLnBrk="0" hangingPunct="0">
              <a:defRPr/>
            </a:pPr>
            <a:r>
              <a:rPr lang="ko-KR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의미가 명확한 속성명칭 부여</a:t>
            </a:r>
          </a:p>
        </p:txBody>
      </p:sp>
      <p:sp>
        <p:nvSpPr>
          <p:cNvPr id="604199" name="AutoShape 39"/>
          <p:cNvSpPr>
            <a:spLocks noChangeArrowheads="1"/>
          </p:cNvSpPr>
          <p:nvPr/>
        </p:nvSpPr>
        <p:spPr bwMode="auto">
          <a:xfrm>
            <a:off x="685800" y="1789460"/>
            <a:ext cx="2506663" cy="330200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0" tIns="36000" rIns="0" anchor="ctr" anchorCtr="1"/>
          <a:lstStyle/>
          <a:p>
            <a:pPr algn="ctr" eaLnBrk="0" latinLnBrk="0" hangingPunct="0">
              <a:defRPr/>
            </a:pPr>
            <a:r>
              <a:rPr lang="ko-KR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최대한 복합명사 사용</a:t>
            </a:r>
          </a:p>
        </p:txBody>
      </p:sp>
      <p:sp>
        <p:nvSpPr>
          <p:cNvPr id="604200" name="AutoShape 40"/>
          <p:cNvSpPr>
            <a:spLocks noChangeArrowheads="1"/>
          </p:cNvSpPr>
          <p:nvPr/>
        </p:nvSpPr>
        <p:spPr bwMode="auto">
          <a:xfrm>
            <a:off x="720052" y="3456855"/>
            <a:ext cx="2506663" cy="330200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0" tIns="36000" rIns="0" anchor="ctr" anchorCtr="1"/>
          <a:lstStyle/>
          <a:p>
            <a:pPr algn="ctr" eaLnBrk="0" latinLnBrk="0" hangingPunct="0">
              <a:defRPr/>
            </a:pPr>
            <a:r>
              <a:rPr lang="ko-KR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표준 단어 제정</a:t>
            </a:r>
          </a:p>
        </p:txBody>
      </p:sp>
      <p:sp>
        <p:nvSpPr>
          <p:cNvPr id="604201" name="AutoShape 41"/>
          <p:cNvSpPr>
            <a:spLocks noChangeArrowheads="1"/>
          </p:cNvSpPr>
          <p:nvPr/>
        </p:nvSpPr>
        <p:spPr bwMode="auto">
          <a:xfrm>
            <a:off x="758775" y="5121870"/>
            <a:ext cx="2506663" cy="330200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0" tIns="36000" rIns="0" anchor="ctr" anchorCtr="1"/>
          <a:lstStyle/>
          <a:p>
            <a:pPr algn="ctr" eaLnBrk="0" latinLnBrk="0" hangingPunct="0">
              <a:defRPr/>
            </a:pPr>
            <a:r>
              <a:rPr lang="ko-KR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작의적 사용</a:t>
            </a:r>
            <a:r>
              <a:rPr lang="en-US" altLang="ko-KR" sz="14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전용</a:t>
            </a:r>
            <a:r>
              <a:rPr lang="en-US" altLang="ko-KR" sz="14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금지</a:t>
            </a:r>
          </a:p>
        </p:txBody>
      </p:sp>
      <p:sp>
        <p:nvSpPr>
          <p:cNvPr id="43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속성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63" name="그룹 21"/>
          <p:cNvGrpSpPr>
            <a:grpSpLocks/>
          </p:cNvGrpSpPr>
          <p:nvPr/>
        </p:nvGrpSpPr>
        <p:grpSpPr bwMode="auto">
          <a:xfrm>
            <a:off x="614760" y="836712"/>
            <a:ext cx="7989688" cy="1368152"/>
            <a:chOff x="666005" y="1193712"/>
            <a:chExt cx="8655117" cy="1368788"/>
          </a:xfrm>
        </p:grpSpPr>
        <p:sp>
          <p:nvSpPr>
            <p:cNvPr id="6" name="AutoShape 2"/>
            <p:cNvSpPr>
              <a:spLocks noChangeArrowheads="1"/>
            </p:cNvSpPr>
            <p:nvPr/>
          </p:nvSpPr>
          <p:spPr bwMode="auto">
            <a:xfrm>
              <a:off x="696501" y="1447799"/>
              <a:ext cx="3168000" cy="468000"/>
            </a:xfrm>
            <a:prstGeom prst="roundRect">
              <a:avLst/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0">
                  <a:srgbClr val="C4D6EB"/>
                </a:gs>
                <a:gs pos="50000">
                  <a:srgbClr val="FFEBFA"/>
                </a:gs>
                <a:gs pos="65000">
                  <a:srgbClr val="C4D6EB"/>
                </a:gs>
                <a:gs pos="80001">
                  <a:srgbClr val="85C2FF"/>
                </a:gs>
                <a:gs pos="100000">
                  <a:srgbClr val="5E9EFF"/>
                </a:gs>
              </a:gsLst>
              <a:lin ang="2700000" scaled="1"/>
            </a:gradFill>
            <a:ln w="9525">
              <a:solidFill>
                <a:srgbClr val="336699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190500" indent="-9525" algn="l" eaLnBrk="0" latinLnBrk="0" hangingPunct="0">
                <a:spcBef>
                  <a:spcPts val="0"/>
                </a:spcBef>
                <a:buClr>
                  <a:schemeClr val="hlink"/>
                </a:buClr>
                <a:buSzPct val="90000"/>
                <a:defRPr/>
              </a:pPr>
              <a:r>
                <a:rPr lang="ko-KR" altLang="en-US" sz="16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최소 단위 분할</a:t>
              </a:r>
            </a:p>
          </p:txBody>
        </p:sp>
        <p:pic>
          <p:nvPicPr>
            <p:cNvPr id="10" name="Picture 6" descr="Click To Download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5824" b="9640"/>
            <a:stretch>
              <a:fillRect/>
            </a:stretch>
          </p:blipFill>
          <p:spPr bwMode="auto">
            <a:xfrm>
              <a:off x="5417156" y="1193712"/>
              <a:ext cx="1260553" cy="80047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4591" name="Text Box 10"/>
            <p:cNvSpPr txBox="1">
              <a:spLocks noChangeArrowheads="1"/>
            </p:cNvSpPr>
            <p:nvPr/>
          </p:nvSpPr>
          <p:spPr bwMode="auto">
            <a:xfrm>
              <a:off x="4024176" y="1551068"/>
              <a:ext cx="2664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sz="1400" dirty="0">
                  <a:solidFill>
                    <a:srgbClr val="0066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원자 단위냐</a:t>
              </a:r>
              <a:r>
                <a:rPr lang="en-US" altLang="ko-KR" sz="1400" dirty="0">
                  <a:solidFill>
                    <a:srgbClr val="0066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?</a:t>
              </a:r>
            </a:p>
          </p:txBody>
        </p:sp>
        <p:sp>
          <p:nvSpPr>
            <p:cNvPr id="194592" name="TextBox 17"/>
            <p:cNvSpPr txBox="1">
              <a:spLocks noChangeArrowheads="1"/>
            </p:cNvSpPr>
            <p:nvPr/>
          </p:nvSpPr>
          <p:spPr bwMode="auto">
            <a:xfrm>
              <a:off x="666005" y="2001060"/>
              <a:ext cx="8655117" cy="561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180975" indent="-180975" latinLnBrk="0">
                <a:lnSpc>
                  <a:spcPct val="120000"/>
                </a:lnSpc>
                <a:spcBef>
                  <a:spcPts val="200"/>
                </a:spcBef>
                <a:buSzPct val="80000"/>
                <a:buFontTx/>
                <a:buBlip>
                  <a:blip r:embed="rId4"/>
                </a:buBlip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집합 개념의 속성은 단순 개념으로 분할하고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, </a:t>
              </a: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가능한한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 최소 단위까지 분할한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후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업무상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관리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필요에 따라 통합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  <a:p>
              <a:pPr marL="180975" indent="-180975" latinLnBrk="0">
                <a:lnSpc>
                  <a:spcPct val="120000"/>
                </a:lnSpc>
                <a:spcBef>
                  <a:spcPts val="200"/>
                </a:spcBef>
                <a:buSzPct val="80000"/>
                <a:buFontTx/>
                <a:buBlip>
                  <a:blip r:embed="rId4"/>
                </a:buBlip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일자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,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시간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,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성명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,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주민등록번호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,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우편번호 등은 일반적으로 분할하지 않는 것이 좋다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</p:txBody>
        </p:sp>
      </p:grpSp>
      <p:grpSp>
        <p:nvGrpSpPr>
          <p:cNvPr id="194564" name="그룹 22"/>
          <p:cNvGrpSpPr>
            <a:grpSpLocks/>
          </p:cNvGrpSpPr>
          <p:nvPr/>
        </p:nvGrpSpPr>
        <p:grpSpPr bwMode="auto">
          <a:xfrm>
            <a:off x="611560" y="2276872"/>
            <a:ext cx="8164415" cy="1296143"/>
            <a:chOff x="2395813" y="2551179"/>
            <a:chExt cx="8844937" cy="1297270"/>
          </a:xfrm>
        </p:grpSpPr>
        <p:sp>
          <p:nvSpPr>
            <p:cNvPr id="7" name="AutoShape 3"/>
            <p:cNvSpPr>
              <a:spLocks noChangeArrowheads="1"/>
            </p:cNvSpPr>
            <p:nvPr/>
          </p:nvSpPr>
          <p:spPr bwMode="auto">
            <a:xfrm>
              <a:off x="2444750" y="2693987"/>
              <a:ext cx="3168000" cy="468000"/>
            </a:xfrm>
            <a:prstGeom prst="roundRect">
              <a:avLst/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0">
                  <a:srgbClr val="C4D6EB"/>
                </a:gs>
                <a:gs pos="50000">
                  <a:srgbClr val="FFEBFA"/>
                </a:gs>
                <a:gs pos="65000">
                  <a:srgbClr val="C4D6EB"/>
                </a:gs>
                <a:gs pos="80001">
                  <a:srgbClr val="85C2FF"/>
                </a:gs>
                <a:gs pos="100000">
                  <a:srgbClr val="5E9EFF"/>
                </a:gs>
              </a:gsLst>
              <a:lin ang="2700000" scaled="1"/>
            </a:gradFill>
            <a:ln w="9525">
              <a:solidFill>
                <a:srgbClr val="336699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190500" indent="-9525" algn="l" eaLnBrk="0" latinLnBrk="0" hangingPunct="0">
                <a:spcBef>
                  <a:spcPts val="0"/>
                </a:spcBef>
                <a:buClr>
                  <a:schemeClr val="hlink"/>
                </a:buClr>
                <a:buSzPct val="90000"/>
                <a:defRPr/>
              </a:pPr>
              <a:r>
                <a:rPr lang="ko-KR" altLang="en-US" sz="16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유일값 존재 검증</a:t>
              </a:r>
            </a:p>
          </p:txBody>
        </p:sp>
        <p:pic>
          <p:nvPicPr>
            <p:cNvPr id="194584" name="Picture 7" descr="Click To Downloa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82897" y="2551179"/>
              <a:ext cx="1152000" cy="872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585" name="Text Box 11"/>
            <p:cNvSpPr txBox="1">
              <a:spLocks noChangeArrowheads="1"/>
            </p:cNvSpPr>
            <p:nvPr/>
          </p:nvSpPr>
          <p:spPr bwMode="auto">
            <a:xfrm>
              <a:off x="5757653" y="2765681"/>
              <a:ext cx="2663999" cy="307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400" b="1">
                  <a:solidFill>
                    <a:srgbClr val="0066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Single Value </a:t>
              </a:r>
              <a:r>
                <a:rPr lang="ko-KR" altLang="en-US" sz="1400">
                  <a:solidFill>
                    <a:srgbClr val="0066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냐</a:t>
              </a:r>
              <a:r>
                <a:rPr lang="en-US" altLang="ko-KR" sz="1400">
                  <a:solidFill>
                    <a:srgbClr val="0066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?</a:t>
              </a:r>
            </a:p>
          </p:txBody>
        </p:sp>
        <p:sp>
          <p:nvSpPr>
            <p:cNvPr id="194586" name="TextBox 18"/>
            <p:cNvSpPr txBox="1">
              <a:spLocks noChangeArrowheads="1"/>
            </p:cNvSpPr>
            <p:nvPr/>
          </p:nvSpPr>
          <p:spPr bwMode="auto">
            <a:xfrm>
              <a:off x="2395813" y="3286782"/>
              <a:ext cx="8844937" cy="561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180975" indent="-180975" latinLnBrk="0">
                <a:lnSpc>
                  <a:spcPct val="120000"/>
                </a:lnSpc>
                <a:spcBef>
                  <a:spcPts val="200"/>
                </a:spcBef>
                <a:buSzPct val="80000"/>
                <a:buFontTx/>
                <a:buBlip>
                  <a:blip r:embed="rId4"/>
                </a:buBlip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속성에서 관리되어야 할 값이 반드시 하나만 존재해야 한다는 의미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  <a:p>
              <a:pPr marL="180975" indent="-180975" latinLnBrk="0">
                <a:lnSpc>
                  <a:spcPct val="120000"/>
                </a:lnSpc>
                <a:spcBef>
                  <a:spcPts val="200"/>
                </a:spcBef>
                <a:buSzPct val="80000"/>
                <a:buFontTx/>
                <a:buBlip>
                  <a:blip r:embed="rId4"/>
                </a:buBlip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속성에 들어올 수 있는 값의 종류가 오직 하나라는 의미가 아니라 개체마다 반드시 하나의 값만 가져야 함을 의미</a:t>
              </a:r>
            </a:p>
          </p:txBody>
        </p:sp>
      </p:grpSp>
      <p:grpSp>
        <p:nvGrpSpPr>
          <p:cNvPr id="194565" name="그룹 23"/>
          <p:cNvGrpSpPr>
            <a:grpSpLocks/>
          </p:cNvGrpSpPr>
          <p:nvPr/>
        </p:nvGrpSpPr>
        <p:grpSpPr bwMode="auto">
          <a:xfrm>
            <a:off x="611560" y="3522736"/>
            <a:ext cx="7770076" cy="1418432"/>
            <a:chOff x="2361253" y="3622662"/>
            <a:chExt cx="8416144" cy="1419591"/>
          </a:xfrm>
        </p:grpSpPr>
        <p:sp>
          <p:nvSpPr>
            <p:cNvPr id="8" name="AutoShape 4"/>
            <p:cNvSpPr>
              <a:spLocks noChangeArrowheads="1"/>
            </p:cNvSpPr>
            <p:nvPr/>
          </p:nvSpPr>
          <p:spPr bwMode="auto">
            <a:xfrm>
              <a:off x="2444750" y="3940174"/>
              <a:ext cx="3168000" cy="468000"/>
            </a:xfrm>
            <a:prstGeom prst="roundRect">
              <a:avLst/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0">
                  <a:srgbClr val="C4D6EB"/>
                </a:gs>
                <a:gs pos="50000">
                  <a:srgbClr val="FFEBFA"/>
                </a:gs>
                <a:gs pos="65000">
                  <a:srgbClr val="C4D6EB"/>
                </a:gs>
                <a:gs pos="80001">
                  <a:srgbClr val="85C2FF"/>
                </a:gs>
                <a:gs pos="100000">
                  <a:srgbClr val="5E9EFF"/>
                </a:gs>
              </a:gsLst>
              <a:lin ang="2700000" scaled="1"/>
            </a:gradFill>
            <a:ln w="9525">
              <a:solidFill>
                <a:srgbClr val="336699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190500" indent="-9525" algn="l" eaLnBrk="0" latinLnBrk="0" hangingPunct="0">
                <a:spcBef>
                  <a:spcPts val="0"/>
                </a:spcBef>
                <a:buClr>
                  <a:schemeClr val="hlink"/>
                </a:buClr>
                <a:buSzPct val="90000"/>
                <a:defRPr/>
              </a:pPr>
              <a:r>
                <a:rPr lang="ko-KR" altLang="en-US" sz="1600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가공값</a:t>
              </a:r>
              <a:r>
                <a:rPr lang="ko-KR" altLang="en-US" sz="16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유무 판정</a:t>
              </a:r>
            </a:p>
          </p:txBody>
        </p:sp>
        <p:pic>
          <p:nvPicPr>
            <p:cNvPr id="194578" name="Picture 8" descr="Click To Download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197062" y="3622662"/>
              <a:ext cx="1331999" cy="1061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579" name="Text Box 12"/>
            <p:cNvSpPr txBox="1">
              <a:spLocks noChangeArrowheads="1"/>
            </p:cNvSpPr>
            <p:nvPr/>
          </p:nvSpPr>
          <p:spPr bwMode="auto">
            <a:xfrm>
              <a:off x="5713413" y="4005263"/>
              <a:ext cx="2664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sz="1400">
                  <a:solidFill>
                    <a:srgbClr val="0066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추출값이냐</a:t>
              </a:r>
              <a:r>
                <a:rPr lang="en-US" altLang="ko-KR" sz="1400">
                  <a:solidFill>
                    <a:srgbClr val="0066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?</a:t>
              </a:r>
            </a:p>
          </p:txBody>
        </p:sp>
        <p:sp>
          <p:nvSpPr>
            <p:cNvPr id="194580" name="TextBox 19"/>
            <p:cNvSpPr txBox="1">
              <a:spLocks noChangeArrowheads="1"/>
            </p:cNvSpPr>
            <p:nvPr/>
          </p:nvSpPr>
          <p:spPr bwMode="auto">
            <a:xfrm>
              <a:off x="2361253" y="4480616"/>
              <a:ext cx="8416144" cy="561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180975" indent="-180975" latinLnBrk="0">
                <a:lnSpc>
                  <a:spcPct val="120000"/>
                </a:lnSpc>
                <a:spcBef>
                  <a:spcPts val="200"/>
                </a:spcBef>
                <a:buSzPct val="80000"/>
                <a:buFontTx/>
                <a:buBlip>
                  <a:blip r:embed="rId4"/>
                </a:buBlip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그 속성이 원천적인 값을 갖는지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,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다른 속성에 의해 가공되어서 생성된 값을 갖는지를 검증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  <a:p>
              <a:pPr marL="180975" indent="-180975" latinLnBrk="0">
                <a:lnSpc>
                  <a:spcPct val="120000"/>
                </a:lnSpc>
                <a:spcBef>
                  <a:spcPts val="200"/>
                </a:spcBef>
                <a:buSzPct val="80000"/>
                <a:buFontTx/>
                <a:buBlip>
                  <a:blip r:embed="rId4"/>
                </a:buBlip>
              </a:pP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가공값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 여부에 대한 판단은 생각보다 쉽지 않으며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,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주변 상황과 관리 목적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,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업무 내용 파악 등을 통해 판단함</a:t>
              </a:r>
            </a:p>
          </p:txBody>
        </p:sp>
      </p:grpSp>
      <p:grpSp>
        <p:nvGrpSpPr>
          <p:cNvPr id="194566" name="그룹 24"/>
          <p:cNvGrpSpPr>
            <a:grpSpLocks/>
          </p:cNvGrpSpPr>
          <p:nvPr/>
        </p:nvGrpSpPr>
        <p:grpSpPr bwMode="auto">
          <a:xfrm>
            <a:off x="618807" y="5105771"/>
            <a:ext cx="8417689" cy="1347566"/>
            <a:chOff x="2368596" y="4980117"/>
            <a:chExt cx="9119033" cy="1348598"/>
          </a:xfrm>
        </p:grpSpPr>
        <p:sp>
          <p:nvSpPr>
            <p:cNvPr id="9" name="AutoShape 5"/>
            <p:cNvSpPr>
              <a:spLocks noChangeArrowheads="1"/>
            </p:cNvSpPr>
            <p:nvPr/>
          </p:nvSpPr>
          <p:spPr bwMode="auto">
            <a:xfrm>
              <a:off x="2444750" y="5181599"/>
              <a:ext cx="3168000" cy="468000"/>
            </a:xfrm>
            <a:prstGeom prst="roundRect">
              <a:avLst/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0">
                  <a:srgbClr val="C4D6EB"/>
                </a:gs>
                <a:gs pos="50000">
                  <a:srgbClr val="FFEBFA"/>
                </a:gs>
                <a:gs pos="65000">
                  <a:srgbClr val="C4D6EB"/>
                </a:gs>
                <a:gs pos="80001">
                  <a:srgbClr val="85C2FF"/>
                </a:gs>
                <a:gs pos="100000">
                  <a:srgbClr val="5E9EFF"/>
                </a:gs>
              </a:gsLst>
              <a:lin ang="2700000" scaled="1"/>
            </a:gradFill>
            <a:ln w="9525">
              <a:solidFill>
                <a:srgbClr val="336699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190500" indent="-9525" algn="l" eaLnBrk="0" latinLnBrk="0" hangingPunct="0">
                <a:spcBef>
                  <a:spcPts val="0"/>
                </a:spcBef>
                <a:buClr>
                  <a:schemeClr val="hlink"/>
                </a:buClr>
                <a:buSzPct val="90000"/>
                <a:defRPr/>
              </a:pPr>
              <a:r>
                <a:rPr lang="ko-KR" altLang="en-US" sz="16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 수준 </a:t>
              </a:r>
              <a:r>
                <a:rPr lang="ko-KR" altLang="en-US" sz="16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상세화 검토</a:t>
              </a:r>
            </a:p>
          </p:txBody>
        </p:sp>
        <p:pic>
          <p:nvPicPr>
            <p:cNvPr id="194572" name="Picture 9" descr="Click To Downloa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171615" y="4980117"/>
              <a:ext cx="1065223" cy="856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573" name="Text Box 13"/>
            <p:cNvSpPr txBox="1">
              <a:spLocks noChangeArrowheads="1"/>
            </p:cNvSpPr>
            <p:nvPr/>
          </p:nvSpPr>
          <p:spPr bwMode="auto">
            <a:xfrm>
              <a:off x="5713413" y="5246688"/>
              <a:ext cx="2664001" cy="2771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sz="1200">
                  <a:solidFill>
                    <a:srgbClr val="0066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보다 상세하게 관리할 것이냐</a:t>
              </a:r>
              <a:r>
                <a:rPr lang="en-US" altLang="ko-KR" sz="1200">
                  <a:solidFill>
                    <a:srgbClr val="0066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?</a:t>
              </a:r>
            </a:p>
          </p:txBody>
        </p:sp>
        <p:sp>
          <p:nvSpPr>
            <p:cNvPr id="194574" name="TextBox 20"/>
            <p:cNvSpPr txBox="1">
              <a:spLocks noChangeArrowheads="1"/>
            </p:cNvSpPr>
            <p:nvPr/>
          </p:nvSpPr>
          <p:spPr bwMode="auto">
            <a:xfrm>
              <a:off x="2368596" y="5767106"/>
              <a:ext cx="9119033" cy="561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180975" indent="-180975" latinLnBrk="0">
                <a:lnSpc>
                  <a:spcPct val="120000"/>
                </a:lnSpc>
                <a:spcBef>
                  <a:spcPts val="200"/>
                </a:spcBef>
                <a:buSzPct val="80000"/>
                <a:buFontTx/>
                <a:buBlip>
                  <a:blip r:embed="rId4"/>
                </a:buBlip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현재까지는 이대로도 충분했지만 미래의 업무 변화를 대비하여 좀 더 상세한 정보 관리가 필요한지 여부에 대한 검토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  <a:p>
              <a:pPr marL="180975" indent="-180975" latinLnBrk="0">
                <a:lnSpc>
                  <a:spcPct val="120000"/>
                </a:lnSpc>
                <a:spcBef>
                  <a:spcPts val="200"/>
                </a:spcBef>
                <a:buSzPct val="80000"/>
                <a:buFontTx/>
                <a:buBlip>
                  <a:blip r:embed="rId4"/>
                </a:buBlip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미래의 업무 변화를 예측하여 </a:t>
              </a:r>
              <a:r>
                <a:rPr lang="ko-KR" altLang="en-US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대비하자는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측면과 사용자의 능력이나 현실을 고려한 절충 또는 의지에 따라 달라짐</a:t>
              </a: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속성 검증 기준</a:t>
            </a:r>
            <a:endParaRPr lang="ko-KR" altLang="en-US" dirty="0"/>
          </a:p>
        </p:txBody>
      </p:sp>
      <p:sp>
        <p:nvSpPr>
          <p:cNvPr id="26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속성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 구축 절차</a:t>
            </a:r>
          </a:p>
        </p:txBody>
      </p:sp>
      <p:grpSp>
        <p:nvGrpSpPr>
          <p:cNvPr id="22532" name="Group 64"/>
          <p:cNvGrpSpPr>
            <a:grpSpLocks/>
          </p:cNvGrpSpPr>
          <p:nvPr/>
        </p:nvGrpSpPr>
        <p:grpSpPr bwMode="auto">
          <a:xfrm>
            <a:off x="404564" y="1485912"/>
            <a:ext cx="8343900" cy="4751400"/>
            <a:chOff x="72" y="919"/>
            <a:chExt cx="5694" cy="2993"/>
          </a:xfrm>
        </p:grpSpPr>
        <p:sp>
          <p:nvSpPr>
            <p:cNvPr id="22534" name="Rectangle 62"/>
            <p:cNvSpPr>
              <a:spLocks noChangeArrowheads="1"/>
            </p:cNvSpPr>
            <p:nvPr/>
          </p:nvSpPr>
          <p:spPr bwMode="auto">
            <a:xfrm>
              <a:off x="2100" y="2076"/>
              <a:ext cx="3666" cy="414"/>
            </a:xfrm>
            <a:prstGeom prst="rect">
              <a:avLst/>
            </a:prstGeom>
            <a:gradFill rotWithShape="1">
              <a:gsLst>
                <a:gs pos="0">
                  <a:srgbClr val="99CCFF"/>
                </a:gs>
                <a:gs pos="100000">
                  <a:schemeClr val="bg1"/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35" name="Rectangle 63"/>
            <p:cNvSpPr>
              <a:spLocks noChangeArrowheads="1"/>
            </p:cNvSpPr>
            <p:nvPr/>
          </p:nvSpPr>
          <p:spPr bwMode="auto">
            <a:xfrm>
              <a:off x="2100" y="2712"/>
              <a:ext cx="3666" cy="414"/>
            </a:xfrm>
            <a:prstGeom prst="rect">
              <a:avLst/>
            </a:prstGeom>
            <a:gradFill rotWithShape="1">
              <a:gsLst>
                <a:gs pos="0">
                  <a:srgbClr val="99CCFF"/>
                </a:gs>
                <a:gs pos="100000">
                  <a:schemeClr val="bg1"/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36" name="Rectangle 61"/>
            <p:cNvSpPr>
              <a:spLocks noChangeArrowheads="1"/>
            </p:cNvSpPr>
            <p:nvPr/>
          </p:nvSpPr>
          <p:spPr bwMode="auto">
            <a:xfrm>
              <a:off x="2100" y="1422"/>
              <a:ext cx="3666" cy="414"/>
            </a:xfrm>
            <a:prstGeom prst="rect">
              <a:avLst/>
            </a:prstGeom>
            <a:gradFill rotWithShape="1">
              <a:gsLst>
                <a:gs pos="0">
                  <a:srgbClr val="99CCFF"/>
                </a:gs>
                <a:gs pos="100000">
                  <a:schemeClr val="bg1"/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37" name="AutoShape 9"/>
            <p:cNvSpPr>
              <a:spLocks noChangeArrowheads="1"/>
            </p:cNvSpPr>
            <p:nvPr/>
          </p:nvSpPr>
          <p:spPr bwMode="auto">
            <a:xfrm>
              <a:off x="2258" y="1359"/>
              <a:ext cx="552" cy="1895"/>
            </a:xfrm>
            <a:prstGeom prst="downArrow">
              <a:avLst>
                <a:gd name="adj1" fmla="val 47222"/>
                <a:gd name="adj2" fmla="val 32693"/>
              </a:avLst>
            </a:prstGeom>
            <a:gradFill rotWithShape="0">
              <a:gsLst>
                <a:gs pos="0">
                  <a:srgbClr val="7B5F34"/>
                </a:gs>
                <a:gs pos="50000">
                  <a:srgbClr val="F6BF69"/>
                </a:gs>
                <a:gs pos="100000">
                  <a:srgbClr val="7B5F3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38" name="Rectangle 10"/>
            <p:cNvSpPr>
              <a:spLocks noChangeArrowheads="1"/>
            </p:cNvSpPr>
            <p:nvPr/>
          </p:nvSpPr>
          <p:spPr bwMode="auto">
            <a:xfrm>
              <a:off x="2676" y="1805"/>
              <a:ext cx="114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>
                <a:buClr>
                  <a:srgbClr val="FC0128"/>
                </a:buClr>
                <a:buFont typeface="Wingdings" pitchFamily="2" charset="2"/>
                <a:buNone/>
              </a:pPr>
              <a:r>
                <a:rPr lang="en-US" altLang="ko-KR" sz="1000" dirty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Data Model</a:t>
              </a:r>
            </a:p>
            <a:p>
              <a:pPr>
                <a:buClr>
                  <a:srgbClr val="FC0128"/>
                </a:buClr>
                <a:buFont typeface="Wingdings" pitchFamily="2" charset="2"/>
                <a:buNone/>
              </a:pPr>
              <a:r>
                <a:rPr lang="en-US" altLang="ko-KR" sz="1000" dirty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Entity </a:t>
              </a:r>
              <a:r>
                <a:rPr lang="ko-KR" altLang="en-US" sz="1000" dirty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정의</a:t>
              </a:r>
              <a:r>
                <a:rPr lang="en-US" altLang="ko-KR" sz="1000" dirty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000" dirty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속성 정의</a:t>
              </a:r>
            </a:p>
          </p:txBody>
        </p:sp>
        <p:sp>
          <p:nvSpPr>
            <p:cNvPr id="22539" name="Rectangle 11"/>
            <p:cNvSpPr>
              <a:spLocks noChangeArrowheads="1"/>
            </p:cNvSpPr>
            <p:nvPr/>
          </p:nvSpPr>
          <p:spPr bwMode="auto">
            <a:xfrm>
              <a:off x="2658" y="2474"/>
              <a:ext cx="120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en-US" altLang="ko-KR" sz="1000" dirty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 </a:t>
              </a:r>
              <a:r>
                <a:rPr lang="ko-KR" altLang="en-US" sz="1000" dirty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정의</a:t>
              </a:r>
              <a:r>
                <a:rPr lang="en-US" altLang="ko-KR" sz="1000" dirty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Index, View, </a:t>
              </a:r>
              <a:r>
                <a:rPr lang="en-US" altLang="ko-KR" sz="1000" dirty="0" smtClean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1000" dirty="0" smtClean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000" dirty="0" smtClean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저장공간 </a:t>
              </a:r>
              <a:r>
                <a:rPr lang="ko-KR" altLang="en-US" sz="1000" dirty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지정</a:t>
              </a:r>
            </a:p>
          </p:txBody>
        </p:sp>
        <p:sp>
          <p:nvSpPr>
            <p:cNvPr id="22540" name="Rectangle 12"/>
            <p:cNvSpPr>
              <a:spLocks noChangeArrowheads="1"/>
            </p:cNvSpPr>
            <p:nvPr/>
          </p:nvSpPr>
          <p:spPr bwMode="auto">
            <a:xfrm>
              <a:off x="96" y="1458"/>
              <a:ext cx="474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marL="285750" indent="-285750" algn="r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ko-KR" altLang="en-US" sz="1000" dirty="0">
                  <a:solidFill>
                    <a:srgbClr val="FF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전략수립</a:t>
              </a:r>
            </a:p>
          </p:txBody>
        </p:sp>
        <p:sp>
          <p:nvSpPr>
            <p:cNvPr id="22541" name="Rectangle 13"/>
            <p:cNvSpPr>
              <a:spLocks noChangeArrowheads="1"/>
            </p:cNvSpPr>
            <p:nvPr/>
          </p:nvSpPr>
          <p:spPr bwMode="auto">
            <a:xfrm>
              <a:off x="235" y="2219"/>
              <a:ext cx="317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marL="285750" indent="-285750" algn="r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ko-KR" altLang="en-US" sz="1000">
                  <a:solidFill>
                    <a:srgbClr val="FF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</a:p>
          </p:txBody>
        </p:sp>
        <p:sp>
          <p:nvSpPr>
            <p:cNvPr id="22542" name="Rectangle 14"/>
            <p:cNvSpPr>
              <a:spLocks noChangeArrowheads="1"/>
            </p:cNvSpPr>
            <p:nvPr/>
          </p:nvSpPr>
          <p:spPr bwMode="auto">
            <a:xfrm>
              <a:off x="235" y="2837"/>
              <a:ext cx="317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marL="285750" indent="-285750" algn="r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ko-KR" altLang="en-US" sz="1000" dirty="0">
                  <a:solidFill>
                    <a:srgbClr val="FF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</a:p>
          </p:txBody>
        </p:sp>
        <p:sp>
          <p:nvSpPr>
            <p:cNvPr id="22543" name="Rectangle 15"/>
            <p:cNvSpPr>
              <a:spLocks noChangeArrowheads="1"/>
            </p:cNvSpPr>
            <p:nvPr/>
          </p:nvSpPr>
          <p:spPr bwMode="auto">
            <a:xfrm>
              <a:off x="236" y="1633"/>
              <a:ext cx="334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marL="285750" indent="-285750" algn="r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ko-KR" altLang="en-US" sz="1000" dirty="0">
                  <a:solidFill>
                    <a:srgbClr val="FF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</a:t>
              </a:r>
            </a:p>
          </p:txBody>
        </p:sp>
        <p:sp>
          <p:nvSpPr>
            <p:cNvPr id="22544" name="AutoShape 16"/>
            <p:cNvSpPr>
              <a:spLocks noChangeArrowheads="1"/>
            </p:cNvSpPr>
            <p:nvPr/>
          </p:nvSpPr>
          <p:spPr bwMode="auto">
            <a:xfrm>
              <a:off x="744" y="1359"/>
              <a:ext cx="552" cy="1908"/>
            </a:xfrm>
            <a:prstGeom prst="downArrow">
              <a:avLst>
                <a:gd name="adj1" fmla="val 47222"/>
                <a:gd name="adj2" fmla="val 32917"/>
              </a:avLst>
            </a:prstGeom>
            <a:gradFill rotWithShape="0">
              <a:gsLst>
                <a:gs pos="0">
                  <a:srgbClr val="7B5F34"/>
                </a:gs>
                <a:gs pos="50000">
                  <a:srgbClr val="F6BF69"/>
                </a:gs>
                <a:gs pos="100000">
                  <a:srgbClr val="7B5F3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61" name="AutoShape 17"/>
            <p:cNvSpPr>
              <a:spLocks noChangeArrowheads="1"/>
            </p:cNvSpPr>
            <p:nvPr/>
          </p:nvSpPr>
          <p:spPr bwMode="auto">
            <a:xfrm>
              <a:off x="1144" y="919"/>
              <a:ext cx="1235" cy="214"/>
            </a:xfrm>
            <a:prstGeom prst="roundRect">
              <a:avLst>
                <a:gd name="adj" fmla="val 12495"/>
              </a:avLst>
            </a:prstGeom>
            <a:gradFill rotWithShape="0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100000">
                  <a:srgbClr val="FFFF00"/>
                </a:gs>
              </a:gsLst>
              <a:lin ang="2700000" scaled="1"/>
            </a:gradFill>
            <a:ln w="12700">
              <a:round/>
              <a:headEnd/>
              <a:tailEnd/>
            </a:ln>
            <a:effectLst/>
            <a:scene3d>
              <a:camera prst="legacyPerspectiveTopRight"/>
              <a:lightRig rig="legacyFlat2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00"/>
              </a:extrusionClr>
            </a:sp3d>
          </p:spPr>
          <p:txBody>
            <a:bodyPr lIns="92075" tIns="46038" rIns="92075" bIns="46038" anchor="ctr">
              <a:flatTx/>
            </a:bodyPr>
            <a:lstStyle/>
            <a:p>
              <a:pPr marL="285750" indent="-28575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en-US" altLang="ko-KR" sz="12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Business  Requirement</a:t>
              </a:r>
            </a:p>
          </p:txBody>
        </p:sp>
        <p:sp>
          <p:nvSpPr>
            <p:cNvPr id="22546" name="AutoShape 19"/>
            <p:cNvSpPr>
              <a:spLocks noChangeArrowheads="1"/>
            </p:cNvSpPr>
            <p:nvPr/>
          </p:nvSpPr>
          <p:spPr bwMode="auto">
            <a:xfrm>
              <a:off x="534" y="1207"/>
              <a:ext cx="968" cy="157"/>
            </a:xfrm>
            <a:prstGeom prst="roundRect">
              <a:avLst>
                <a:gd name="adj" fmla="val 12495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marL="285750" indent="-28575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Application 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</a:t>
              </a:r>
            </a:p>
          </p:txBody>
        </p:sp>
        <p:sp>
          <p:nvSpPr>
            <p:cNvPr id="22547" name="AutoShape 22"/>
            <p:cNvSpPr>
              <a:spLocks noChangeArrowheads="1"/>
            </p:cNvSpPr>
            <p:nvPr/>
          </p:nvSpPr>
          <p:spPr bwMode="auto">
            <a:xfrm>
              <a:off x="2049" y="1201"/>
              <a:ext cx="973" cy="251"/>
            </a:xfrm>
            <a:prstGeom prst="roundRect">
              <a:avLst>
                <a:gd name="adj" fmla="val 12495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marL="285750" indent="-28575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Information 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</a:t>
              </a:r>
            </a:p>
          </p:txBody>
        </p:sp>
        <p:sp>
          <p:nvSpPr>
            <p:cNvPr id="22548" name="Line 25"/>
            <p:cNvSpPr>
              <a:spLocks noChangeShapeType="1"/>
            </p:cNvSpPr>
            <p:nvPr/>
          </p:nvSpPr>
          <p:spPr bwMode="auto">
            <a:xfrm>
              <a:off x="1467" y="1628"/>
              <a:ext cx="65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49" name="Rectangle 26"/>
            <p:cNvSpPr>
              <a:spLocks noChangeArrowheads="1"/>
            </p:cNvSpPr>
            <p:nvPr/>
          </p:nvSpPr>
          <p:spPr bwMode="auto">
            <a:xfrm>
              <a:off x="1563" y="1479"/>
              <a:ext cx="547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marL="285750" indent="-285750">
                <a:lnSpc>
                  <a:spcPct val="8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ko-KR" altLang="en-US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상호검증</a:t>
              </a:r>
            </a:p>
          </p:txBody>
        </p:sp>
        <p:sp>
          <p:nvSpPr>
            <p:cNvPr id="22550" name="Line 28"/>
            <p:cNvSpPr>
              <a:spLocks noChangeShapeType="1"/>
            </p:cNvSpPr>
            <p:nvPr/>
          </p:nvSpPr>
          <p:spPr bwMode="auto">
            <a:xfrm>
              <a:off x="1461" y="2279"/>
              <a:ext cx="6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51" name="Rectangle 29"/>
            <p:cNvSpPr>
              <a:spLocks noChangeArrowheads="1"/>
            </p:cNvSpPr>
            <p:nvPr/>
          </p:nvSpPr>
          <p:spPr bwMode="auto">
            <a:xfrm>
              <a:off x="1570" y="2132"/>
              <a:ext cx="540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marL="285750" indent="-285750">
                <a:lnSpc>
                  <a:spcPct val="8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ko-KR" altLang="en-US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상호검증</a:t>
              </a:r>
            </a:p>
          </p:txBody>
        </p:sp>
        <p:sp>
          <p:nvSpPr>
            <p:cNvPr id="22552" name="Rectangle 30"/>
            <p:cNvSpPr>
              <a:spLocks noChangeArrowheads="1"/>
            </p:cNvSpPr>
            <p:nvPr/>
          </p:nvSpPr>
          <p:spPr bwMode="auto">
            <a:xfrm>
              <a:off x="72" y="1805"/>
              <a:ext cx="817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marL="285750" indent="-285750" algn="r">
                <a:buClr>
                  <a:srgbClr val="FC0128"/>
                </a:buClr>
                <a:buFont typeface="Wingdings" pitchFamily="2" charset="2"/>
                <a:buNone/>
              </a:pPr>
              <a:r>
                <a:rPr lang="en-US" altLang="ko-KR" sz="900" dirty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FUNCTION</a:t>
              </a:r>
              <a:r>
                <a:rPr lang="ko-KR" altLang="en-US" sz="900" dirty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계층화</a:t>
              </a:r>
            </a:p>
            <a:p>
              <a:pPr marL="285750" indent="-285750" algn="r">
                <a:buClr>
                  <a:srgbClr val="FC0128"/>
                </a:buClr>
                <a:buFont typeface="Wingdings" pitchFamily="2" charset="2"/>
                <a:buNone/>
              </a:pPr>
              <a:r>
                <a:rPr lang="ko-KR" altLang="en-US" sz="900" dirty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프로세스 정의</a:t>
              </a:r>
            </a:p>
            <a:p>
              <a:pPr marL="285750" indent="-285750" algn="r">
                <a:buClr>
                  <a:srgbClr val="FC0128"/>
                </a:buClr>
                <a:buFont typeface="Wingdings" pitchFamily="2" charset="2"/>
                <a:buNone/>
              </a:pPr>
              <a:r>
                <a:rPr lang="en-US" altLang="ko-KR" sz="900" dirty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DFD</a:t>
              </a:r>
            </a:p>
          </p:txBody>
        </p:sp>
        <p:sp>
          <p:nvSpPr>
            <p:cNvPr id="22553" name="Rectangle 31"/>
            <p:cNvSpPr>
              <a:spLocks noChangeArrowheads="1"/>
            </p:cNvSpPr>
            <p:nvPr/>
          </p:nvSpPr>
          <p:spPr bwMode="auto">
            <a:xfrm>
              <a:off x="285" y="2538"/>
              <a:ext cx="600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2075" tIns="46038" rIns="92075" bIns="46038">
              <a:spAutoFit/>
            </a:bodyPr>
            <a:lstStyle/>
            <a:p>
              <a:pPr marL="285750" indent="-285750">
                <a:lnSpc>
                  <a:spcPct val="8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ko-KR" altLang="en-US" sz="1000" dirty="0">
                  <a:solidFill>
                    <a:srgbClr val="0000C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모듈 설계</a:t>
              </a:r>
            </a:p>
          </p:txBody>
        </p:sp>
        <p:sp>
          <p:nvSpPr>
            <p:cNvPr id="57379" name="AutoShape 35"/>
            <p:cNvSpPr>
              <a:spLocks noChangeArrowheads="1"/>
            </p:cNvSpPr>
            <p:nvPr/>
          </p:nvSpPr>
          <p:spPr bwMode="auto">
            <a:xfrm>
              <a:off x="582" y="2117"/>
              <a:ext cx="869" cy="348"/>
            </a:xfrm>
            <a:prstGeom prst="bevel">
              <a:avLst>
                <a:gd name="adj" fmla="val 5491"/>
              </a:avLst>
            </a:prstGeom>
            <a:gradFill rotWithShape="0">
              <a:gsLst>
                <a:gs pos="0">
                  <a:srgbClr val="156B13"/>
                </a:gs>
                <a:gs pos="25000">
                  <a:srgbClr val="9CB86E"/>
                </a:gs>
                <a:gs pos="50000">
                  <a:srgbClr val="DDEBCF"/>
                </a:gs>
                <a:gs pos="75000">
                  <a:srgbClr val="9CB86E"/>
                </a:gs>
                <a:gs pos="100000">
                  <a:srgbClr val="156B13"/>
                </a:gs>
              </a:gsLst>
              <a:lin ang="2700000" scaled="1"/>
            </a:gradFill>
            <a:ln w="9525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285750" indent="-285750" algn="ctr">
                <a:lnSpc>
                  <a:spcPct val="95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2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애플리케이션</a:t>
              </a:r>
            </a:p>
            <a:p>
              <a:pPr marL="285750" indent="-285750" algn="ctr">
                <a:lnSpc>
                  <a:spcPct val="45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2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</a:p>
          </p:txBody>
        </p:sp>
        <p:sp>
          <p:nvSpPr>
            <p:cNvPr id="57380" name="AutoShape 36"/>
            <p:cNvSpPr>
              <a:spLocks noChangeArrowheads="1"/>
            </p:cNvSpPr>
            <p:nvPr/>
          </p:nvSpPr>
          <p:spPr bwMode="auto">
            <a:xfrm>
              <a:off x="582" y="2753"/>
              <a:ext cx="869" cy="348"/>
            </a:xfrm>
            <a:prstGeom prst="bevel">
              <a:avLst>
                <a:gd name="adj" fmla="val 5491"/>
              </a:avLst>
            </a:prstGeom>
            <a:gradFill rotWithShape="0">
              <a:gsLst>
                <a:gs pos="0">
                  <a:srgbClr val="156B13"/>
                </a:gs>
                <a:gs pos="25000">
                  <a:srgbClr val="9CB86E"/>
                </a:gs>
                <a:gs pos="50000">
                  <a:srgbClr val="DDEBCF"/>
                </a:gs>
                <a:gs pos="75000">
                  <a:srgbClr val="9CB86E"/>
                </a:gs>
                <a:gs pos="100000">
                  <a:srgbClr val="156B13"/>
                </a:gs>
              </a:gsLst>
              <a:lin ang="2700000" scaled="1"/>
            </a:gradFill>
            <a:ln w="9525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285750" indent="-285750" algn="ctr">
                <a:lnSpc>
                  <a:spcPct val="95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2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애플리케이션</a:t>
              </a:r>
            </a:p>
            <a:p>
              <a:pPr marL="285750" indent="-285750" algn="ctr">
                <a:lnSpc>
                  <a:spcPct val="55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2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</a:p>
          </p:txBody>
        </p:sp>
        <p:sp>
          <p:nvSpPr>
            <p:cNvPr id="57382" name="AutoShape 38"/>
            <p:cNvSpPr>
              <a:spLocks noChangeArrowheads="1"/>
            </p:cNvSpPr>
            <p:nvPr/>
          </p:nvSpPr>
          <p:spPr bwMode="auto">
            <a:xfrm>
              <a:off x="610" y="3301"/>
              <a:ext cx="775" cy="336"/>
            </a:xfrm>
            <a:prstGeom prst="flowChartMultidocument">
              <a:avLst/>
            </a:prstGeom>
            <a:gradFill rotWithShape="0">
              <a:gsLst>
                <a:gs pos="0">
                  <a:srgbClr val="FFFF99">
                    <a:gamma/>
                    <a:shade val="86275"/>
                    <a:invGamma/>
                  </a:srgbClr>
                </a:gs>
                <a:gs pos="100000">
                  <a:srgbClr val="FFFF99"/>
                </a:gs>
              </a:gsLst>
              <a:lin ang="2700000" scaled="1"/>
            </a:gradFill>
            <a:ln w="9525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kumimoji="0" lang="ko-KR" altLang="en-US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83" name="Rectangle 39"/>
            <p:cNvSpPr>
              <a:spLocks noChangeArrowheads="1"/>
            </p:cNvSpPr>
            <p:nvPr/>
          </p:nvSpPr>
          <p:spPr bwMode="auto">
            <a:xfrm>
              <a:off x="580" y="3346"/>
              <a:ext cx="680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1"/>
              </a:outerShdw>
            </a:effectLst>
          </p:spPr>
          <p:txBody>
            <a:bodyPr wrap="square" lIns="76200" tIns="38100" rIns="76200" bIns="38100">
              <a:spAutoFit/>
            </a:bodyPr>
            <a:lstStyle/>
            <a:p>
              <a:pPr marL="234950" indent="-234950" algn="ctr" defTabSz="749300"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가동</a:t>
              </a:r>
            </a:p>
            <a:p>
              <a:pPr marL="234950" indent="-234950" algn="ctr" defTabSz="749300"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APPLICATION</a:t>
              </a:r>
            </a:p>
          </p:txBody>
        </p:sp>
        <p:grpSp>
          <p:nvGrpSpPr>
            <p:cNvPr id="22558" name="Group 47"/>
            <p:cNvGrpSpPr>
              <a:grpSpLocks/>
            </p:cNvGrpSpPr>
            <p:nvPr/>
          </p:nvGrpSpPr>
          <p:grpSpPr bwMode="auto">
            <a:xfrm>
              <a:off x="2173" y="3259"/>
              <a:ext cx="768" cy="474"/>
              <a:chOff x="3625" y="3169"/>
              <a:chExt cx="768" cy="474"/>
            </a:xfrm>
          </p:grpSpPr>
          <p:pic>
            <p:nvPicPr>
              <p:cNvPr id="22577" name="Picture 42"/>
              <p:cNvPicPr>
                <a:picLocks noChangeArrowheads="1"/>
              </p:cNvPicPr>
              <p:nvPr/>
            </p:nvPicPr>
            <p:blipFill>
              <a:blip r:embed="rId3" cstate="print"/>
              <a:srcRect r="1631" b="2884"/>
              <a:stretch>
                <a:fillRect/>
              </a:stretch>
            </p:blipFill>
            <p:spPr bwMode="auto">
              <a:xfrm>
                <a:off x="3625" y="3169"/>
                <a:ext cx="768" cy="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578" name="AutoShape 43"/>
              <p:cNvSpPr>
                <a:spLocks noChangeArrowheads="1"/>
              </p:cNvSpPr>
              <p:nvPr/>
            </p:nvSpPr>
            <p:spPr bwMode="auto">
              <a:xfrm>
                <a:off x="3635" y="3265"/>
                <a:ext cx="668" cy="267"/>
              </a:xfrm>
              <a:prstGeom prst="roundRect">
                <a:avLst>
                  <a:gd name="adj" fmla="val 12495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79375" tIns="39688" rIns="79375" bIns="39688">
                <a:spAutoFit/>
              </a:bodyPr>
              <a:lstStyle/>
              <a:p>
                <a:pPr marL="246063" indent="-246063" algn="ctr" defTabSz="785813">
                  <a:lnSpc>
                    <a:spcPct val="90000"/>
                  </a:lnSpc>
                  <a:spcBef>
                    <a:spcPct val="50000"/>
                  </a:spcBef>
                  <a:buClr>
                    <a:srgbClr val="FC0128"/>
                  </a:buClr>
                  <a:buFont typeface="Wingdings" pitchFamily="2" charset="2"/>
                  <a:buNone/>
                </a:pPr>
                <a:r>
                  <a:rPr lang="ko-KR" altLang="en-US" sz="1000" dirty="0">
                    <a:solidFill>
                      <a:srgbClr val="FFFF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가동                </a:t>
                </a:r>
              </a:p>
              <a:p>
                <a:pPr marL="246063" indent="-246063" algn="ctr" defTabSz="785813">
                  <a:lnSpc>
                    <a:spcPct val="60000"/>
                  </a:lnSpc>
                  <a:spcBef>
                    <a:spcPct val="50000"/>
                  </a:spcBef>
                  <a:buClr>
                    <a:srgbClr val="FC0128"/>
                  </a:buClr>
                  <a:buFont typeface="Wingdings" pitchFamily="2" charset="2"/>
                  <a:buNone/>
                </a:pPr>
                <a:r>
                  <a:rPr lang="en-US" altLang="ko-KR" sz="1000" dirty="0">
                    <a:solidFill>
                      <a:srgbClr val="FFFF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DATABASE</a:t>
                </a:r>
              </a:p>
            </p:txBody>
          </p:sp>
        </p:grpSp>
        <p:sp>
          <p:nvSpPr>
            <p:cNvPr id="57390" name="AutoShape 46"/>
            <p:cNvSpPr>
              <a:spLocks noChangeArrowheads="1"/>
            </p:cNvSpPr>
            <p:nvPr/>
          </p:nvSpPr>
          <p:spPr bwMode="auto">
            <a:xfrm>
              <a:off x="582" y="1445"/>
              <a:ext cx="869" cy="348"/>
            </a:xfrm>
            <a:prstGeom prst="bevel">
              <a:avLst>
                <a:gd name="adj" fmla="val 5491"/>
              </a:avLst>
            </a:prstGeom>
            <a:gradFill rotWithShape="0">
              <a:gsLst>
                <a:gs pos="0">
                  <a:srgbClr val="156B13"/>
                </a:gs>
                <a:gs pos="25000">
                  <a:srgbClr val="9CB86E"/>
                </a:gs>
                <a:gs pos="50000">
                  <a:srgbClr val="DDEBCF"/>
                </a:gs>
                <a:gs pos="75000">
                  <a:srgbClr val="9CB86E"/>
                </a:gs>
                <a:gs pos="100000">
                  <a:srgbClr val="156B13"/>
                </a:gs>
              </a:gsLst>
              <a:lin ang="2700000" scaled="1"/>
            </a:gradFill>
            <a:ln w="9525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285750" indent="-285750" algn="ctr">
                <a:lnSpc>
                  <a:spcPct val="95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2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 모델링</a:t>
              </a:r>
            </a:p>
          </p:txBody>
        </p:sp>
        <p:sp>
          <p:nvSpPr>
            <p:cNvPr id="22560" name="Freeform 49"/>
            <p:cNvSpPr>
              <a:spLocks/>
            </p:cNvSpPr>
            <p:nvPr/>
          </p:nvSpPr>
          <p:spPr bwMode="auto">
            <a:xfrm>
              <a:off x="936" y="3624"/>
              <a:ext cx="366" cy="138"/>
            </a:xfrm>
            <a:custGeom>
              <a:avLst/>
              <a:gdLst>
                <a:gd name="T0" fmla="*/ 0 w 318"/>
                <a:gd name="T1" fmla="*/ 0 h 270"/>
                <a:gd name="T2" fmla="*/ 0 w 318"/>
                <a:gd name="T3" fmla="*/ 1 h 270"/>
                <a:gd name="T4" fmla="*/ 2618 w 318"/>
                <a:gd name="T5" fmla="*/ 1 h 270"/>
                <a:gd name="T6" fmla="*/ 0 60000 65536"/>
                <a:gd name="T7" fmla="*/ 0 60000 65536"/>
                <a:gd name="T8" fmla="*/ 0 60000 65536"/>
                <a:gd name="T9" fmla="*/ 0 w 318"/>
                <a:gd name="T10" fmla="*/ 0 h 270"/>
                <a:gd name="T11" fmla="*/ 318 w 318"/>
                <a:gd name="T12" fmla="*/ 270 h 27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18" h="270">
                  <a:moveTo>
                    <a:pt x="0" y="0"/>
                  </a:moveTo>
                  <a:lnTo>
                    <a:pt x="0" y="270"/>
                  </a:lnTo>
                  <a:lnTo>
                    <a:pt x="318" y="27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61" name="Freeform 50"/>
            <p:cNvSpPr>
              <a:spLocks/>
            </p:cNvSpPr>
            <p:nvPr/>
          </p:nvSpPr>
          <p:spPr bwMode="auto">
            <a:xfrm rot="-5400000" flipH="1" flipV="1">
              <a:off x="966" y="1062"/>
              <a:ext cx="216" cy="150"/>
            </a:xfrm>
            <a:custGeom>
              <a:avLst/>
              <a:gdLst>
                <a:gd name="T0" fmla="*/ 0 w 318"/>
                <a:gd name="T1" fmla="*/ 0 h 270"/>
                <a:gd name="T2" fmla="*/ 0 w 318"/>
                <a:gd name="T3" fmla="*/ 1 h 270"/>
                <a:gd name="T4" fmla="*/ 1 w 318"/>
                <a:gd name="T5" fmla="*/ 1 h 270"/>
                <a:gd name="T6" fmla="*/ 0 60000 65536"/>
                <a:gd name="T7" fmla="*/ 0 60000 65536"/>
                <a:gd name="T8" fmla="*/ 0 60000 65536"/>
                <a:gd name="T9" fmla="*/ 0 w 318"/>
                <a:gd name="T10" fmla="*/ 0 h 270"/>
                <a:gd name="T11" fmla="*/ 318 w 318"/>
                <a:gd name="T12" fmla="*/ 270 h 27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18" h="270">
                  <a:moveTo>
                    <a:pt x="0" y="0"/>
                  </a:moveTo>
                  <a:lnTo>
                    <a:pt x="0" y="270"/>
                  </a:lnTo>
                  <a:lnTo>
                    <a:pt x="318" y="27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62" name="Freeform 51"/>
            <p:cNvSpPr>
              <a:spLocks/>
            </p:cNvSpPr>
            <p:nvPr/>
          </p:nvSpPr>
          <p:spPr bwMode="auto">
            <a:xfrm rot="-5400000">
              <a:off x="2355" y="1035"/>
              <a:ext cx="216" cy="168"/>
            </a:xfrm>
            <a:custGeom>
              <a:avLst/>
              <a:gdLst>
                <a:gd name="T0" fmla="*/ 4 w 288"/>
                <a:gd name="T1" fmla="*/ 0 h 192"/>
                <a:gd name="T2" fmla="*/ 4 w 288"/>
                <a:gd name="T3" fmla="*/ 26 h 192"/>
                <a:gd name="T4" fmla="*/ 0 w 288"/>
                <a:gd name="T5" fmla="*/ 26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288" y="0"/>
                  </a:moveTo>
                  <a:lnTo>
                    <a:pt x="288" y="192"/>
                  </a:lnTo>
                  <a:lnTo>
                    <a:pt x="0" y="192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63" name="Rectangle 52"/>
            <p:cNvSpPr>
              <a:spLocks noChangeArrowheads="1"/>
            </p:cNvSpPr>
            <p:nvPr/>
          </p:nvSpPr>
          <p:spPr bwMode="auto">
            <a:xfrm>
              <a:off x="2124" y="1434"/>
              <a:ext cx="849" cy="354"/>
            </a:xfrm>
            <a:prstGeom prst="rect">
              <a:avLst/>
            </a:prstGeom>
            <a:noFill/>
            <a:ln w="57150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88" name="AutoShape 44"/>
            <p:cNvSpPr>
              <a:spLocks noChangeArrowheads="1"/>
            </p:cNvSpPr>
            <p:nvPr/>
          </p:nvSpPr>
          <p:spPr bwMode="auto">
            <a:xfrm>
              <a:off x="2150" y="1445"/>
              <a:ext cx="803" cy="336"/>
            </a:xfrm>
            <a:prstGeom prst="bevel">
              <a:avLst>
                <a:gd name="adj" fmla="val 5491"/>
              </a:avLst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0">
                  <a:srgbClr val="C4D6EB"/>
                </a:gs>
                <a:gs pos="50000">
                  <a:srgbClr val="FFEBFA"/>
                </a:gs>
                <a:gs pos="65000">
                  <a:srgbClr val="C4D6EB"/>
                </a:gs>
                <a:gs pos="80001">
                  <a:srgbClr val="85C2FF"/>
                </a:gs>
                <a:gs pos="100000">
                  <a:srgbClr val="5E9EFF"/>
                </a:gs>
              </a:gsLst>
              <a:lin ang="2700000" scaled="1"/>
            </a:gradFill>
            <a:ln w="9525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285750" indent="-285750">
                <a:lnSpc>
                  <a:spcPct val="95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2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모델링</a:t>
              </a:r>
              <a:endParaRPr lang="ko-KR" altLang="en-US" sz="1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65" name="Rectangle 53"/>
            <p:cNvSpPr>
              <a:spLocks noChangeArrowheads="1"/>
            </p:cNvSpPr>
            <p:nvPr/>
          </p:nvSpPr>
          <p:spPr bwMode="auto">
            <a:xfrm>
              <a:off x="2124" y="2097"/>
              <a:ext cx="849" cy="372"/>
            </a:xfrm>
            <a:prstGeom prst="rect">
              <a:avLst/>
            </a:prstGeom>
            <a:noFill/>
            <a:ln w="57150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66" name="Rectangle 54"/>
            <p:cNvSpPr>
              <a:spLocks noChangeArrowheads="1"/>
            </p:cNvSpPr>
            <p:nvPr/>
          </p:nvSpPr>
          <p:spPr bwMode="auto">
            <a:xfrm>
              <a:off x="2121" y="2733"/>
              <a:ext cx="861" cy="366"/>
            </a:xfrm>
            <a:prstGeom prst="rect">
              <a:avLst/>
            </a:prstGeom>
            <a:noFill/>
            <a:ln w="57150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67" name="AutoShape 34"/>
            <p:cNvSpPr>
              <a:spLocks noChangeArrowheads="1"/>
            </p:cNvSpPr>
            <p:nvPr/>
          </p:nvSpPr>
          <p:spPr bwMode="auto">
            <a:xfrm>
              <a:off x="2150" y="2753"/>
              <a:ext cx="815" cy="336"/>
            </a:xfrm>
            <a:prstGeom prst="bevel">
              <a:avLst>
                <a:gd name="adj" fmla="val 5491"/>
              </a:avLst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1">
                  <a:srgbClr val="C4D6EB"/>
                </a:gs>
                <a:gs pos="50000">
                  <a:srgbClr val="FFEBFA"/>
                </a:gs>
                <a:gs pos="64999">
                  <a:srgbClr val="C4D6EB"/>
                </a:gs>
                <a:gs pos="80000">
                  <a:srgbClr val="85C2FF"/>
                </a:gs>
                <a:gs pos="100000">
                  <a:srgbClr val="5E9EFF"/>
                </a:gs>
              </a:gsLst>
              <a:lin ang="2700000" scaled="1"/>
            </a:gradFill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285750" indent="-285750" algn="ctr">
                <a:buClr>
                  <a:srgbClr val="FC0128"/>
                </a:buClr>
                <a:buFont typeface="Wingdings" pitchFamily="2" charset="2"/>
                <a:buNone/>
              </a:pPr>
              <a:r>
                <a:rPr lang="en-US" altLang="ko-KR" sz="1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Database  </a:t>
              </a:r>
            </a:p>
            <a:p>
              <a:pPr marL="285750" indent="-285750" algn="ctr">
                <a:buClr>
                  <a:srgbClr val="FC0128"/>
                </a:buClr>
                <a:buFont typeface="Wingdings" pitchFamily="2" charset="2"/>
                <a:buNone/>
              </a:pPr>
              <a:r>
                <a:rPr lang="en-US" altLang="ko-KR" sz="1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Build</a:t>
              </a:r>
            </a:p>
          </p:txBody>
        </p:sp>
        <p:sp>
          <p:nvSpPr>
            <p:cNvPr id="57389" name="AutoShape 45"/>
            <p:cNvSpPr>
              <a:spLocks noChangeArrowheads="1"/>
            </p:cNvSpPr>
            <p:nvPr/>
          </p:nvSpPr>
          <p:spPr bwMode="auto">
            <a:xfrm>
              <a:off x="2150" y="2117"/>
              <a:ext cx="803" cy="336"/>
            </a:xfrm>
            <a:prstGeom prst="bevel">
              <a:avLst>
                <a:gd name="adj" fmla="val 5491"/>
              </a:avLst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0">
                  <a:srgbClr val="C4D6EB"/>
                </a:gs>
                <a:gs pos="50000">
                  <a:srgbClr val="FFEBFA"/>
                </a:gs>
                <a:gs pos="65000">
                  <a:srgbClr val="C4D6EB"/>
                </a:gs>
                <a:gs pos="80001">
                  <a:srgbClr val="85C2FF"/>
                </a:gs>
                <a:gs pos="100000">
                  <a:srgbClr val="5E9EFF"/>
                </a:gs>
              </a:gsLst>
              <a:lin ang="2700000" scaled="1"/>
            </a:gradFill>
            <a:ln w="9525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285750" indent="-285750" algn="ctr">
                <a:lnSpc>
                  <a:spcPct val="105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2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데이터베이스 </a:t>
              </a:r>
            </a:p>
            <a:p>
              <a:pPr marL="285750" indent="-285750" algn="ctr">
                <a:lnSpc>
                  <a:spcPct val="45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2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</a:p>
          </p:txBody>
        </p:sp>
        <p:sp>
          <p:nvSpPr>
            <p:cNvPr id="57399" name="AutoShape 55"/>
            <p:cNvSpPr>
              <a:spLocks noChangeArrowheads="1"/>
            </p:cNvSpPr>
            <p:nvPr/>
          </p:nvSpPr>
          <p:spPr bwMode="auto">
            <a:xfrm>
              <a:off x="3720" y="1494"/>
              <a:ext cx="935" cy="240"/>
            </a:xfrm>
            <a:prstGeom prst="homePlate">
              <a:avLst>
                <a:gd name="adj" fmla="val 36256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개념 데이터 모델링</a:t>
              </a:r>
            </a:p>
          </p:txBody>
        </p:sp>
        <p:sp>
          <p:nvSpPr>
            <p:cNvPr id="57400" name="AutoShape 56"/>
            <p:cNvSpPr>
              <a:spLocks noChangeArrowheads="1"/>
            </p:cNvSpPr>
            <p:nvPr/>
          </p:nvSpPr>
          <p:spPr bwMode="auto">
            <a:xfrm>
              <a:off x="4740" y="1500"/>
              <a:ext cx="928" cy="240"/>
            </a:xfrm>
            <a:prstGeom prst="homePlate">
              <a:avLst>
                <a:gd name="adj" fmla="val 31486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논리 데이터 모델링</a:t>
              </a:r>
            </a:p>
          </p:txBody>
        </p:sp>
        <p:sp>
          <p:nvSpPr>
            <p:cNvPr id="5" name="AutoShape 32"/>
            <p:cNvSpPr>
              <a:spLocks noChangeArrowheads="1"/>
            </p:cNvSpPr>
            <p:nvPr/>
          </p:nvSpPr>
          <p:spPr bwMode="auto">
            <a:xfrm>
              <a:off x="1306" y="3664"/>
              <a:ext cx="767" cy="248"/>
            </a:xfrm>
            <a:prstGeom prst="roundRect">
              <a:avLst>
                <a:gd name="adj" fmla="val 12495"/>
              </a:avLst>
            </a:prstGeom>
            <a:solidFill>
              <a:srgbClr val="33CCFF"/>
            </a:solidFill>
            <a:ln w="12700">
              <a:round/>
              <a:headEnd/>
              <a:tailEnd/>
            </a:ln>
            <a:effectLst/>
            <a:scene3d>
              <a:camera prst="legacyPerspectiveTopRight"/>
              <a:lightRig rig="legacyFlat2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33CCFF"/>
              </a:extrusionClr>
            </a:sp3d>
          </p:spPr>
          <p:txBody>
            <a:bodyPr lIns="92075" tIns="46038" rIns="92075" bIns="46038" anchor="ctr">
              <a:flatTx/>
            </a:bodyPr>
            <a:lstStyle/>
            <a:p>
              <a:pPr marL="285750" indent="-28575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2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가동 시스템</a:t>
              </a:r>
              <a:endParaRPr lang="ko-KR" altLang="en-US" sz="1200">
                <a:solidFill>
                  <a:srgbClr val="C0FEF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72" name="Freeform 48"/>
            <p:cNvSpPr>
              <a:spLocks/>
            </p:cNvSpPr>
            <p:nvPr/>
          </p:nvSpPr>
          <p:spPr bwMode="auto">
            <a:xfrm>
              <a:off x="2094" y="3672"/>
              <a:ext cx="420" cy="102"/>
            </a:xfrm>
            <a:custGeom>
              <a:avLst/>
              <a:gdLst>
                <a:gd name="T0" fmla="*/ 82521 w 288"/>
                <a:gd name="T1" fmla="*/ 0 h 192"/>
                <a:gd name="T2" fmla="*/ 82521 w 288"/>
                <a:gd name="T3" fmla="*/ 1 h 192"/>
                <a:gd name="T4" fmla="*/ 0 w 288"/>
                <a:gd name="T5" fmla="*/ 1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288" y="0"/>
                  </a:moveTo>
                  <a:lnTo>
                    <a:pt x="288" y="192"/>
                  </a:lnTo>
                  <a:lnTo>
                    <a:pt x="0" y="192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01" name="AutoShape 57"/>
            <p:cNvSpPr>
              <a:spLocks noChangeArrowheads="1"/>
            </p:cNvSpPr>
            <p:nvPr/>
          </p:nvSpPr>
          <p:spPr bwMode="auto">
            <a:xfrm>
              <a:off x="3720" y="2160"/>
              <a:ext cx="935" cy="240"/>
            </a:xfrm>
            <a:prstGeom prst="homePlate">
              <a:avLst>
                <a:gd name="adj" fmla="val 31486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물리 데이터 모델링</a:t>
              </a:r>
            </a:p>
          </p:txBody>
        </p:sp>
        <p:sp>
          <p:nvSpPr>
            <p:cNvPr id="57402" name="AutoShape 58"/>
            <p:cNvSpPr>
              <a:spLocks noChangeArrowheads="1"/>
            </p:cNvSpPr>
            <p:nvPr/>
          </p:nvSpPr>
          <p:spPr bwMode="auto">
            <a:xfrm>
              <a:off x="4740" y="2160"/>
              <a:ext cx="928" cy="240"/>
            </a:xfrm>
            <a:prstGeom prst="homePlate">
              <a:avLst>
                <a:gd name="adj" fmla="val 31486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부가 요소 설계</a:t>
              </a:r>
            </a:p>
          </p:txBody>
        </p:sp>
        <p:sp>
          <p:nvSpPr>
            <p:cNvPr id="57403" name="AutoShape 59"/>
            <p:cNvSpPr>
              <a:spLocks noChangeArrowheads="1"/>
            </p:cNvSpPr>
            <p:nvPr/>
          </p:nvSpPr>
          <p:spPr bwMode="auto">
            <a:xfrm>
              <a:off x="3720" y="2808"/>
              <a:ext cx="935" cy="240"/>
            </a:xfrm>
            <a:prstGeom prst="homePlate">
              <a:avLst>
                <a:gd name="adj" fmla="val 31486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altLang="ko-KR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</a:t>
              </a:r>
              <a:r>
                <a:rPr lang="ko-KR" altLang="en-US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생성 스크립트</a:t>
              </a:r>
            </a:p>
          </p:txBody>
        </p:sp>
        <p:sp>
          <p:nvSpPr>
            <p:cNvPr id="57404" name="AutoShape 60"/>
            <p:cNvSpPr>
              <a:spLocks noChangeArrowheads="1"/>
            </p:cNvSpPr>
            <p:nvPr/>
          </p:nvSpPr>
          <p:spPr bwMode="auto">
            <a:xfrm>
              <a:off x="4740" y="2808"/>
              <a:ext cx="928" cy="240"/>
            </a:xfrm>
            <a:prstGeom prst="homePlate">
              <a:avLst>
                <a:gd name="adj" fmla="val 31486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sz="1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이행 설계</a:t>
              </a:r>
            </a:p>
          </p:txBody>
        </p:sp>
      </p:grpSp>
      <p:sp>
        <p:nvSpPr>
          <p:cNvPr id="52" name="제목 1"/>
          <p:cNvSpPr>
            <a:spLocks/>
          </p:cNvSpPr>
          <p:nvPr/>
        </p:nvSpPr>
        <p:spPr bwMode="auto">
          <a:xfrm>
            <a:off x="7092280" y="44450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속성 검증 기준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원자 단위 검증 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sp>
        <p:nvSpPr>
          <p:cNvPr id="608260" name="Rectangle 4"/>
          <p:cNvSpPr>
            <a:spLocks noChangeArrowheads="1"/>
          </p:cNvSpPr>
          <p:nvPr/>
        </p:nvSpPr>
        <p:spPr bwMode="auto">
          <a:xfrm>
            <a:off x="5219700" y="3638004"/>
            <a:ext cx="3600450" cy="2671316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135F1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54000" rIns="54000" anchor="ctr"/>
          <a:lstStyle/>
          <a:p>
            <a:pPr marL="190500" indent="-190500" eaLnBrk="0" latinLnBrk="0" hangingPunct="0">
              <a:lnSpc>
                <a:spcPct val="145000"/>
              </a:lnSpc>
              <a:spcBef>
                <a:spcPct val="30000"/>
              </a:spcBef>
              <a:buClr>
                <a:schemeClr val="tx1"/>
              </a:buClr>
              <a:buSzPct val="90000"/>
              <a:buFont typeface="Wingdings" pitchFamily="2" charset="2"/>
              <a:buChar char="ü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집합 개념의 속성은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단순 개념으로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분할</a:t>
            </a:r>
          </a:p>
          <a:p>
            <a:pPr marL="190500" indent="-190500" eaLnBrk="0" latinLnBrk="0" hangingPunct="0">
              <a:lnSpc>
                <a:spcPct val="145000"/>
              </a:lnSpc>
              <a:spcBef>
                <a:spcPct val="30000"/>
              </a:spcBef>
              <a:buClr>
                <a:schemeClr val="tx1"/>
              </a:buClr>
              <a:buSzPct val="90000"/>
              <a:buFont typeface="Wingdings" pitchFamily="2" charset="2"/>
              <a:buChar char="ü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일단 최소 단위까지 분할한 후 필요에 따라 통합</a:t>
            </a:r>
          </a:p>
          <a:p>
            <a:pPr marL="190500" indent="-190500" eaLnBrk="0" latinLnBrk="0" hangingPunct="0">
              <a:lnSpc>
                <a:spcPct val="145000"/>
              </a:lnSpc>
              <a:spcBef>
                <a:spcPct val="30000"/>
              </a:spcBef>
              <a:buClr>
                <a:schemeClr val="tx1"/>
              </a:buClr>
              <a:buSzPct val="90000"/>
              <a:buFont typeface="Wingdings" pitchFamily="2" charset="2"/>
              <a:buChar char="ü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일자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시간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성명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주민등록번호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우편번호 등은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일반적으로 분할하지 않는 것이 좋다</a:t>
            </a:r>
          </a:p>
          <a:p>
            <a:pPr marL="190500" indent="-190500" eaLnBrk="0" latinLnBrk="0" hangingPunct="0">
              <a:lnSpc>
                <a:spcPct val="145000"/>
              </a:lnSpc>
              <a:spcBef>
                <a:spcPct val="30000"/>
              </a:spcBef>
              <a:buClr>
                <a:schemeClr val="tx1"/>
              </a:buClr>
              <a:buSzPct val="90000"/>
              <a:buFont typeface="Wingdings" pitchFamily="2" charset="2"/>
              <a:buChar char="ü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주소와 같은 것은 그냥 두었다가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설계 단계에서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필요 시 분할하기도 한다</a:t>
            </a:r>
          </a:p>
          <a:p>
            <a:pPr marL="190500" indent="-190500" eaLnBrk="0" latinLnBrk="0" hangingPunct="0">
              <a:lnSpc>
                <a:spcPct val="145000"/>
              </a:lnSpc>
              <a:spcBef>
                <a:spcPct val="30000"/>
              </a:spcBef>
              <a:buClr>
                <a:schemeClr val="tx1"/>
              </a:buClr>
              <a:buSzPct val="90000"/>
              <a:buFont typeface="Wingdings" pitchFamily="2" charset="2"/>
              <a:buChar char="ü"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분할 및 통합의 기준은 업무의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요구 사항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영향</a:t>
            </a:r>
          </a:p>
        </p:txBody>
      </p:sp>
      <p:sp>
        <p:nvSpPr>
          <p:cNvPr id="195590" name="Rectangle 5"/>
          <p:cNvSpPr>
            <a:spLocks noChangeArrowheads="1"/>
          </p:cNvSpPr>
          <p:nvPr/>
        </p:nvSpPr>
        <p:spPr bwMode="auto">
          <a:xfrm>
            <a:off x="3035300" y="2098129"/>
            <a:ext cx="668338" cy="19526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8262" name="Text Box 6"/>
          <p:cNvSpPr txBox="1">
            <a:spLocks noChangeArrowheads="1"/>
          </p:cNvSpPr>
          <p:nvPr/>
        </p:nvSpPr>
        <p:spPr bwMode="auto">
          <a:xfrm>
            <a:off x="3035300" y="2048917"/>
            <a:ext cx="668338" cy="269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20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김</a:t>
            </a:r>
          </a:p>
        </p:txBody>
      </p:sp>
      <p:sp>
        <p:nvSpPr>
          <p:cNvPr id="195592" name="Rectangle 7"/>
          <p:cNvSpPr>
            <a:spLocks noChangeArrowheads="1"/>
          </p:cNvSpPr>
          <p:nvPr/>
        </p:nvSpPr>
        <p:spPr bwMode="auto">
          <a:xfrm>
            <a:off x="3035300" y="1866354"/>
            <a:ext cx="668338" cy="19526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8264" name="Text Box 8"/>
          <p:cNvSpPr txBox="1">
            <a:spLocks noChangeArrowheads="1"/>
          </p:cNvSpPr>
          <p:nvPr/>
        </p:nvSpPr>
        <p:spPr bwMode="auto">
          <a:xfrm>
            <a:off x="3035300" y="1828254"/>
            <a:ext cx="668338" cy="269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20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홍</a:t>
            </a:r>
          </a:p>
        </p:txBody>
      </p:sp>
      <p:sp>
        <p:nvSpPr>
          <p:cNvPr id="195594" name="Rectangle 9"/>
          <p:cNvSpPr>
            <a:spLocks noChangeArrowheads="1"/>
          </p:cNvSpPr>
          <p:nvPr/>
        </p:nvSpPr>
        <p:spPr bwMode="auto">
          <a:xfrm>
            <a:off x="3929063" y="2098129"/>
            <a:ext cx="669925" cy="19526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5595" name="Rectangle 10"/>
          <p:cNvSpPr>
            <a:spLocks noChangeArrowheads="1"/>
          </p:cNvSpPr>
          <p:nvPr/>
        </p:nvSpPr>
        <p:spPr bwMode="auto">
          <a:xfrm>
            <a:off x="3929063" y="1866354"/>
            <a:ext cx="669925" cy="19526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8267" name="Rectangle 11"/>
          <p:cNvSpPr>
            <a:spLocks noChangeArrowheads="1"/>
          </p:cNvSpPr>
          <p:nvPr/>
        </p:nvSpPr>
        <p:spPr bwMode="auto">
          <a:xfrm>
            <a:off x="3003550" y="1590129"/>
            <a:ext cx="668338" cy="293688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50000">
                <a:srgbClr val="99CC00">
                  <a:gamma/>
                  <a:tint val="63529"/>
                  <a:invGamma/>
                </a:srgbClr>
              </a:gs>
              <a:gs pos="100000">
                <a:srgbClr val="99CC00"/>
              </a:gs>
            </a:gsLst>
            <a:lin ang="5400000" scaled="1"/>
          </a:gradFill>
          <a:ln w="9525" algn="ctr">
            <a:miter lim="800000"/>
            <a:headEnd/>
            <a:tailEnd/>
          </a:ln>
          <a:effectLst/>
          <a:scene3d>
            <a:camera prst="legacyObliqueTopRight"/>
            <a:lightRig rig="legacyFlat3" dir="l"/>
          </a:scene3d>
          <a:sp3d extrusionH="2270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wrap="none" lIns="90000" tIns="46800" rIns="90000" bIns="46800" anchor="ctr">
            <a:flatTx/>
          </a:bodyPr>
          <a:lstStyle/>
          <a:p>
            <a:pPr marL="285750" indent="-285750" algn="ctr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4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</a:p>
        </p:txBody>
      </p:sp>
      <p:sp>
        <p:nvSpPr>
          <p:cNvPr id="608268" name="Rectangle 12"/>
          <p:cNvSpPr>
            <a:spLocks noChangeArrowheads="1"/>
          </p:cNvSpPr>
          <p:nvPr/>
        </p:nvSpPr>
        <p:spPr bwMode="auto">
          <a:xfrm>
            <a:off x="3894138" y="1590129"/>
            <a:ext cx="668337" cy="293688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50000">
                <a:srgbClr val="99CC00">
                  <a:gamma/>
                  <a:tint val="63529"/>
                  <a:invGamma/>
                </a:srgbClr>
              </a:gs>
              <a:gs pos="100000">
                <a:srgbClr val="99CC00"/>
              </a:gs>
            </a:gsLst>
            <a:lin ang="5400000" scaled="1"/>
          </a:gradFill>
          <a:ln w="9525" algn="ctr">
            <a:miter lim="800000"/>
            <a:headEnd/>
            <a:tailEnd/>
          </a:ln>
          <a:effectLst/>
          <a:scene3d>
            <a:camera prst="legacyObliqueTopRight"/>
            <a:lightRig rig="legacyFlat3" dir="l"/>
          </a:scene3d>
          <a:sp3d extrusionH="2270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wrap="none" lIns="90000" tIns="46800" rIns="90000" bIns="46800" anchor="ctr">
            <a:flatTx/>
          </a:bodyPr>
          <a:lstStyle/>
          <a:p>
            <a:pPr marL="285750" indent="-285750" algn="ctr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4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08269" name="Text Box 13"/>
          <p:cNvSpPr txBox="1">
            <a:spLocks noChangeArrowheads="1"/>
          </p:cNvSpPr>
          <p:nvPr/>
        </p:nvSpPr>
        <p:spPr bwMode="auto">
          <a:xfrm>
            <a:off x="3857625" y="1806029"/>
            <a:ext cx="1001713" cy="28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10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20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길동</a:t>
            </a:r>
          </a:p>
        </p:txBody>
      </p:sp>
      <p:sp>
        <p:nvSpPr>
          <p:cNvPr id="608270" name="Text Box 14"/>
          <p:cNvSpPr txBox="1">
            <a:spLocks noChangeArrowheads="1"/>
          </p:cNvSpPr>
          <p:nvPr/>
        </p:nvSpPr>
        <p:spPr bwMode="auto">
          <a:xfrm>
            <a:off x="3857625" y="2037804"/>
            <a:ext cx="1001713" cy="28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10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20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길동</a:t>
            </a:r>
          </a:p>
        </p:txBody>
      </p:sp>
      <p:sp>
        <p:nvSpPr>
          <p:cNvPr id="608271" name="Text Box 15"/>
          <p:cNvSpPr txBox="1">
            <a:spLocks noChangeArrowheads="1"/>
          </p:cNvSpPr>
          <p:nvPr/>
        </p:nvSpPr>
        <p:spPr bwMode="auto">
          <a:xfrm>
            <a:off x="2644775" y="1556792"/>
            <a:ext cx="463550" cy="29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1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②</a:t>
            </a:r>
          </a:p>
        </p:txBody>
      </p:sp>
      <p:grpSp>
        <p:nvGrpSpPr>
          <p:cNvPr id="195601" name="Group 16"/>
          <p:cNvGrpSpPr>
            <a:grpSpLocks/>
          </p:cNvGrpSpPr>
          <p:nvPr/>
        </p:nvGrpSpPr>
        <p:grpSpPr bwMode="auto">
          <a:xfrm>
            <a:off x="6935788" y="1810794"/>
            <a:ext cx="1330325" cy="703263"/>
            <a:chOff x="2868" y="1849"/>
            <a:chExt cx="838" cy="443"/>
          </a:xfrm>
        </p:grpSpPr>
        <p:sp>
          <p:nvSpPr>
            <p:cNvPr id="195687" name="Rectangle 17"/>
            <p:cNvSpPr>
              <a:spLocks noChangeArrowheads="1"/>
            </p:cNvSpPr>
            <p:nvPr/>
          </p:nvSpPr>
          <p:spPr bwMode="auto">
            <a:xfrm>
              <a:off x="2888" y="2018"/>
              <a:ext cx="818" cy="12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D2F276"/>
                </a:gs>
              </a:gsLst>
              <a:lin ang="2700000" scaled="1"/>
            </a:gradFill>
            <a:ln w="9525" algn="ctr">
              <a:solidFill>
                <a:srgbClr val="135F11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688" name="Rectangle 18"/>
            <p:cNvSpPr>
              <a:spLocks noChangeArrowheads="1"/>
            </p:cNvSpPr>
            <p:nvPr/>
          </p:nvSpPr>
          <p:spPr bwMode="auto">
            <a:xfrm>
              <a:off x="2888" y="1872"/>
              <a:ext cx="818" cy="12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D2F276"/>
                </a:gs>
              </a:gsLst>
              <a:lin ang="2700000" scaled="1"/>
            </a:gradFill>
            <a:ln w="9525" algn="ctr">
              <a:solidFill>
                <a:srgbClr val="135F11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275" name="Text Box 19"/>
            <p:cNvSpPr txBox="1">
              <a:spLocks noChangeArrowheads="1"/>
            </p:cNvSpPr>
            <p:nvPr/>
          </p:nvSpPr>
          <p:spPr bwMode="auto">
            <a:xfrm>
              <a:off x="2868" y="1849"/>
              <a:ext cx="484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en-US" altLang="ko-KR" sz="1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Poe</a:t>
              </a:r>
            </a:p>
          </p:txBody>
        </p:sp>
        <p:sp>
          <p:nvSpPr>
            <p:cNvPr id="608276" name="Text Box 20"/>
            <p:cNvSpPr txBox="1">
              <a:spLocks noChangeArrowheads="1"/>
            </p:cNvSpPr>
            <p:nvPr/>
          </p:nvSpPr>
          <p:spPr bwMode="auto">
            <a:xfrm>
              <a:off x="2868" y="1995"/>
              <a:ext cx="661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en-US" altLang="ko-KR" sz="1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Kennedy</a:t>
              </a:r>
            </a:p>
          </p:txBody>
        </p:sp>
        <p:sp>
          <p:nvSpPr>
            <p:cNvPr id="195691" name="Rectangle 21"/>
            <p:cNvSpPr>
              <a:spLocks noChangeArrowheads="1"/>
            </p:cNvSpPr>
            <p:nvPr/>
          </p:nvSpPr>
          <p:spPr bwMode="auto">
            <a:xfrm>
              <a:off x="2888" y="2163"/>
              <a:ext cx="818" cy="12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D2F276"/>
                </a:gs>
              </a:gsLst>
              <a:lin ang="2700000" scaled="1"/>
            </a:gradFill>
            <a:ln w="9525" algn="ctr">
              <a:solidFill>
                <a:srgbClr val="135F11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278" name="Text Box 22"/>
            <p:cNvSpPr txBox="1">
              <a:spLocks noChangeArrowheads="1"/>
            </p:cNvSpPr>
            <p:nvPr/>
          </p:nvSpPr>
          <p:spPr bwMode="auto">
            <a:xfrm>
              <a:off x="2868" y="2140"/>
              <a:ext cx="616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en-US" altLang="ko-KR" sz="1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Hong</a:t>
              </a:r>
            </a:p>
          </p:txBody>
        </p:sp>
      </p:grpSp>
      <p:sp>
        <p:nvSpPr>
          <p:cNvPr id="195602" name="Rectangle 23"/>
          <p:cNvSpPr>
            <a:spLocks noChangeArrowheads="1"/>
          </p:cNvSpPr>
          <p:nvPr/>
        </p:nvSpPr>
        <p:spPr bwMode="auto">
          <a:xfrm>
            <a:off x="5497513" y="2094954"/>
            <a:ext cx="1282700" cy="19526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5603" name="Rectangle 24"/>
          <p:cNvSpPr>
            <a:spLocks noChangeArrowheads="1"/>
          </p:cNvSpPr>
          <p:nvPr/>
        </p:nvSpPr>
        <p:spPr bwMode="auto">
          <a:xfrm>
            <a:off x="5497513" y="1852067"/>
            <a:ext cx="1282700" cy="1968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8281" name="Text Box 25"/>
          <p:cNvSpPr txBox="1">
            <a:spLocks noChangeArrowheads="1"/>
          </p:cNvSpPr>
          <p:nvPr/>
        </p:nvSpPr>
        <p:spPr bwMode="auto">
          <a:xfrm>
            <a:off x="5426075" y="1837779"/>
            <a:ext cx="1411288" cy="240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10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Edgar Allan</a:t>
            </a:r>
          </a:p>
        </p:txBody>
      </p:sp>
      <p:sp>
        <p:nvSpPr>
          <p:cNvPr id="195605" name="Rectangle 26"/>
          <p:cNvSpPr>
            <a:spLocks noChangeArrowheads="1"/>
          </p:cNvSpPr>
          <p:nvPr/>
        </p:nvSpPr>
        <p:spPr bwMode="auto">
          <a:xfrm>
            <a:off x="5497513" y="2325142"/>
            <a:ext cx="1282700" cy="195262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8283" name="Text Box 27"/>
          <p:cNvSpPr txBox="1">
            <a:spLocks noChangeArrowheads="1"/>
          </p:cNvSpPr>
          <p:nvPr/>
        </p:nvSpPr>
        <p:spPr bwMode="auto">
          <a:xfrm>
            <a:off x="5076825" y="1556792"/>
            <a:ext cx="641350" cy="29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1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③</a:t>
            </a:r>
          </a:p>
        </p:txBody>
      </p:sp>
      <p:sp>
        <p:nvSpPr>
          <p:cNvPr id="608284" name="Rectangle 28"/>
          <p:cNvSpPr>
            <a:spLocks noChangeArrowheads="1"/>
          </p:cNvSpPr>
          <p:nvPr/>
        </p:nvSpPr>
        <p:spPr bwMode="auto">
          <a:xfrm>
            <a:off x="5462588" y="1572667"/>
            <a:ext cx="1284287" cy="293687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50000">
                <a:srgbClr val="99CC00">
                  <a:gamma/>
                  <a:tint val="63529"/>
                  <a:invGamma/>
                </a:srgbClr>
              </a:gs>
              <a:gs pos="100000">
                <a:srgbClr val="99CC00"/>
              </a:gs>
            </a:gsLst>
            <a:lin ang="5400000" scaled="1"/>
          </a:gradFill>
          <a:ln w="9525" algn="ctr">
            <a:miter lim="800000"/>
            <a:headEnd/>
            <a:tailEnd/>
          </a:ln>
          <a:effectLst/>
          <a:scene3d>
            <a:camera prst="legacyObliqueTopRight"/>
            <a:lightRig rig="legacyFlat3" dir="l"/>
          </a:scene3d>
          <a:sp3d extrusionH="2270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wrap="none" lIns="90000" tIns="46800" rIns="90000" bIns="46800" anchor="ctr">
            <a:flatTx/>
          </a:bodyPr>
          <a:lstStyle/>
          <a:p>
            <a:pPr marL="285750" indent="-285750" algn="ctr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14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forename</a:t>
            </a:r>
          </a:p>
        </p:txBody>
      </p:sp>
      <p:sp>
        <p:nvSpPr>
          <p:cNvPr id="608285" name="Text Box 29"/>
          <p:cNvSpPr txBox="1">
            <a:spLocks noChangeArrowheads="1"/>
          </p:cNvSpPr>
          <p:nvPr/>
        </p:nvSpPr>
        <p:spPr bwMode="auto">
          <a:xfrm>
            <a:off x="5427663" y="2071142"/>
            <a:ext cx="1287462" cy="240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10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John Fitzgerald </a:t>
            </a:r>
          </a:p>
        </p:txBody>
      </p:sp>
      <p:sp>
        <p:nvSpPr>
          <p:cNvPr id="608286" name="Rectangle 30"/>
          <p:cNvSpPr>
            <a:spLocks noChangeArrowheads="1"/>
          </p:cNvSpPr>
          <p:nvPr/>
        </p:nvSpPr>
        <p:spPr bwMode="auto">
          <a:xfrm>
            <a:off x="6946900" y="1564729"/>
            <a:ext cx="1282700" cy="293688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50000">
                <a:srgbClr val="99CC00">
                  <a:gamma/>
                  <a:tint val="63529"/>
                  <a:invGamma/>
                </a:srgbClr>
              </a:gs>
              <a:gs pos="100000">
                <a:srgbClr val="99CC00"/>
              </a:gs>
            </a:gsLst>
            <a:lin ang="5400000" scaled="1"/>
          </a:gradFill>
          <a:ln w="9525" algn="ctr">
            <a:miter lim="800000"/>
            <a:headEnd/>
            <a:tailEnd/>
          </a:ln>
          <a:effectLst/>
          <a:scene3d>
            <a:camera prst="legacyObliqueTopRight"/>
            <a:lightRig rig="legacyFlat3" dir="l"/>
          </a:scene3d>
          <a:sp3d extrusionH="2270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wrap="none" lIns="90000" tIns="46800" rIns="90000" bIns="46800" anchor="ctr">
            <a:flatTx/>
          </a:bodyPr>
          <a:lstStyle/>
          <a:p>
            <a:pPr marL="285750" indent="-285750" algn="ctr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14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family name</a:t>
            </a:r>
          </a:p>
        </p:txBody>
      </p:sp>
      <p:sp>
        <p:nvSpPr>
          <p:cNvPr id="608287" name="Text Box 31"/>
          <p:cNvSpPr txBox="1">
            <a:spLocks noChangeArrowheads="1"/>
          </p:cNvSpPr>
          <p:nvPr/>
        </p:nvSpPr>
        <p:spPr bwMode="auto">
          <a:xfrm>
            <a:off x="5438775" y="2304504"/>
            <a:ext cx="1143000" cy="240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10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Gil dong </a:t>
            </a:r>
          </a:p>
        </p:txBody>
      </p:sp>
      <p:sp>
        <p:nvSpPr>
          <p:cNvPr id="195611" name="Rectangle 32"/>
          <p:cNvSpPr>
            <a:spLocks noChangeArrowheads="1"/>
          </p:cNvSpPr>
          <p:nvPr/>
        </p:nvSpPr>
        <p:spPr bwMode="auto">
          <a:xfrm>
            <a:off x="784225" y="1880642"/>
            <a:ext cx="1411288" cy="195262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8289" name="Text Box 33"/>
          <p:cNvSpPr txBox="1">
            <a:spLocks noChangeArrowheads="1"/>
          </p:cNvSpPr>
          <p:nvPr/>
        </p:nvSpPr>
        <p:spPr bwMode="auto">
          <a:xfrm>
            <a:off x="784225" y="1855242"/>
            <a:ext cx="1154113" cy="269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285750" indent="-285750" algn="ctr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20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홍 길동</a:t>
            </a:r>
          </a:p>
        </p:txBody>
      </p:sp>
      <p:sp>
        <p:nvSpPr>
          <p:cNvPr id="195613" name="Rectangle 34"/>
          <p:cNvSpPr>
            <a:spLocks noChangeArrowheads="1"/>
          </p:cNvSpPr>
          <p:nvPr/>
        </p:nvSpPr>
        <p:spPr bwMode="auto">
          <a:xfrm>
            <a:off x="784225" y="2110829"/>
            <a:ext cx="1411288" cy="1968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8291" name="Text Box 35"/>
          <p:cNvSpPr txBox="1">
            <a:spLocks noChangeArrowheads="1"/>
          </p:cNvSpPr>
          <p:nvPr/>
        </p:nvSpPr>
        <p:spPr bwMode="auto">
          <a:xfrm>
            <a:off x="784225" y="2087017"/>
            <a:ext cx="1154113" cy="269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285750" indent="-285750" algn="ctr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20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김 길동</a:t>
            </a:r>
          </a:p>
        </p:txBody>
      </p:sp>
      <p:sp>
        <p:nvSpPr>
          <p:cNvPr id="608292" name="Text Box 36"/>
          <p:cNvSpPr txBox="1">
            <a:spLocks noChangeArrowheads="1"/>
          </p:cNvSpPr>
          <p:nvPr/>
        </p:nvSpPr>
        <p:spPr bwMode="auto">
          <a:xfrm>
            <a:off x="395288" y="1572667"/>
            <a:ext cx="431800" cy="29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1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①</a:t>
            </a:r>
          </a:p>
        </p:txBody>
      </p:sp>
      <p:sp>
        <p:nvSpPr>
          <p:cNvPr id="195616" name="Rectangle 37"/>
          <p:cNvSpPr>
            <a:spLocks noChangeArrowheads="1"/>
          </p:cNvSpPr>
          <p:nvPr/>
        </p:nvSpPr>
        <p:spPr bwMode="auto">
          <a:xfrm>
            <a:off x="784225" y="2350542"/>
            <a:ext cx="1411288" cy="195262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8294" name="Text Box 38"/>
          <p:cNvSpPr txBox="1">
            <a:spLocks noChangeArrowheads="1"/>
          </p:cNvSpPr>
          <p:nvPr/>
        </p:nvSpPr>
        <p:spPr bwMode="auto">
          <a:xfrm>
            <a:off x="655638" y="2314029"/>
            <a:ext cx="1666875" cy="240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10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 Edgar Allan Poe</a:t>
            </a:r>
          </a:p>
        </p:txBody>
      </p:sp>
      <p:sp>
        <p:nvSpPr>
          <p:cNvPr id="608295" name="Rectangle 39"/>
          <p:cNvSpPr>
            <a:spLocks noChangeArrowheads="1"/>
          </p:cNvSpPr>
          <p:nvPr/>
        </p:nvSpPr>
        <p:spPr bwMode="auto">
          <a:xfrm>
            <a:off x="749300" y="1602829"/>
            <a:ext cx="1411288" cy="293688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50000">
                <a:srgbClr val="99CC00">
                  <a:gamma/>
                  <a:tint val="63529"/>
                  <a:invGamma/>
                </a:srgbClr>
              </a:gs>
              <a:gs pos="100000">
                <a:srgbClr val="99CC00"/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l"/>
          </a:scene3d>
          <a:sp3d extrusionH="2270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wrap="none" lIns="90000" tIns="46800" rIns="90000" bIns="46800" anchor="ctr">
            <a:flatTx/>
          </a:bodyPr>
          <a:lstStyle/>
          <a:p>
            <a:pPr marL="285750" indent="-285750" algn="ctr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4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성  명</a:t>
            </a:r>
          </a:p>
        </p:txBody>
      </p:sp>
      <p:graphicFrame>
        <p:nvGraphicFramePr>
          <p:cNvPr id="608375" name="Group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114435"/>
              </p:ext>
            </p:extLst>
          </p:nvPr>
        </p:nvGraphicFramePr>
        <p:xfrm>
          <a:off x="611188" y="2785516"/>
          <a:ext cx="4321175" cy="3535993"/>
        </p:xfrm>
        <a:graphic>
          <a:graphicData uri="http://schemas.openxmlformats.org/drawingml/2006/table">
            <a:tbl>
              <a:tblPr/>
              <a:tblGrid>
                <a:gridCol w="369887"/>
                <a:gridCol w="1120775"/>
                <a:gridCol w="2830513"/>
              </a:tblGrid>
              <a:tr h="3050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굴림" pitchFamily="50" charset="-127"/>
                          <a:ea typeface="굴림" pitchFamily="50" charset="-127"/>
                        </a:rPr>
                        <a:t>통합된 속성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굴림" pitchFamily="50" charset="-127"/>
                          <a:ea typeface="굴림" pitchFamily="50" charset="-127"/>
                        </a:rPr>
                        <a:t>분리된 속성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8F"/>
                    </a:solidFill>
                  </a:tcPr>
                </a:tc>
              </a:tr>
              <a:tr h="3740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  <a:cs typeface="Times New Roman" pitchFamily="18" charset="0"/>
                        </a:rPr>
                        <a:t>①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4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  <a:cs typeface="Times New Roman" pitchFamily="18" charset="0"/>
                        </a:rPr>
                        <a:t>②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4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  <a:cs typeface="Times New Roman" pitchFamily="18" charset="0"/>
                        </a:rPr>
                        <a:t>③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68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  <a:cs typeface="Times New Roman" pitchFamily="18" charset="0"/>
                        </a:rPr>
                        <a:t>④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33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  <a:cs typeface="Times New Roman" pitchFamily="18" charset="0"/>
                        </a:rPr>
                        <a:t>⑤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8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  <a:cs typeface="Times New Roman" pitchFamily="18" charset="0"/>
                        </a:rPr>
                        <a:t>⑥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27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  <a:cs typeface="Times New Roman" pitchFamily="18" charset="0"/>
                        </a:rPr>
                        <a:t>⑦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4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08334" name="Text Box 78"/>
          <p:cNvSpPr txBox="1">
            <a:spLocks noChangeArrowheads="1"/>
          </p:cNvSpPr>
          <p:nvPr/>
        </p:nvSpPr>
        <p:spPr bwMode="auto">
          <a:xfrm>
            <a:off x="1125538" y="3166517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매출일자</a:t>
            </a:r>
          </a:p>
        </p:txBody>
      </p:sp>
      <p:sp>
        <p:nvSpPr>
          <p:cNvPr id="608335" name="Text Box 79"/>
          <p:cNvSpPr txBox="1">
            <a:spLocks noChangeArrowheads="1"/>
          </p:cNvSpPr>
          <p:nvPr/>
        </p:nvSpPr>
        <p:spPr bwMode="auto">
          <a:xfrm>
            <a:off x="2344738" y="3166517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매출년도  </a:t>
            </a:r>
          </a:p>
        </p:txBody>
      </p:sp>
      <p:sp>
        <p:nvSpPr>
          <p:cNvPr id="608336" name="Text Box 80"/>
          <p:cNvSpPr txBox="1">
            <a:spLocks noChangeArrowheads="1"/>
          </p:cNvSpPr>
          <p:nvPr/>
        </p:nvSpPr>
        <p:spPr bwMode="auto">
          <a:xfrm>
            <a:off x="3181350" y="3166517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매출월  </a:t>
            </a:r>
          </a:p>
        </p:txBody>
      </p:sp>
      <p:sp>
        <p:nvSpPr>
          <p:cNvPr id="608337" name="Text Box 81"/>
          <p:cNvSpPr txBox="1">
            <a:spLocks noChangeArrowheads="1"/>
          </p:cNvSpPr>
          <p:nvPr/>
        </p:nvSpPr>
        <p:spPr bwMode="auto">
          <a:xfrm>
            <a:off x="4013200" y="3166517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매출일  </a:t>
            </a:r>
          </a:p>
        </p:txBody>
      </p:sp>
      <p:sp>
        <p:nvSpPr>
          <p:cNvPr id="608338" name="Text Box 82"/>
          <p:cNvSpPr txBox="1">
            <a:spLocks noChangeArrowheads="1"/>
          </p:cNvSpPr>
          <p:nvPr/>
        </p:nvSpPr>
        <p:spPr bwMode="auto">
          <a:xfrm>
            <a:off x="1125538" y="3547517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처리일시</a:t>
            </a:r>
          </a:p>
        </p:txBody>
      </p:sp>
      <p:sp>
        <p:nvSpPr>
          <p:cNvPr id="608339" name="Text Box 83"/>
          <p:cNvSpPr txBox="1">
            <a:spLocks noChangeArrowheads="1"/>
          </p:cNvSpPr>
          <p:nvPr/>
        </p:nvSpPr>
        <p:spPr bwMode="auto">
          <a:xfrm>
            <a:off x="2344738" y="3547517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처리일자  </a:t>
            </a:r>
          </a:p>
        </p:txBody>
      </p:sp>
      <p:sp>
        <p:nvSpPr>
          <p:cNvPr id="608340" name="Text Box 84"/>
          <p:cNvSpPr txBox="1">
            <a:spLocks noChangeArrowheads="1"/>
          </p:cNvSpPr>
          <p:nvPr/>
        </p:nvSpPr>
        <p:spPr bwMode="auto">
          <a:xfrm>
            <a:off x="3181350" y="3547517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처리시간  </a:t>
            </a:r>
          </a:p>
        </p:txBody>
      </p:sp>
      <p:sp>
        <p:nvSpPr>
          <p:cNvPr id="608341" name="Text Box 85"/>
          <p:cNvSpPr txBox="1">
            <a:spLocks noChangeArrowheads="1"/>
          </p:cNvSpPr>
          <p:nvPr/>
        </p:nvSpPr>
        <p:spPr bwMode="auto">
          <a:xfrm>
            <a:off x="1143000" y="4005064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우편번호</a:t>
            </a:r>
          </a:p>
        </p:txBody>
      </p:sp>
      <p:sp>
        <p:nvSpPr>
          <p:cNvPr id="608342" name="Text Box 86"/>
          <p:cNvSpPr txBox="1">
            <a:spLocks noChangeArrowheads="1"/>
          </p:cNvSpPr>
          <p:nvPr/>
        </p:nvSpPr>
        <p:spPr bwMode="auto">
          <a:xfrm>
            <a:off x="2351088" y="4005064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시군구  </a:t>
            </a:r>
          </a:p>
        </p:txBody>
      </p:sp>
      <p:sp>
        <p:nvSpPr>
          <p:cNvPr id="608343" name="Text Box 87"/>
          <p:cNvSpPr txBox="1">
            <a:spLocks noChangeArrowheads="1"/>
          </p:cNvSpPr>
          <p:nvPr/>
        </p:nvSpPr>
        <p:spPr bwMode="auto">
          <a:xfrm>
            <a:off x="3187700" y="4005064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읍면동  </a:t>
            </a:r>
          </a:p>
        </p:txBody>
      </p:sp>
      <p:sp>
        <p:nvSpPr>
          <p:cNvPr id="608344" name="Text Box 88"/>
          <p:cNvSpPr txBox="1">
            <a:spLocks noChangeArrowheads="1"/>
          </p:cNvSpPr>
          <p:nvPr/>
        </p:nvSpPr>
        <p:spPr bwMode="auto">
          <a:xfrm>
            <a:off x="1143000" y="4416896"/>
            <a:ext cx="774700" cy="242887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</a:p>
        </p:txBody>
      </p:sp>
      <p:sp>
        <p:nvSpPr>
          <p:cNvPr id="608345" name="Text Box 89"/>
          <p:cNvSpPr txBox="1">
            <a:spLocks noChangeArrowheads="1"/>
          </p:cNvSpPr>
          <p:nvPr/>
        </p:nvSpPr>
        <p:spPr bwMode="auto">
          <a:xfrm>
            <a:off x="2362200" y="4416896"/>
            <a:ext cx="774700" cy="242887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지역번호  </a:t>
            </a:r>
          </a:p>
        </p:txBody>
      </p:sp>
      <p:sp>
        <p:nvSpPr>
          <p:cNvPr id="608346" name="Text Box 90"/>
          <p:cNvSpPr txBox="1">
            <a:spLocks noChangeArrowheads="1"/>
          </p:cNvSpPr>
          <p:nvPr/>
        </p:nvSpPr>
        <p:spPr bwMode="auto">
          <a:xfrm>
            <a:off x="3194050" y="4416896"/>
            <a:ext cx="774700" cy="242887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국번</a:t>
            </a:r>
          </a:p>
        </p:txBody>
      </p:sp>
      <p:sp>
        <p:nvSpPr>
          <p:cNvPr id="608347" name="Text Box 91"/>
          <p:cNvSpPr txBox="1">
            <a:spLocks noChangeArrowheads="1"/>
          </p:cNvSpPr>
          <p:nvPr/>
        </p:nvSpPr>
        <p:spPr bwMode="auto">
          <a:xfrm>
            <a:off x="4030663" y="4416896"/>
            <a:ext cx="774700" cy="242887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개별번호  </a:t>
            </a:r>
          </a:p>
        </p:txBody>
      </p:sp>
      <p:sp>
        <p:nvSpPr>
          <p:cNvPr id="608348" name="Text Box 92"/>
          <p:cNvSpPr txBox="1">
            <a:spLocks noChangeArrowheads="1"/>
          </p:cNvSpPr>
          <p:nvPr/>
        </p:nvSpPr>
        <p:spPr bwMode="auto">
          <a:xfrm>
            <a:off x="1143000" y="4824883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전표번호</a:t>
            </a:r>
          </a:p>
        </p:txBody>
      </p:sp>
      <p:sp>
        <p:nvSpPr>
          <p:cNvPr id="608349" name="Text Box 93"/>
          <p:cNvSpPr txBox="1">
            <a:spLocks noChangeArrowheads="1"/>
          </p:cNvSpPr>
          <p:nvPr/>
        </p:nvSpPr>
        <p:spPr bwMode="auto">
          <a:xfrm>
            <a:off x="2362200" y="4824883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처리일자  </a:t>
            </a:r>
          </a:p>
        </p:txBody>
      </p:sp>
      <p:sp>
        <p:nvSpPr>
          <p:cNvPr id="608350" name="Text Box 94"/>
          <p:cNvSpPr txBox="1">
            <a:spLocks noChangeArrowheads="1"/>
          </p:cNvSpPr>
          <p:nvPr/>
        </p:nvSpPr>
        <p:spPr bwMode="auto">
          <a:xfrm>
            <a:off x="3198813" y="4824883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일련번호</a:t>
            </a:r>
          </a:p>
        </p:txBody>
      </p:sp>
      <p:sp>
        <p:nvSpPr>
          <p:cNvPr id="608351" name="Text Box 95"/>
          <p:cNvSpPr txBox="1">
            <a:spLocks noChangeArrowheads="1"/>
          </p:cNvSpPr>
          <p:nvPr/>
        </p:nvSpPr>
        <p:spPr bwMode="auto">
          <a:xfrm>
            <a:off x="1143000" y="5661248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발생일자</a:t>
            </a:r>
          </a:p>
        </p:txBody>
      </p:sp>
      <p:sp>
        <p:nvSpPr>
          <p:cNvPr id="608352" name="Text Box 96"/>
          <p:cNvSpPr txBox="1">
            <a:spLocks noChangeArrowheads="1"/>
          </p:cNvSpPr>
          <p:nvPr/>
        </p:nvSpPr>
        <p:spPr bwMode="auto">
          <a:xfrm>
            <a:off x="2362200" y="5661248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입고일자  </a:t>
            </a:r>
          </a:p>
        </p:txBody>
      </p:sp>
      <p:sp>
        <p:nvSpPr>
          <p:cNvPr id="608353" name="Text Box 97"/>
          <p:cNvSpPr txBox="1">
            <a:spLocks noChangeArrowheads="1"/>
          </p:cNvSpPr>
          <p:nvPr/>
        </p:nvSpPr>
        <p:spPr bwMode="auto">
          <a:xfrm>
            <a:off x="3198813" y="5661248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출고일자</a:t>
            </a:r>
          </a:p>
        </p:txBody>
      </p:sp>
      <p:sp>
        <p:nvSpPr>
          <p:cNvPr id="608354" name="Text Box 98"/>
          <p:cNvSpPr txBox="1">
            <a:spLocks noChangeArrowheads="1"/>
          </p:cNvSpPr>
          <p:nvPr/>
        </p:nvSpPr>
        <p:spPr bwMode="auto">
          <a:xfrm>
            <a:off x="4030663" y="5661248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선적일자</a:t>
            </a:r>
          </a:p>
        </p:txBody>
      </p:sp>
      <p:sp>
        <p:nvSpPr>
          <p:cNvPr id="608355" name="Text Box 99"/>
          <p:cNvSpPr txBox="1">
            <a:spLocks noChangeArrowheads="1"/>
          </p:cNvSpPr>
          <p:nvPr/>
        </p:nvSpPr>
        <p:spPr bwMode="auto">
          <a:xfrm>
            <a:off x="2362200" y="5953348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하역일자  </a:t>
            </a:r>
          </a:p>
        </p:txBody>
      </p:sp>
      <p:sp>
        <p:nvSpPr>
          <p:cNvPr id="608356" name="Text Box 100"/>
          <p:cNvSpPr txBox="1">
            <a:spLocks noChangeArrowheads="1"/>
          </p:cNvSpPr>
          <p:nvPr/>
        </p:nvSpPr>
        <p:spPr bwMode="auto">
          <a:xfrm>
            <a:off x="3198813" y="5953348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입문일자</a:t>
            </a:r>
          </a:p>
        </p:txBody>
      </p:sp>
      <p:sp>
        <p:nvSpPr>
          <p:cNvPr id="608357" name="Text Box 101"/>
          <p:cNvSpPr txBox="1">
            <a:spLocks noChangeArrowheads="1"/>
          </p:cNvSpPr>
          <p:nvPr/>
        </p:nvSpPr>
        <p:spPr bwMode="auto">
          <a:xfrm>
            <a:off x="4030663" y="5953348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출문일자</a:t>
            </a:r>
          </a:p>
        </p:txBody>
      </p:sp>
      <p:sp>
        <p:nvSpPr>
          <p:cNvPr id="608358" name="Text Box 102"/>
          <p:cNvSpPr txBox="1">
            <a:spLocks noChangeArrowheads="1"/>
          </p:cNvSpPr>
          <p:nvPr/>
        </p:nvSpPr>
        <p:spPr bwMode="auto">
          <a:xfrm>
            <a:off x="1143000" y="5250904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</a:p>
        </p:txBody>
      </p:sp>
      <p:sp>
        <p:nvSpPr>
          <p:cNvPr id="608359" name="Text Box 103"/>
          <p:cNvSpPr txBox="1">
            <a:spLocks noChangeArrowheads="1"/>
          </p:cNvSpPr>
          <p:nvPr/>
        </p:nvSpPr>
        <p:spPr bwMode="auto">
          <a:xfrm>
            <a:off x="2362200" y="5250904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지역주소  </a:t>
            </a:r>
          </a:p>
        </p:txBody>
      </p:sp>
      <p:sp>
        <p:nvSpPr>
          <p:cNvPr id="608360" name="Text Box 104"/>
          <p:cNvSpPr txBox="1">
            <a:spLocks noChangeArrowheads="1"/>
          </p:cNvSpPr>
          <p:nvPr/>
        </p:nvSpPr>
        <p:spPr bwMode="auto">
          <a:xfrm>
            <a:off x="3198813" y="5250904"/>
            <a:ext cx="774700" cy="241300"/>
          </a:xfrm>
          <a:prstGeom prst="rect">
            <a:avLst/>
          </a:prstGeom>
          <a:gradFill rotWithShape="0">
            <a:gsLst>
              <a:gs pos="0">
                <a:srgbClr val="FFEFD1">
                  <a:gamma/>
                  <a:tint val="0"/>
                  <a:invGamma/>
                </a:srgbClr>
              </a:gs>
              <a:gs pos="100000">
                <a:srgbClr val="FFEFD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777777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ko-KR" altLang="en-US" sz="11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상세주소</a:t>
            </a:r>
          </a:p>
        </p:txBody>
      </p:sp>
      <p:grpSp>
        <p:nvGrpSpPr>
          <p:cNvPr id="3" name="Group 105"/>
          <p:cNvGrpSpPr>
            <a:grpSpLocks/>
          </p:cNvGrpSpPr>
          <p:nvPr/>
        </p:nvGrpSpPr>
        <p:grpSpPr bwMode="auto">
          <a:xfrm>
            <a:off x="6084888" y="2604542"/>
            <a:ext cx="2447552" cy="935037"/>
            <a:chOff x="3833" y="1480"/>
            <a:chExt cx="1180" cy="589"/>
          </a:xfrm>
        </p:grpSpPr>
        <p:sp>
          <p:nvSpPr>
            <p:cNvPr id="608362" name="AutoShape 106"/>
            <p:cNvSpPr>
              <a:spLocks noChangeArrowheads="1"/>
            </p:cNvSpPr>
            <p:nvPr/>
          </p:nvSpPr>
          <p:spPr bwMode="auto">
            <a:xfrm>
              <a:off x="3833" y="1480"/>
              <a:ext cx="1180" cy="589"/>
            </a:xfrm>
            <a:prstGeom prst="star24">
              <a:avLst>
                <a:gd name="adj" fmla="val 3750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4BA74"/>
                </a:gs>
              </a:gsLst>
              <a:lin ang="2700000" scaled="1"/>
            </a:gradFill>
            <a:ln w="9525">
              <a:solidFill>
                <a:schemeClr val="fol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363" name="Rectangle 107"/>
            <p:cNvSpPr>
              <a:spLocks noChangeArrowheads="1"/>
            </p:cNvSpPr>
            <p:nvPr/>
          </p:nvSpPr>
          <p:spPr bwMode="auto">
            <a:xfrm>
              <a:off x="4038" y="1592"/>
              <a:ext cx="79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ko-KR" altLang="en-US" sz="1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최소 단위까지 </a:t>
              </a:r>
              <a:endParaRPr lang="en-US" altLang="ko-KR" sz="1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defRPr/>
              </a:pPr>
              <a:r>
                <a:rPr lang="ko-KR" altLang="en-US" sz="1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분할</a:t>
              </a:r>
              <a:endParaRPr lang="ko-KR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2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속성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8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75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75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5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25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5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25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925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25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75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975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35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425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65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25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5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25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325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4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775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925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3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375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675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75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5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125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425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65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725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025"/>
                            </p:stCondLst>
                            <p:childTnLst>
                              <p:par>
                                <p:cTn id="1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1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4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475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775"/>
                            </p:stCondLst>
                            <p:childTnLst>
                              <p:par>
                                <p:cTn id="1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7850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150"/>
                            </p:stCondLst>
                            <p:childTnLst>
                              <p:par>
                                <p:cTn id="1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8225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8525"/>
                            </p:stCondLst>
                            <p:childTnLst>
                              <p:par>
                                <p:cTn id="1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60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8900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8975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9275"/>
                            </p:stCondLst>
                            <p:childTnLst>
                              <p:par>
                                <p:cTn id="1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9350"/>
                            </p:stCondLst>
                            <p:childTnLst>
                              <p:par>
                                <p:cTn id="1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9650"/>
                            </p:stCondLst>
                            <p:childTnLst>
                              <p:par>
                                <p:cTn id="1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9725"/>
                            </p:stCondLst>
                            <p:childTnLst>
                              <p:par>
                                <p:cTn id="1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08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025"/>
                            </p:stCondLst>
                            <p:childTnLst>
                              <p:par>
                                <p:cTn id="1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260" grpId="0" build="p" animBg="1" autoUpdateAnimBg="0"/>
      <p:bldP spid="608334" grpId="0" build="p" animBg="1" autoUpdateAnimBg="0" advAuto="0"/>
      <p:bldP spid="608335" grpId="0" build="p" animBg="1" autoUpdateAnimBg="0" advAuto="0"/>
      <p:bldP spid="608336" grpId="0" build="p" animBg="1" autoUpdateAnimBg="0" advAuto="0"/>
      <p:bldP spid="608337" grpId="0" build="p" animBg="1" autoUpdateAnimBg="0" advAuto="0"/>
      <p:bldP spid="608338" grpId="0" build="p" animBg="1" autoUpdateAnimBg="0" advAuto="0"/>
      <p:bldP spid="608339" grpId="0" build="p" animBg="1" autoUpdateAnimBg="0" advAuto="0"/>
      <p:bldP spid="608340" grpId="0" build="p" animBg="1" autoUpdateAnimBg="0" advAuto="0"/>
      <p:bldP spid="608341" grpId="0" build="p" animBg="1" autoUpdateAnimBg="0" advAuto="0"/>
      <p:bldP spid="608342" grpId="0" build="p" animBg="1" autoUpdateAnimBg="0" advAuto="0"/>
      <p:bldP spid="608343" grpId="0" build="p" animBg="1" autoUpdateAnimBg="0" advAuto="0"/>
      <p:bldP spid="608344" grpId="0" build="p" animBg="1" autoUpdateAnimBg="0" advAuto="0"/>
      <p:bldP spid="608345" grpId="0" build="p" animBg="1" autoUpdateAnimBg="0" advAuto="0"/>
      <p:bldP spid="608346" grpId="0" build="p" animBg="1" autoUpdateAnimBg="0" advAuto="0"/>
      <p:bldP spid="608347" grpId="0" build="p" animBg="1" autoUpdateAnimBg="0" advAuto="0"/>
      <p:bldP spid="608348" grpId="0" build="p" animBg="1" autoUpdateAnimBg="0" advAuto="0"/>
      <p:bldP spid="608349" grpId="0" build="p" animBg="1" autoUpdateAnimBg="0" advAuto="0"/>
      <p:bldP spid="608350" grpId="0" build="p" animBg="1" autoUpdateAnimBg="0" advAuto="0"/>
      <p:bldP spid="608351" grpId="0" build="p" animBg="1" autoUpdateAnimBg="0" advAuto="0"/>
      <p:bldP spid="608352" grpId="0" build="p" animBg="1" autoUpdateAnimBg="0" advAuto="0"/>
      <p:bldP spid="608353" grpId="0" build="p" animBg="1" autoUpdateAnimBg="0" advAuto="0"/>
      <p:bldP spid="608354" grpId="0" build="p" animBg="1" autoUpdateAnimBg="0" advAuto="0"/>
      <p:bldP spid="608355" grpId="0" build="p" animBg="1" autoUpdateAnimBg="0" advAuto="0"/>
      <p:bldP spid="608356" grpId="0" build="p" animBg="1" autoUpdateAnimBg="0" advAuto="0"/>
      <p:bldP spid="608357" grpId="0" build="p" animBg="1" autoUpdateAnimBg="0" advAuto="0"/>
      <p:bldP spid="608358" grpId="0" build="p" animBg="1" autoUpdateAnimBg="0" advAuto="0"/>
      <p:bldP spid="608359" grpId="0" build="p" animBg="1" autoUpdateAnimBg="0" advAuto="0"/>
      <p:bldP spid="608360" grpId="0" build="p" animBg="1" autoUpdateAnimBg="0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속성 검증 기준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유일값 검증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561126" y="4607683"/>
            <a:ext cx="5832475" cy="16002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lIns="54000" tIns="10800" rIns="54000" anchor="ctr"/>
          <a:lstStyle/>
          <a:p>
            <a:pPr marL="355600" indent="-266700" eaLnBrk="0" latinLnBrk="0" hangingPunct="0">
              <a:lnSpc>
                <a:spcPct val="150000"/>
              </a:lnSpc>
              <a:spcAft>
                <a:spcPct val="30000"/>
              </a:spcAft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값을 가지거나 반복되는 </a:t>
            </a:r>
            <a:r>
              <a:rPr lang="en-US" altLang="ko-KR" sz="1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ATTRIBUTE </a:t>
            </a:r>
            <a:r>
              <a:rPr lang="ko-KR" altLang="en-US" sz="1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잘못임</a:t>
            </a:r>
          </a:p>
          <a:p>
            <a:pPr marL="355600" indent="-266700" eaLnBrk="0" latinLnBrk="0" hangingPunct="0">
              <a:lnSpc>
                <a:spcPct val="150000"/>
              </a:lnSpc>
              <a:spcAft>
                <a:spcPct val="30000"/>
              </a:spcAft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반복되는 경우 새로운 </a:t>
            </a:r>
            <a:r>
              <a:rPr lang="en-US" altLang="ko-KR" sz="1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1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분할 </a:t>
            </a:r>
          </a:p>
          <a:p>
            <a:pPr marL="355600" indent="-266700" eaLnBrk="0" latinLnBrk="0" hangingPunct="0">
              <a:lnSpc>
                <a:spcPct val="150000"/>
              </a:lnSpc>
              <a:spcAft>
                <a:spcPct val="30000"/>
              </a:spcAft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 의미에 대한 정의에 따라 하나 혹은 여러 개 일 수 있음</a:t>
            </a:r>
          </a:p>
          <a:p>
            <a:pPr marL="355600" indent="-266700" eaLnBrk="0" latinLnBrk="0" hangingPunct="0">
              <a:lnSpc>
                <a:spcPct val="150000"/>
              </a:lnSpc>
              <a:spcAft>
                <a:spcPct val="30000"/>
              </a:spcAft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배타적 관계는 가능한 하나의 속성으로 통합할 것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00931" y="1268760"/>
            <a:ext cx="1311275" cy="2843213"/>
            <a:chOff x="475" y="754"/>
            <a:chExt cx="826" cy="1791"/>
          </a:xfrm>
        </p:grpSpPr>
        <p:grpSp>
          <p:nvGrpSpPr>
            <p:cNvPr id="197673" name="Group 6"/>
            <p:cNvGrpSpPr>
              <a:grpSpLocks/>
            </p:cNvGrpSpPr>
            <p:nvPr/>
          </p:nvGrpSpPr>
          <p:grpSpPr bwMode="auto">
            <a:xfrm rot="-5400000">
              <a:off x="350" y="1696"/>
              <a:ext cx="1021" cy="227"/>
              <a:chOff x="925" y="3074"/>
              <a:chExt cx="1021" cy="227"/>
            </a:xfrm>
          </p:grpSpPr>
          <p:sp>
            <p:nvSpPr>
              <p:cNvPr id="197676" name="Line 7"/>
              <p:cNvSpPr>
                <a:spLocks noChangeShapeType="1"/>
              </p:cNvSpPr>
              <p:nvPr/>
            </p:nvSpPr>
            <p:spPr bwMode="auto">
              <a:xfrm>
                <a:off x="1270" y="3188"/>
                <a:ext cx="340" cy="0"/>
              </a:xfrm>
              <a:prstGeom prst="line">
                <a:avLst/>
              </a:prstGeom>
              <a:noFill/>
              <a:ln w="63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7677" name="AutoShape 8"/>
              <p:cNvSpPr>
                <a:spLocks noChangeArrowheads="1"/>
              </p:cNvSpPr>
              <p:nvPr/>
            </p:nvSpPr>
            <p:spPr bwMode="auto">
              <a:xfrm>
                <a:off x="925" y="3074"/>
                <a:ext cx="442" cy="227"/>
              </a:xfrm>
              <a:prstGeom prst="homePlate">
                <a:avLst>
                  <a:gd name="adj" fmla="val 48678"/>
                </a:avLst>
              </a:prstGeom>
              <a:noFill/>
              <a:ln w="63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7678" name="Line 9"/>
              <p:cNvSpPr>
                <a:spLocks noChangeShapeType="1"/>
              </p:cNvSpPr>
              <p:nvPr/>
            </p:nvSpPr>
            <p:spPr bwMode="auto">
              <a:xfrm>
                <a:off x="1610" y="3188"/>
                <a:ext cx="336" cy="0"/>
              </a:xfrm>
              <a:prstGeom prst="line">
                <a:avLst/>
              </a:prstGeom>
              <a:noFill/>
              <a:ln w="6350">
                <a:solidFill>
                  <a:schemeClr val="tx2"/>
                </a:solidFill>
                <a:prstDash val="dash"/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7679" name="Line 10"/>
              <p:cNvSpPr>
                <a:spLocks noChangeShapeType="1"/>
              </p:cNvSpPr>
              <p:nvPr/>
            </p:nvSpPr>
            <p:spPr bwMode="auto">
              <a:xfrm>
                <a:off x="1369" y="3143"/>
                <a:ext cx="0" cy="86"/>
              </a:xfrm>
              <a:prstGeom prst="line">
                <a:avLst/>
              </a:prstGeom>
              <a:noFill/>
              <a:ln w="63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90000" tIns="46800" rIns="90000" bIns="46800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11339" name="AutoShape 11"/>
            <p:cNvSpPr>
              <a:spLocks noChangeArrowheads="1"/>
            </p:cNvSpPr>
            <p:nvPr/>
          </p:nvSpPr>
          <p:spPr bwMode="auto">
            <a:xfrm>
              <a:off x="475" y="1933"/>
              <a:ext cx="826" cy="612"/>
            </a:xfrm>
            <a:prstGeom prst="roundRect">
              <a:avLst>
                <a:gd name="adj" fmla="val 12495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4BA74"/>
                </a:gs>
              </a:gsLst>
              <a:lin ang="2700000" scaled="1"/>
            </a:gradFill>
            <a:ln w="9525" algn="ctr">
              <a:solidFill>
                <a:schemeClr val="folHlink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285750" indent="-285750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2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계약</a:t>
              </a:r>
              <a:endParaRPr lang="ko-KR" altLang="en-US" sz="10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0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계약일</a:t>
              </a:r>
            </a:p>
            <a:p>
              <a:pPr marL="285750" indent="-285750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0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계약장소   </a:t>
              </a:r>
            </a:p>
            <a:p>
              <a:pPr marL="285750" indent="-285750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0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결과             </a:t>
              </a:r>
            </a:p>
          </p:txBody>
        </p:sp>
        <p:sp>
          <p:nvSpPr>
            <p:cNvPr id="611340" name="AutoShape 12"/>
            <p:cNvSpPr>
              <a:spLocks noChangeArrowheads="1"/>
            </p:cNvSpPr>
            <p:nvPr/>
          </p:nvSpPr>
          <p:spPr bwMode="auto">
            <a:xfrm>
              <a:off x="475" y="754"/>
              <a:ext cx="813" cy="630"/>
            </a:xfrm>
            <a:prstGeom prst="roundRect">
              <a:avLst>
                <a:gd name="adj" fmla="val 12495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4BA74"/>
                </a:gs>
              </a:gsLst>
              <a:lin ang="2700000" scaled="1"/>
            </a:gradFill>
            <a:ln w="9525" algn="ctr">
              <a:solidFill>
                <a:schemeClr val="folHlink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285750" indent="-285750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2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</a:t>
              </a:r>
              <a:endParaRPr lang="ko-KR" altLang="en-US" sz="10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0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고객번호 </a:t>
              </a:r>
            </a:p>
            <a:p>
              <a:pPr marL="285750" indent="-285750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0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계약일 </a:t>
              </a:r>
            </a:p>
            <a:p>
              <a:pPr marL="285750" indent="-285750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0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</a:p>
          </p:txBody>
        </p:sp>
      </p:grpSp>
      <p:sp>
        <p:nvSpPr>
          <p:cNvPr id="611341" name="AutoShape 13"/>
          <p:cNvSpPr>
            <a:spLocks noChangeArrowheads="1"/>
          </p:cNvSpPr>
          <p:nvPr/>
        </p:nvSpPr>
        <p:spPr bwMode="auto">
          <a:xfrm>
            <a:off x="2412231" y="1268760"/>
            <a:ext cx="1800225" cy="644004"/>
          </a:xfrm>
          <a:prstGeom prst="wedgeRectCallout">
            <a:avLst>
              <a:gd name="adj1" fmla="val -85361"/>
              <a:gd name="adj2" fmla="val 74162"/>
            </a:avLst>
          </a:prstGeom>
          <a:solidFill>
            <a:srgbClr val="FFFF99"/>
          </a:solidFill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995C"/>
            </a:prstShdw>
          </a:effectLst>
        </p:spPr>
        <p:txBody>
          <a:bodyPr lIns="57600" tIns="72000" rIns="57600" bIns="72000">
            <a:spAutoFit/>
          </a:bodyPr>
          <a:lstStyle/>
          <a:p>
            <a:pPr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한 고객이 여러 계약일을 가져야 한다면 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3564756" y="1879948"/>
            <a:ext cx="4897438" cy="3054350"/>
            <a:chOff x="634" y="752"/>
            <a:chExt cx="2770" cy="1699"/>
          </a:xfrm>
        </p:grpSpPr>
        <p:grpSp>
          <p:nvGrpSpPr>
            <p:cNvPr id="197643" name="Group 15"/>
            <p:cNvGrpSpPr>
              <a:grpSpLocks/>
            </p:cNvGrpSpPr>
            <p:nvPr/>
          </p:nvGrpSpPr>
          <p:grpSpPr bwMode="auto">
            <a:xfrm>
              <a:off x="2234" y="2097"/>
              <a:ext cx="1044" cy="227"/>
              <a:chOff x="2239" y="882"/>
              <a:chExt cx="1044" cy="227"/>
            </a:xfrm>
          </p:grpSpPr>
          <p:sp>
            <p:nvSpPr>
              <p:cNvPr id="197669" name="Line 16"/>
              <p:cNvSpPr>
                <a:spLocks noChangeShapeType="1"/>
              </p:cNvSpPr>
              <p:nvPr/>
            </p:nvSpPr>
            <p:spPr bwMode="auto">
              <a:xfrm flipH="1">
                <a:off x="2615" y="996"/>
                <a:ext cx="340" cy="0"/>
              </a:xfrm>
              <a:prstGeom prst="line">
                <a:avLst/>
              </a:prstGeom>
              <a:noFill/>
              <a:ln w="63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7670" name="AutoShape 17"/>
              <p:cNvSpPr>
                <a:spLocks noChangeArrowheads="1"/>
              </p:cNvSpPr>
              <p:nvPr/>
            </p:nvSpPr>
            <p:spPr bwMode="auto">
              <a:xfrm flipH="1">
                <a:off x="2841" y="882"/>
                <a:ext cx="442" cy="227"/>
              </a:xfrm>
              <a:prstGeom prst="homePlate">
                <a:avLst>
                  <a:gd name="adj" fmla="val 48678"/>
                </a:avLst>
              </a:prstGeom>
              <a:noFill/>
              <a:ln w="63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7671" name="Line 18"/>
              <p:cNvSpPr>
                <a:spLocks noChangeShapeType="1"/>
              </p:cNvSpPr>
              <p:nvPr/>
            </p:nvSpPr>
            <p:spPr bwMode="auto">
              <a:xfrm flipH="1">
                <a:off x="2239" y="996"/>
                <a:ext cx="363" cy="0"/>
              </a:xfrm>
              <a:prstGeom prst="line">
                <a:avLst/>
              </a:prstGeom>
              <a:noFill/>
              <a:ln w="6350">
                <a:solidFill>
                  <a:srgbClr val="5F5F5F"/>
                </a:solidFill>
                <a:prstDash val="dash"/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7672" name="Line 19"/>
              <p:cNvSpPr>
                <a:spLocks noChangeShapeType="1"/>
              </p:cNvSpPr>
              <p:nvPr/>
            </p:nvSpPr>
            <p:spPr bwMode="auto">
              <a:xfrm flipH="1">
                <a:off x="2837" y="960"/>
                <a:ext cx="0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90000" tIns="46800" rIns="90000" bIns="46800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97644" name="Group 20"/>
            <p:cNvGrpSpPr>
              <a:grpSpLocks/>
            </p:cNvGrpSpPr>
            <p:nvPr/>
          </p:nvGrpSpPr>
          <p:grpSpPr bwMode="auto">
            <a:xfrm>
              <a:off x="2234" y="1634"/>
              <a:ext cx="1044" cy="227"/>
              <a:chOff x="2239" y="882"/>
              <a:chExt cx="1044" cy="227"/>
            </a:xfrm>
          </p:grpSpPr>
          <p:sp>
            <p:nvSpPr>
              <p:cNvPr id="197665" name="Line 21"/>
              <p:cNvSpPr>
                <a:spLocks noChangeShapeType="1"/>
              </p:cNvSpPr>
              <p:nvPr/>
            </p:nvSpPr>
            <p:spPr bwMode="auto">
              <a:xfrm flipH="1">
                <a:off x="2615" y="996"/>
                <a:ext cx="340" cy="0"/>
              </a:xfrm>
              <a:prstGeom prst="line">
                <a:avLst/>
              </a:prstGeom>
              <a:noFill/>
              <a:ln w="63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7666" name="AutoShape 22"/>
              <p:cNvSpPr>
                <a:spLocks noChangeArrowheads="1"/>
              </p:cNvSpPr>
              <p:nvPr/>
            </p:nvSpPr>
            <p:spPr bwMode="auto">
              <a:xfrm flipH="1">
                <a:off x="2841" y="882"/>
                <a:ext cx="442" cy="227"/>
              </a:xfrm>
              <a:prstGeom prst="homePlate">
                <a:avLst>
                  <a:gd name="adj" fmla="val 48678"/>
                </a:avLst>
              </a:prstGeom>
              <a:noFill/>
              <a:ln w="63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7667" name="Line 23"/>
              <p:cNvSpPr>
                <a:spLocks noChangeShapeType="1"/>
              </p:cNvSpPr>
              <p:nvPr/>
            </p:nvSpPr>
            <p:spPr bwMode="auto">
              <a:xfrm flipH="1">
                <a:off x="2239" y="996"/>
                <a:ext cx="363" cy="0"/>
              </a:xfrm>
              <a:prstGeom prst="line">
                <a:avLst/>
              </a:prstGeom>
              <a:noFill/>
              <a:ln w="6350">
                <a:solidFill>
                  <a:srgbClr val="5F5F5F"/>
                </a:solidFill>
                <a:prstDash val="dash"/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7668" name="Line 24"/>
              <p:cNvSpPr>
                <a:spLocks noChangeShapeType="1"/>
              </p:cNvSpPr>
              <p:nvPr/>
            </p:nvSpPr>
            <p:spPr bwMode="auto">
              <a:xfrm flipH="1">
                <a:off x="2837" y="960"/>
                <a:ext cx="0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90000" tIns="46800" rIns="90000" bIns="46800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97645" name="Group 25"/>
            <p:cNvGrpSpPr>
              <a:grpSpLocks/>
            </p:cNvGrpSpPr>
            <p:nvPr/>
          </p:nvGrpSpPr>
          <p:grpSpPr bwMode="auto">
            <a:xfrm>
              <a:off x="2239" y="882"/>
              <a:ext cx="1044" cy="227"/>
              <a:chOff x="2239" y="882"/>
              <a:chExt cx="1044" cy="227"/>
            </a:xfrm>
          </p:grpSpPr>
          <p:sp>
            <p:nvSpPr>
              <p:cNvPr id="197661" name="Line 26"/>
              <p:cNvSpPr>
                <a:spLocks noChangeShapeType="1"/>
              </p:cNvSpPr>
              <p:nvPr/>
            </p:nvSpPr>
            <p:spPr bwMode="auto">
              <a:xfrm flipH="1">
                <a:off x="2615" y="996"/>
                <a:ext cx="340" cy="0"/>
              </a:xfrm>
              <a:prstGeom prst="line">
                <a:avLst/>
              </a:prstGeom>
              <a:noFill/>
              <a:ln w="63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7662" name="AutoShape 27"/>
              <p:cNvSpPr>
                <a:spLocks noChangeArrowheads="1"/>
              </p:cNvSpPr>
              <p:nvPr/>
            </p:nvSpPr>
            <p:spPr bwMode="auto">
              <a:xfrm flipH="1">
                <a:off x="2841" y="882"/>
                <a:ext cx="442" cy="227"/>
              </a:xfrm>
              <a:prstGeom prst="homePlate">
                <a:avLst>
                  <a:gd name="adj" fmla="val 48678"/>
                </a:avLst>
              </a:prstGeom>
              <a:noFill/>
              <a:ln w="63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7663" name="Line 28"/>
              <p:cNvSpPr>
                <a:spLocks noChangeShapeType="1"/>
              </p:cNvSpPr>
              <p:nvPr/>
            </p:nvSpPr>
            <p:spPr bwMode="auto">
              <a:xfrm flipH="1">
                <a:off x="2239" y="996"/>
                <a:ext cx="363" cy="0"/>
              </a:xfrm>
              <a:prstGeom prst="line">
                <a:avLst/>
              </a:prstGeom>
              <a:noFill/>
              <a:ln w="6350">
                <a:solidFill>
                  <a:srgbClr val="5F5F5F"/>
                </a:solidFill>
                <a:prstDash val="dash"/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7664" name="Line 29"/>
              <p:cNvSpPr>
                <a:spLocks noChangeShapeType="1"/>
              </p:cNvSpPr>
              <p:nvPr/>
            </p:nvSpPr>
            <p:spPr bwMode="auto">
              <a:xfrm flipH="1">
                <a:off x="2837" y="960"/>
                <a:ext cx="0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90000" tIns="46800" rIns="90000" bIns="46800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97646" name="Line 30"/>
            <p:cNvSpPr>
              <a:spLocks noChangeShapeType="1"/>
            </p:cNvSpPr>
            <p:nvPr/>
          </p:nvSpPr>
          <p:spPr bwMode="auto">
            <a:xfrm>
              <a:off x="1099" y="996"/>
              <a:ext cx="340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647" name="AutoShape 31"/>
            <p:cNvSpPr>
              <a:spLocks noChangeArrowheads="1"/>
            </p:cNvSpPr>
            <p:nvPr/>
          </p:nvSpPr>
          <p:spPr bwMode="auto">
            <a:xfrm>
              <a:off x="764" y="884"/>
              <a:ext cx="442" cy="227"/>
            </a:xfrm>
            <a:prstGeom prst="homePlate">
              <a:avLst>
                <a:gd name="adj" fmla="val 48678"/>
              </a:avLst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648" name="Line 32"/>
            <p:cNvSpPr>
              <a:spLocks noChangeShapeType="1"/>
            </p:cNvSpPr>
            <p:nvPr/>
          </p:nvSpPr>
          <p:spPr bwMode="auto">
            <a:xfrm>
              <a:off x="1451" y="996"/>
              <a:ext cx="363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361" name="AutoShape 33"/>
            <p:cNvSpPr>
              <a:spLocks noChangeArrowheads="1"/>
            </p:cNvSpPr>
            <p:nvPr/>
          </p:nvSpPr>
          <p:spPr bwMode="auto">
            <a:xfrm>
              <a:off x="2878" y="2038"/>
              <a:ext cx="511" cy="413"/>
            </a:xfrm>
            <a:prstGeom prst="roundRect">
              <a:avLst>
                <a:gd name="adj" fmla="val 4181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D2F276"/>
                </a:gs>
              </a:gsLst>
              <a:lin ang="2700000" scaled="1"/>
            </a:gradFill>
            <a:ln w="9525" algn="ctr">
              <a:solidFill>
                <a:srgbClr val="135F1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 marL="285750" indent="-285750" eaLnBrk="0" latinLnBrk="0" hangingPunct="0">
                <a:lnSpc>
                  <a:spcPct val="7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0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고객취미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kumimoji="0" lang="en-US" altLang="ko-KR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# </a:t>
              </a: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취미종류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취미수준</a:t>
              </a:r>
            </a:p>
          </p:txBody>
        </p:sp>
        <p:sp>
          <p:nvSpPr>
            <p:cNvPr id="611362" name="Text Box 34"/>
            <p:cNvSpPr txBox="1">
              <a:spLocks noChangeArrowheads="1"/>
            </p:cNvSpPr>
            <p:nvPr/>
          </p:nvSpPr>
          <p:spPr bwMode="auto">
            <a:xfrm>
              <a:off x="2740" y="1956"/>
              <a:ext cx="163" cy="199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en-US" altLang="ko-KR" sz="18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</a:p>
          </p:txBody>
        </p:sp>
        <p:sp>
          <p:nvSpPr>
            <p:cNvPr id="197651" name="Line 35"/>
            <p:cNvSpPr>
              <a:spLocks noChangeShapeType="1"/>
            </p:cNvSpPr>
            <p:nvPr/>
          </p:nvSpPr>
          <p:spPr bwMode="auto">
            <a:xfrm>
              <a:off x="1089" y="1677"/>
              <a:ext cx="340" cy="0"/>
            </a:xfrm>
            <a:prstGeom prst="line">
              <a:avLst/>
            </a:prstGeom>
            <a:noFill/>
            <a:ln w="635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652" name="AutoShape 36"/>
            <p:cNvSpPr>
              <a:spLocks noChangeArrowheads="1"/>
            </p:cNvSpPr>
            <p:nvPr/>
          </p:nvSpPr>
          <p:spPr bwMode="auto">
            <a:xfrm>
              <a:off x="762" y="1563"/>
              <a:ext cx="442" cy="227"/>
            </a:xfrm>
            <a:prstGeom prst="homePlate">
              <a:avLst>
                <a:gd name="adj" fmla="val 48678"/>
              </a:avLst>
            </a:prstGeom>
            <a:noFill/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653" name="Line 37"/>
            <p:cNvSpPr>
              <a:spLocks noChangeShapeType="1"/>
            </p:cNvSpPr>
            <p:nvPr/>
          </p:nvSpPr>
          <p:spPr bwMode="auto">
            <a:xfrm>
              <a:off x="1437" y="1677"/>
              <a:ext cx="363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654" name="Line 38"/>
            <p:cNvSpPr>
              <a:spLocks noChangeShapeType="1"/>
            </p:cNvSpPr>
            <p:nvPr/>
          </p:nvSpPr>
          <p:spPr bwMode="auto">
            <a:xfrm>
              <a:off x="1208" y="1639"/>
              <a:ext cx="0" cy="7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367" name="AutoShape 39"/>
            <p:cNvSpPr>
              <a:spLocks noChangeArrowheads="1"/>
            </p:cNvSpPr>
            <p:nvPr/>
          </p:nvSpPr>
          <p:spPr bwMode="auto">
            <a:xfrm>
              <a:off x="634" y="754"/>
              <a:ext cx="528" cy="602"/>
            </a:xfrm>
            <a:prstGeom prst="roundRect">
              <a:avLst>
                <a:gd name="adj" fmla="val 5301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D2F276"/>
                </a:gs>
              </a:gsLst>
              <a:lin ang="2700000" scaled="1"/>
            </a:gradFill>
            <a:ln w="9525" algn="ctr">
              <a:solidFill>
                <a:srgbClr val="135F1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 marL="285750" indent="-285750" eaLnBrk="0" latinLnBrk="0" hangingPunct="0">
                <a:lnSpc>
                  <a:spcPct val="8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0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가입계약</a:t>
              </a:r>
            </a:p>
            <a:p>
              <a:pPr marL="285750" indent="-285750" eaLnBrk="0" latinLnBrk="0" hangingPunct="0">
                <a:lnSpc>
                  <a:spcPct val="8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kumimoji="0" lang="en-US" altLang="ko-KR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# </a:t>
              </a: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계약번호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계약일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⑧</a:t>
              </a: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계약상태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해지일 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kumimoji="0" lang="en-US" altLang="ko-KR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…………</a:t>
              </a:r>
            </a:p>
          </p:txBody>
        </p:sp>
        <p:sp>
          <p:nvSpPr>
            <p:cNvPr id="611368" name="AutoShape 40"/>
            <p:cNvSpPr>
              <a:spLocks noChangeArrowheads="1"/>
            </p:cNvSpPr>
            <p:nvPr/>
          </p:nvSpPr>
          <p:spPr bwMode="auto">
            <a:xfrm>
              <a:off x="634" y="1472"/>
              <a:ext cx="526" cy="595"/>
            </a:xfrm>
            <a:prstGeom prst="roundRect">
              <a:avLst>
                <a:gd name="adj" fmla="val 3042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D2F276"/>
                </a:gs>
              </a:gsLst>
              <a:lin ang="2700000" scaled="1"/>
            </a:gradFill>
            <a:ln w="9525" algn="ctr">
              <a:solidFill>
                <a:srgbClr val="135F1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0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고객차량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kumimoji="0" lang="en-US" altLang="ko-KR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# </a:t>
              </a: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일련번호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차량번호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차종코드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배기량 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kumimoji="0" lang="en-US" altLang="ko-KR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…………</a:t>
              </a:r>
            </a:p>
          </p:txBody>
        </p:sp>
        <p:sp>
          <p:nvSpPr>
            <p:cNvPr id="611369" name="AutoShape 41"/>
            <p:cNvSpPr>
              <a:spLocks noChangeArrowheads="1"/>
            </p:cNvSpPr>
            <p:nvPr/>
          </p:nvSpPr>
          <p:spPr bwMode="auto">
            <a:xfrm>
              <a:off x="2878" y="770"/>
              <a:ext cx="526" cy="694"/>
            </a:xfrm>
            <a:prstGeom prst="roundRect">
              <a:avLst>
                <a:gd name="adj" fmla="val 3042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D2F276"/>
                </a:gs>
              </a:gsLst>
              <a:lin ang="2700000" scaled="1"/>
            </a:gradFill>
            <a:ln w="9525" algn="ctr">
              <a:solidFill>
                <a:srgbClr val="135F1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 marL="285750" indent="-285750" eaLnBrk="0" latinLnBrk="0" hangingPunct="0">
                <a:lnSpc>
                  <a:spcPct val="7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0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고객주소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kumimoji="0" lang="en-US" altLang="ko-KR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# </a:t>
              </a: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주소구분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kumimoji="0" lang="en-US" altLang="ko-KR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# </a:t>
              </a: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시작일자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kumimoji="0" lang="en-US" altLang="ko-KR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# </a:t>
              </a: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종료일자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우편번호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주소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전화번호 </a:t>
              </a:r>
            </a:p>
          </p:txBody>
        </p:sp>
        <p:sp>
          <p:nvSpPr>
            <p:cNvPr id="611370" name="AutoShape 42"/>
            <p:cNvSpPr>
              <a:spLocks noChangeArrowheads="1"/>
            </p:cNvSpPr>
            <p:nvPr/>
          </p:nvSpPr>
          <p:spPr bwMode="auto">
            <a:xfrm>
              <a:off x="2878" y="1582"/>
              <a:ext cx="511" cy="322"/>
            </a:xfrm>
            <a:prstGeom prst="roundRect">
              <a:avLst>
                <a:gd name="adj" fmla="val 838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D2F276"/>
                </a:gs>
              </a:gsLst>
              <a:lin ang="2700000" scaled="1"/>
            </a:gradFill>
            <a:ln w="9525" algn="ctr">
              <a:solidFill>
                <a:srgbClr val="135F1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 marL="285750" indent="-285750" eaLnBrk="0" latinLnBrk="0" hangingPunct="0">
                <a:lnSpc>
                  <a:spcPct val="8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0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고객기념일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kumimoji="0" lang="en-US" altLang="ko-KR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# </a:t>
              </a: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구분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기념일자</a:t>
              </a:r>
            </a:p>
          </p:txBody>
        </p:sp>
        <p:sp>
          <p:nvSpPr>
            <p:cNvPr id="611371" name="AutoShape 43"/>
            <p:cNvSpPr>
              <a:spLocks noChangeArrowheads="1"/>
            </p:cNvSpPr>
            <p:nvPr/>
          </p:nvSpPr>
          <p:spPr bwMode="auto">
            <a:xfrm>
              <a:off x="1684" y="752"/>
              <a:ext cx="673" cy="1697"/>
            </a:xfrm>
            <a:prstGeom prst="roundRect">
              <a:avLst>
                <a:gd name="adj" fmla="val 2681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D2F276"/>
                </a:gs>
              </a:gsLst>
              <a:lin ang="2700000" scaled="1"/>
            </a:gradFill>
            <a:ln w="9525" algn="ctr">
              <a:solidFill>
                <a:srgbClr val="135F1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0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kumimoji="0" lang="en-US" altLang="ko-KR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# </a:t>
              </a: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고객번호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고객명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</a:t>
              </a:r>
              <a:r>
                <a:rPr kumimoji="0" lang="en-US" altLang="ko-KR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…………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en-US" altLang="ko-KR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①</a:t>
              </a:r>
              <a:r>
                <a:rPr kumimoji="0" lang="en-US" altLang="ko-KR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계약일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 차량번호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차종코드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 기념일</a:t>
              </a:r>
              <a:r>
                <a:rPr kumimoji="0" lang="en-US" altLang="ko-KR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en-US" altLang="ko-KR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</a:t>
              </a: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기념일</a:t>
              </a:r>
              <a:r>
                <a:rPr kumimoji="0" lang="en-US" altLang="ko-KR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en-US" altLang="ko-KR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④ </a:t>
              </a: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취미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⑤ 자택우편번호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자택주소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자택전화번호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직장우편번호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직장주소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직장전화번호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⑥ 최종적성검사일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9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⑦ 월소득액</a:t>
              </a:r>
            </a:p>
          </p:txBody>
        </p:sp>
        <p:sp>
          <p:nvSpPr>
            <p:cNvPr id="611372" name="Text Box 44"/>
            <p:cNvSpPr txBox="1">
              <a:spLocks noChangeArrowheads="1"/>
            </p:cNvSpPr>
            <p:nvPr/>
          </p:nvSpPr>
          <p:spPr bwMode="auto">
            <a:xfrm>
              <a:off x="2740" y="1499"/>
              <a:ext cx="163" cy="199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en-US" altLang="ko-KR" sz="18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</a:p>
          </p:txBody>
        </p:sp>
      </p:grpSp>
      <p:sp>
        <p:nvSpPr>
          <p:cNvPr id="611373" name="AutoShape 45"/>
          <p:cNvSpPr>
            <a:spLocks noChangeArrowheads="1"/>
          </p:cNvSpPr>
          <p:nvPr/>
        </p:nvSpPr>
        <p:spPr bwMode="auto">
          <a:xfrm>
            <a:off x="1693094" y="2492723"/>
            <a:ext cx="936625" cy="311606"/>
          </a:xfrm>
          <a:prstGeom prst="wedgeRectCallout">
            <a:avLst>
              <a:gd name="adj1" fmla="val -59324"/>
              <a:gd name="adj2" fmla="val 128352"/>
            </a:avLst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FFF99">
                <a:gamma/>
                <a:shade val="60000"/>
                <a:invGamma/>
              </a:srgbClr>
            </a:prstShdw>
          </a:effectLst>
        </p:spPr>
        <p:txBody>
          <a:bodyPr lIns="57600" tIns="72000" rIns="57600" bIns="72000">
            <a:spAutoFit/>
          </a:bodyPr>
          <a:lstStyle/>
          <a:p>
            <a:pPr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2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자식 </a:t>
            </a:r>
            <a:endParaRPr lang="ko-KR" altLang="en-US" sz="1200" b="1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1374" name="AutoShape 46"/>
          <p:cNvSpPr>
            <a:spLocks noChangeArrowheads="1"/>
          </p:cNvSpPr>
          <p:nvPr/>
        </p:nvSpPr>
        <p:spPr bwMode="auto">
          <a:xfrm>
            <a:off x="5004619" y="1303685"/>
            <a:ext cx="3455987" cy="360363"/>
          </a:xfrm>
          <a:prstGeom prst="roundRect">
            <a:avLst>
              <a:gd name="adj" fmla="val 8815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0" tIns="36000" rIns="0" anchor="ctr" anchorCtr="1"/>
          <a:lstStyle/>
          <a:p>
            <a:pPr algn="ctr" eaLnBrk="0" latinLnBrk="0" hangingPunct="0">
              <a:defRPr/>
            </a:pPr>
            <a:r>
              <a:rPr lang="en-US" altLang="ko-KR" sz="14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sz="14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하나의 값만 가지는가 </a:t>
            </a:r>
            <a:r>
              <a:rPr lang="en-US" altLang="ko-KR" sz="14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48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속성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1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1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1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1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6113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611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611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611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611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332" grpId="0" build="p" animBg="1" autoUpdateAnimBg="0"/>
      <p:bldP spid="611341" grpId="0" animBg="1" autoUpdateAnimBg="0"/>
      <p:bldP spid="611373" grpId="0" animBg="1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168525" y="2060575"/>
            <a:ext cx="36513" cy="360045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50000">
                <a:srgbClr val="95B850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38100" algn="ctr">
            <a:noFill/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latin typeface="굴림" charset="-127"/>
              <a:ea typeface="굴림" charset="-127"/>
            </a:endParaRPr>
          </a:p>
        </p:txBody>
      </p:sp>
      <p:sp>
        <p:nvSpPr>
          <p:cNvPr id="8195" name="Rectangle 63"/>
          <p:cNvSpPr>
            <a:spLocks noChangeArrowheads="1"/>
          </p:cNvSpPr>
          <p:nvPr/>
        </p:nvSpPr>
        <p:spPr bwMode="auto">
          <a:xfrm>
            <a:off x="2266950" y="1535113"/>
            <a:ext cx="5400675" cy="6032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6E6E6"/>
              </a:gs>
              <a:gs pos="100000">
                <a:srgbClr val="D1D1D1"/>
              </a:gs>
            </a:gsLst>
            <a:lin ang="5400000" scaled="1"/>
          </a:gradFill>
          <a:ln>
            <a:noFill/>
          </a:ln>
          <a:effectLst>
            <a:outerShdw dist="17961" dir="18900000" algn="ctr" rotWithShape="0">
              <a:srgbClr val="C0C0C0"/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3629" tIns="45696" rIns="91390" bIns="45696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kumimoji="0" lang="ko-KR" altLang="en-US" sz="2400" b="1" dirty="0" smtClean="0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ko-KR" altLang="ko-KR" sz="2400" b="1" dirty="0">
              <a:solidFill>
                <a:srgbClr val="387C2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96" name="Group 45"/>
          <p:cNvGrpSpPr>
            <a:grpSpLocks/>
          </p:cNvGrpSpPr>
          <p:nvPr/>
        </p:nvGrpSpPr>
        <p:grpSpPr bwMode="auto">
          <a:xfrm>
            <a:off x="1763713" y="1382713"/>
            <a:ext cx="900112" cy="900112"/>
            <a:chOff x="815" y="1597"/>
            <a:chExt cx="296" cy="296"/>
          </a:xfrm>
        </p:grpSpPr>
        <p:sp>
          <p:nvSpPr>
            <p:cNvPr id="8199" name="Oval 43"/>
            <p:cNvSpPr>
              <a:spLocks noChangeArrowheads="1"/>
            </p:cNvSpPr>
            <p:nvPr/>
          </p:nvSpPr>
          <p:spPr bwMode="gray">
            <a:xfrm>
              <a:off x="815" y="1597"/>
              <a:ext cx="296" cy="296"/>
            </a:xfrm>
            <a:prstGeom prst="ellipse">
              <a:avLst/>
            </a:prstGeom>
            <a:gradFill rotWithShape="1">
              <a:gsLst>
                <a:gs pos="0">
                  <a:srgbClr val="387C2B"/>
                </a:gs>
                <a:gs pos="100000">
                  <a:srgbClr val="A0CF67">
                    <a:alpha val="18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kumimoji="0" lang="ko-KR" altLang="en-US" sz="4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200" name="Oval 44"/>
            <p:cNvSpPr>
              <a:spLocks noChangeArrowheads="1"/>
            </p:cNvSpPr>
            <p:nvPr/>
          </p:nvSpPr>
          <p:spPr bwMode="gray">
            <a:xfrm>
              <a:off x="834" y="1616"/>
              <a:ext cx="259" cy="259"/>
            </a:xfrm>
            <a:prstGeom prst="ellipse">
              <a:avLst/>
            </a:prstGeom>
            <a:gradFill rotWithShape="1">
              <a:gsLst>
                <a:gs pos="0">
                  <a:srgbClr val="A0CF67"/>
                </a:gs>
                <a:gs pos="100000">
                  <a:srgbClr val="387C2B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kumimoji="0" lang="en-US" altLang="ko-KR" sz="2800" b="1" dirty="0">
                  <a:solidFill>
                    <a:srgbClr val="F8F8F8"/>
                  </a:solidFill>
                  <a:latin typeface="맑은 고딕" pitchFamily="50" charset="-127"/>
                  <a:ea typeface="맑은 고딕" pitchFamily="50" charset="-127"/>
                </a:rPr>
                <a:t>Ⅱ</a:t>
              </a:r>
              <a:endParaRPr kumimoji="0" lang="ko-KR" altLang="en-US" sz="28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197" name="Rectangle 159"/>
          <p:cNvSpPr txBox="1">
            <a:spLocks noChangeArrowheads="1"/>
          </p:cNvSpPr>
          <p:nvPr/>
        </p:nvSpPr>
        <p:spPr bwMode="auto">
          <a:xfrm>
            <a:off x="2606675" y="2205038"/>
            <a:ext cx="47688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None/>
            </a:pPr>
            <a:endParaRPr kumimoji="0" lang="en-US" altLang="ko-KR" sz="140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98" name="Rectangle 159"/>
          <p:cNvSpPr txBox="1">
            <a:spLocks noChangeArrowheads="1"/>
          </p:cNvSpPr>
          <p:nvPr/>
        </p:nvSpPr>
        <p:spPr bwMode="auto">
          <a:xfrm>
            <a:off x="2836863" y="2420938"/>
            <a:ext cx="3751262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주제 영역 </a:t>
            </a: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엔터티 </a:t>
            </a: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관계 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속성 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u="sng" dirty="0" err="1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식별자</a:t>
            </a:r>
            <a:r>
              <a:rPr kumimoji="0" lang="ko-KR" altLang="en-US" sz="1800" u="sng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 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상세 모델 </a:t>
            </a: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</a:p>
        </p:txBody>
      </p:sp>
      <p:sp>
        <p:nvSpPr>
          <p:cNvPr id="9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속</a:t>
            </a:r>
            <a:r>
              <a:rPr kumimoji="0" lang="ko-KR" altLang="en-US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성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3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Text Box 3"/>
          <p:cNvSpPr txBox="1">
            <a:spLocks noChangeArrowheads="1"/>
          </p:cNvSpPr>
          <p:nvPr/>
        </p:nvSpPr>
        <p:spPr bwMode="auto">
          <a:xfrm>
            <a:off x="365356" y="1141736"/>
            <a:ext cx="8545513" cy="3139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33400" lvl="1" indent="-265113">
              <a:lnSpc>
                <a:spcPts val="2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UID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Unique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IDentifier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33400" lvl="1" indent="-265113">
              <a:lnSpc>
                <a:spcPts val="2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혹은 하나이상의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Attribute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구성</a:t>
            </a:r>
          </a:p>
          <a:p>
            <a:pPr marL="533400" lvl="1" indent="-265113">
              <a:lnSpc>
                <a:spcPts val="2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반드시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UID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가져야 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33400" lvl="1" indent="-265113">
              <a:lnSpc>
                <a:spcPts val="2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UID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가지지 못하면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아니다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33400" lvl="1" indent="-265113">
              <a:lnSpc>
                <a:spcPts val="2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UID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구성하는 모든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Attribute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반드시 존재해야 한다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(mandatory) </a:t>
            </a:r>
          </a:p>
          <a:p>
            <a:pPr marL="533400" lvl="1" indent="-265113">
              <a:lnSpc>
                <a:spcPts val="2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UID Attribute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 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표시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UID Relationship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UID BAR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표시</a:t>
            </a:r>
          </a:p>
          <a:p>
            <a:pPr marL="533400" lvl="1" indent="-265113">
              <a:lnSpc>
                <a:spcPts val="2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대부분의 키이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엔터티의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UID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하나의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Attribute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구성됨</a:t>
            </a:r>
          </a:p>
          <a:p>
            <a:pPr marL="533400" lvl="1" indent="-265113">
              <a:lnSpc>
                <a:spcPts val="2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ko-KR" altLang="en-US" sz="12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en-US" altLang="ko-KR" sz="12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(Main) </a:t>
            </a:r>
            <a:r>
              <a:rPr lang="ko-KR" altLang="en-US" sz="12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엔터티와 </a:t>
            </a:r>
            <a:r>
              <a:rPr lang="ko-KR" altLang="en-US" sz="12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12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(Action) </a:t>
            </a:r>
            <a:r>
              <a:rPr lang="ko-KR" altLang="en-US" sz="12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엔터티는 </a:t>
            </a:r>
            <a:r>
              <a:rPr lang="ko-KR" altLang="en-US" sz="12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의미상의 주어가 </a:t>
            </a:r>
            <a:r>
              <a:rPr lang="en-US" altLang="ko-KR" sz="12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UID</a:t>
            </a:r>
            <a:r>
              <a:rPr lang="en-US" altLang="ko-KR" sz="12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533400" lvl="1" indent="-265113">
              <a:lnSpc>
                <a:spcPts val="2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그러나 </a:t>
            </a:r>
            <a:r>
              <a:rPr lang="ko-KR" altLang="en-US" sz="12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상황에 따라 의미상의 주어는 </a:t>
            </a:r>
            <a:r>
              <a:rPr lang="ko-KR" altLang="en-US" sz="12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인조키</a:t>
            </a:r>
            <a:r>
              <a:rPr lang="en-US" altLang="ko-KR" sz="12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얼굴 마담</a:t>
            </a:r>
            <a:r>
              <a:rPr lang="en-US" altLang="ko-KR" sz="12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대체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될 수 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33400" lvl="1" indent="-265113">
              <a:lnSpc>
                <a:spcPts val="2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무조건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인조키를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만들거나 상속받은 속성만으로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UID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구성하는 것은 아님</a:t>
            </a:r>
          </a:p>
          <a:p>
            <a:pPr marL="533400" lvl="1" indent="-265113">
              <a:lnSpc>
                <a:spcPts val="2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전략적인 판단이 요구됨</a:t>
            </a:r>
          </a:p>
        </p:txBody>
      </p:sp>
      <p:grpSp>
        <p:nvGrpSpPr>
          <p:cNvPr id="200707" name="그룹 34"/>
          <p:cNvGrpSpPr>
            <a:grpSpLocks/>
          </p:cNvGrpSpPr>
          <p:nvPr/>
        </p:nvGrpSpPr>
        <p:grpSpPr bwMode="auto">
          <a:xfrm>
            <a:off x="2928925" y="4286256"/>
            <a:ext cx="4078299" cy="2214556"/>
            <a:chOff x="3172712" y="4044313"/>
            <a:chExt cx="4419354" cy="2215200"/>
          </a:xfrm>
        </p:grpSpPr>
        <p:sp>
          <p:nvSpPr>
            <p:cNvPr id="200723" name="AutoShape 5"/>
            <p:cNvSpPr>
              <a:spLocks noChangeArrowheads="1"/>
            </p:cNvSpPr>
            <p:nvPr/>
          </p:nvSpPr>
          <p:spPr bwMode="auto">
            <a:xfrm flipH="1">
              <a:off x="5821164" y="5853715"/>
              <a:ext cx="676463" cy="325802"/>
            </a:xfrm>
            <a:prstGeom prst="homePlate">
              <a:avLst>
                <a:gd name="adj" fmla="val 47390"/>
              </a:avLst>
            </a:prstGeom>
            <a:noFill/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724" name="Line 6"/>
            <p:cNvSpPr>
              <a:spLocks noChangeShapeType="1"/>
            </p:cNvSpPr>
            <p:nvPr/>
          </p:nvSpPr>
          <p:spPr bwMode="auto">
            <a:xfrm>
              <a:off x="3928875" y="6016616"/>
              <a:ext cx="1047854" cy="0"/>
            </a:xfrm>
            <a:prstGeom prst="line">
              <a:avLst/>
            </a:prstGeom>
            <a:noFill/>
            <a:ln w="635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725" name="Line 7"/>
            <p:cNvSpPr>
              <a:spLocks noChangeShapeType="1"/>
            </p:cNvSpPr>
            <p:nvPr/>
          </p:nvSpPr>
          <p:spPr bwMode="auto">
            <a:xfrm>
              <a:off x="4958159" y="6016616"/>
              <a:ext cx="1029285" cy="0"/>
            </a:xfrm>
            <a:prstGeom prst="line">
              <a:avLst/>
            </a:prstGeom>
            <a:noFill/>
            <a:ln w="635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726" name="Line 8"/>
            <p:cNvSpPr>
              <a:spLocks noChangeShapeType="1"/>
            </p:cNvSpPr>
            <p:nvPr/>
          </p:nvSpPr>
          <p:spPr bwMode="auto">
            <a:xfrm>
              <a:off x="5818511" y="5935166"/>
              <a:ext cx="0" cy="161447"/>
            </a:xfrm>
            <a:prstGeom prst="line">
              <a:avLst/>
            </a:prstGeom>
            <a:noFill/>
            <a:ln w="635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727" name="Line 9"/>
            <p:cNvSpPr>
              <a:spLocks noChangeShapeType="1"/>
            </p:cNvSpPr>
            <p:nvPr/>
          </p:nvSpPr>
          <p:spPr bwMode="auto">
            <a:xfrm>
              <a:off x="4903777" y="5205019"/>
              <a:ext cx="606164" cy="0"/>
            </a:xfrm>
            <a:prstGeom prst="line">
              <a:avLst/>
            </a:prstGeom>
            <a:noFill/>
            <a:ln w="635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728" name="AutoShape 10"/>
            <p:cNvSpPr>
              <a:spLocks noChangeArrowheads="1"/>
            </p:cNvSpPr>
            <p:nvPr/>
          </p:nvSpPr>
          <p:spPr bwMode="auto">
            <a:xfrm flipH="1">
              <a:off x="5821164" y="5042118"/>
              <a:ext cx="676463" cy="325802"/>
            </a:xfrm>
            <a:prstGeom prst="homePlate">
              <a:avLst>
                <a:gd name="adj" fmla="val 47390"/>
              </a:avLst>
            </a:prstGeom>
            <a:noFill/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729" name="Line 11"/>
            <p:cNvSpPr>
              <a:spLocks noChangeShapeType="1"/>
            </p:cNvSpPr>
            <p:nvPr/>
          </p:nvSpPr>
          <p:spPr bwMode="auto">
            <a:xfrm>
              <a:off x="5512594" y="5205019"/>
              <a:ext cx="441691" cy="0"/>
            </a:xfrm>
            <a:prstGeom prst="line">
              <a:avLst/>
            </a:prstGeom>
            <a:noFill/>
            <a:ln w="635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730" name="AutoShape 12"/>
            <p:cNvSpPr>
              <a:spLocks noChangeArrowheads="1"/>
            </p:cNvSpPr>
            <p:nvPr/>
          </p:nvSpPr>
          <p:spPr bwMode="auto">
            <a:xfrm flipH="1">
              <a:off x="5827796" y="4474873"/>
              <a:ext cx="676463" cy="324348"/>
            </a:xfrm>
            <a:prstGeom prst="homePlate">
              <a:avLst>
                <a:gd name="adj" fmla="val 47602"/>
              </a:avLst>
            </a:prstGeom>
            <a:noFill/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731" name="Line 13"/>
            <p:cNvSpPr>
              <a:spLocks noChangeShapeType="1"/>
            </p:cNvSpPr>
            <p:nvPr/>
          </p:nvSpPr>
          <p:spPr bwMode="auto">
            <a:xfrm>
              <a:off x="3957450" y="4636320"/>
              <a:ext cx="1047854" cy="0"/>
            </a:xfrm>
            <a:prstGeom prst="line">
              <a:avLst/>
            </a:prstGeom>
            <a:noFill/>
            <a:ln w="635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732" name="Line 14"/>
            <p:cNvSpPr>
              <a:spLocks noChangeShapeType="1"/>
            </p:cNvSpPr>
            <p:nvPr/>
          </p:nvSpPr>
          <p:spPr bwMode="auto">
            <a:xfrm>
              <a:off x="5024834" y="4636320"/>
              <a:ext cx="1029285" cy="0"/>
            </a:xfrm>
            <a:prstGeom prst="line">
              <a:avLst/>
            </a:prstGeom>
            <a:noFill/>
            <a:ln w="635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AutoShape 15"/>
            <p:cNvSpPr>
              <a:spLocks noChangeArrowheads="1"/>
            </p:cNvSpPr>
            <p:nvPr/>
          </p:nvSpPr>
          <p:spPr bwMode="auto">
            <a:xfrm>
              <a:off x="5913095" y="4393658"/>
              <a:ext cx="965065" cy="1865855"/>
            </a:xfrm>
            <a:prstGeom prst="roundRect">
              <a:avLst>
                <a:gd name="adj" fmla="val 3657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AF0B4"/>
                </a:gs>
              </a:gsLst>
              <a:lin ang="2700000" scaled="1"/>
            </a:gradFill>
            <a:ln w="9525" algn="ctr">
              <a:solidFill>
                <a:srgbClr val="135F1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54000" rIns="54000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0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계좌</a:t>
              </a:r>
            </a:p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defRPr/>
              </a:pPr>
              <a:r>
                <a:rPr kumimoji="0" lang="ko-KR" altLang="en-US" sz="10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kumimoji="0" lang="ko-KR" altLang="en-US" sz="1000" b="1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계좌번호</a:t>
              </a:r>
              <a:endParaRPr kumimoji="0" lang="ko-KR" altLang="en-US" sz="1000" b="1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defRPr/>
              </a:pPr>
              <a:r>
                <a:rPr kumimoji="0" lang="ko-KR" altLang="en-US" sz="10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en-US" altLang="ko-KR" sz="10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# </a:t>
              </a:r>
              <a:r>
                <a:rPr kumimoji="0" lang="ko-KR" altLang="en-US" sz="10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개설일</a:t>
              </a:r>
            </a:p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defRPr/>
              </a:pPr>
              <a:r>
                <a:rPr kumimoji="0" lang="ko-KR" altLang="en-US" sz="10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kumimoji="0" lang="ko-KR" altLang="en-US" sz="100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10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결제일</a:t>
              </a:r>
            </a:p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defRPr/>
              </a:pPr>
              <a:r>
                <a:rPr kumimoji="0" lang="ko-KR" altLang="en-US" sz="10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kumimoji="0" lang="ko-KR" altLang="en-US" sz="100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10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해지일</a:t>
              </a:r>
            </a:p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defRPr/>
              </a:pPr>
              <a:r>
                <a:rPr kumimoji="0" lang="ko-KR" altLang="en-US" sz="10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kumimoji="0" lang="ko-KR" altLang="en-US" sz="100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10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약정이율</a:t>
              </a:r>
            </a:p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defRPr/>
              </a:pPr>
              <a:r>
                <a:rPr kumimoji="0" lang="ko-KR" altLang="en-US" sz="10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kumimoji="0" lang="ko-KR" altLang="en-US" sz="100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10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잔액</a:t>
              </a:r>
            </a:p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defRPr/>
              </a:pPr>
              <a:r>
                <a:rPr kumimoji="0" lang="ko-KR" altLang="en-US" sz="100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kumimoji="0" lang="en-US" altLang="ko-KR" sz="100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………</a:t>
              </a:r>
              <a:endParaRPr kumimoji="0" lang="en-US" altLang="ko-KR" sz="10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en-US" altLang="ko-KR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en-US" altLang="ko-KR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endParaRPr kumimoji="0" lang="en-US" altLang="ko-KR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AutoShape 16"/>
            <p:cNvSpPr>
              <a:spLocks noChangeArrowheads="1"/>
            </p:cNvSpPr>
            <p:nvPr/>
          </p:nvSpPr>
          <p:spPr bwMode="auto">
            <a:xfrm>
              <a:off x="3172712" y="4301557"/>
              <a:ext cx="1008084" cy="935310"/>
            </a:xfrm>
            <a:prstGeom prst="roundRect">
              <a:avLst>
                <a:gd name="adj" fmla="val 3125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4BA74"/>
                </a:gs>
              </a:gsLst>
              <a:lin ang="2700000" scaled="1"/>
            </a:gradFill>
            <a:ln w="9525" algn="ctr">
              <a:solidFill>
                <a:srgbClr val="5F5F5F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은행</a:t>
              </a:r>
            </a:p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en-US" altLang="ko-KR" sz="1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# </a:t>
              </a:r>
              <a:r>
                <a:rPr kumimoji="0" lang="ko-KR" altLang="en-US" sz="1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은행코드</a:t>
              </a:r>
            </a:p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0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kumimoji="0" lang="ko-KR" altLang="en-US" sz="1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은행</a:t>
              </a:r>
              <a:r>
                <a:rPr kumimoji="0" lang="en-US" altLang="ko-KR" sz="1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kumimoji="0" lang="ko-KR" altLang="en-US" sz="1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지점</a:t>
              </a:r>
              <a:r>
                <a:rPr kumimoji="0" lang="en-US" altLang="ko-KR" sz="1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kumimoji="0" lang="ko-KR" altLang="en-US" sz="1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</a:p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0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kumimoji="0" lang="ko-KR" altLang="en-US" sz="1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주소</a:t>
              </a:r>
            </a:p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0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kumimoji="0" lang="en-US" altLang="ko-KR" sz="10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………</a:t>
              </a:r>
              <a:endParaRPr kumimoji="0" lang="en-US" altLang="ko-KR" sz="10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AutoShape 17"/>
            <p:cNvSpPr>
              <a:spLocks noChangeArrowheads="1"/>
            </p:cNvSpPr>
            <p:nvPr/>
          </p:nvSpPr>
          <p:spPr bwMode="auto">
            <a:xfrm>
              <a:off x="4364862" y="4914510"/>
              <a:ext cx="820564" cy="792393"/>
            </a:xfrm>
            <a:prstGeom prst="roundRect">
              <a:avLst>
                <a:gd name="adj" fmla="val 7238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4BA74"/>
                </a:gs>
              </a:gsLst>
              <a:lin ang="2700000" scaled="1"/>
            </a:gradFill>
            <a:ln w="9525" algn="ctr">
              <a:solidFill>
                <a:schemeClr val="bg2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</a:t>
              </a:r>
            </a:p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en-US" altLang="ko-KR" sz="1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# </a:t>
              </a:r>
              <a:r>
                <a:rPr kumimoji="0" lang="ko-KR" altLang="en-US" sz="1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상품코드</a:t>
              </a:r>
            </a:p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10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1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상품명</a:t>
              </a:r>
            </a:p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0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kumimoji="0" lang="en-US" altLang="ko-KR" sz="10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………</a:t>
              </a:r>
            </a:p>
          </p:txBody>
        </p:sp>
        <p:sp>
          <p:nvSpPr>
            <p:cNvPr id="200736" name="Line 18"/>
            <p:cNvSpPr>
              <a:spLocks noChangeShapeType="1"/>
            </p:cNvSpPr>
            <p:nvPr/>
          </p:nvSpPr>
          <p:spPr bwMode="auto">
            <a:xfrm>
              <a:off x="5821164" y="4559232"/>
              <a:ext cx="0" cy="159992"/>
            </a:xfrm>
            <a:prstGeom prst="line">
              <a:avLst/>
            </a:prstGeom>
            <a:noFill/>
            <a:ln w="635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AutoShape 19"/>
            <p:cNvSpPr>
              <a:spLocks noChangeArrowheads="1"/>
            </p:cNvSpPr>
            <p:nvPr/>
          </p:nvSpPr>
          <p:spPr bwMode="auto">
            <a:xfrm>
              <a:off x="4918786" y="4044313"/>
              <a:ext cx="755194" cy="355697"/>
            </a:xfrm>
            <a:prstGeom prst="wedgeRectCallout">
              <a:avLst>
                <a:gd name="adj1" fmla="val 65921"/>
                <a:gd name="adj2" fmla="val 122346"/>
              </a:avLst>
            </a:prstGeom>
            <a:gradFill rotWithShape="0"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chemeClr val="bg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en-US" altLang="ko-KR" sz="10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UID BAR</a:t>
              </a:r>
            </a:p>
          </p:txBody>
        </p:sp>
        <p:sp>
          <p:nvSpPr>
            <p:cNvPr id="200738" name="Line 20"/>
            <p:cNvSpPr>
              <a:spLocks noChangeShapeType="1"/>
            </p:cNvSpPr>
            <p:nvPr/>
          </p:nvSpPr>
          <p:spPr bwMode="auto">
            <a:xfrm>
              <a:off x="5815858" y="5126478"/>
              <a:ext cx="0" cy="161447"/>
            </a:xfrm>
            <a:prstGeom prst="line">
              <a:avLst/>
            </a:prstGeom>
            <a:noFill/>
            <a:ln w="635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AutoShape 21"/>
            <p:cNvSpPr>
              <a:spLocks noChangeArrowheads="1"/>
            </p:cNvSpPr>
            <p:nvPr/>
          </p:nvSpPr>
          <p:spPr bwMode="auto">
            <a:xfrm>
              <a:off x="3172713" y="5424246"/>
              <a:ext cx="956476" cy="792392"/>
            </a:xfrm>
            <a:prstGeom prst="roundRect">
              <a:avLst>
                <a:gd name="adj" fmla="val 3787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4BA74"/>
                </a:gs>
              </a:gsLst>
              <a:lin ang="2700000" scaled="1"/>
            </a:gradFill>
            <a:ln w="9525" algn="ctr">
              <a:solidFill>
                <a:schemeClr val="bg2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defRPr/>
              </a:pPr>
              <a:r>
                <a:rPr kumimoji="0" lang="ko-KR" altLang="en-US" sz="1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</a:t>
              </a:r>
            </a:p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defRPr/>
              </a:pPr>
              <a:r>
                <a:rPr kumimoji="0" lang="en-US" altLang="ko-KR" sz="1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# </a:t>
              </a:r>
              <a:r>
                <a:rPr kumimoji="0" lang="ko-KR" altLang="en-US" sz="1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고객번호</a:t>
              </a:r>
            </a:p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defRPr/>
              </a:pPr>
              <a:r>
                <a:rPr kumimoji="0" lang="ko-KR" altLang="en-US" sz="1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kumimoji="0" lang="ko-KR" altLang="en-US" sz="10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고객명</a:t>
              </a:r>
              <a:endParaRPr kumimoji="0" lang="ko-KR" altLang="en-US" sz="10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algn="l" eaLnBrk="0" latinLnBrk="0" hangingPunct="0">
                <a:spcBef>
                  <a:spcPts val="100"/>
                </a:spcBef>
                <a:buClr>
                  <a:schemeClr val="hlink"/>
                </a:buClr>
                <a:buSzPct val="90000"/>
                <a:defRPr/>
              </a:pPr>
              <a:r>
                <a:rPr kumimoji="0" lang="ko-KR" altLang="en-US" sz="1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kumimoji="0" lang="en-US" altLang="ko-KR" sz="10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………</a:t>
              </a:r>
            </a:p>
          </p:txBody>
        </p:sp>
        <p:sp>
          <p:nvSpPr>
            <p:cNvPr id="22" name="AutoShape 22"/>
            <p:cNvSpPr>
              <a:spLocks noChangeArrowheads="1"/>
            </p:cNvSpPr>
            <p:nvPr/>
          </p:nvSpPr>
          <p:spPr bwMode="auto">
            <a:xfrm>
              <a:off x="6836874" y="4166580"/>
              <a:ext cx="755192" cy="242958"/>
            </a:xfrm>
            <a:prstGeom prst="wedgeRectCallout">
              <a:avLst>
                <a:gd name="adj1" fmla="val -82043"/>
                <a:gd name="adj2" fmla="val 174633"/>
              </a:avLst>
            </a:prstGeom>
            <a:gradFill rotWithShape="0"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path path="rect">
                <a:fillToRect l="50000" t="50000" r="50000" b="50000"/>
              </a:path>
            </a:gradFill>
            <a:ln w="6350">
              <a:solidFill>
                <a:schemeClr val="bg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0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인조 식별자</a:t>
              </a:r>
              <a:endParaRPr kumimoji="0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00708" name="Picture 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9188" y="4894263"/>
            <a:ext cx="1006475" cy="13541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00709" name="Picture 28" descr="j0203154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7350" y="4967288"/>
            <a:ext cx="987425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AutoShape 29"/>
          <p:cNvSpPr>
            <a:spLocks noChangeArrowheads="1"/>
          </p:cNvSpPr>
          <p:nvPr/>
        </p:nvSpPr>
        <p:spPr bwMode="auto">
          <a:xfrm>
            <a:off x="7661275" y="4217988"/>
            <a:ext cx="930275" cy="531812"/>
          </a:xfrm>
          <a:prstGeom prst="wedgeRoundRectCallout">
            <a:avLst>
              <a:gd name="adj1" fmla="val 3229"/>
              <a:gd name="adj2" fmla="val 77463"/>
              <a:gd name="adj3" fmla="val 16667"/>
            </a:avLst>
          </a:prstGeom>
          <a:gradFill rotWithShape="1">
            <a:gsLst>
              <a:gs pos="0">
                <a:srgbClr val="FF9900">
                  <a:gamma/>
                  <a:tint val="6275"/>
                  <a:invGamma/>
                </a:srgbClr>
              </a:gs>
              <a:gs pos="100000">
                <a:srgbClr val="FF9900"/>
              </a:gs>
            </a:gsLst>
            <a:path path="rect">
              <a:fillToRect l="50000" t="50000" r="50000" b="50000"/>
            </a:path>
          </a:gradFill>
          <a:ln w="127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  <a:defRPr/>
            </a:pP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왕좌에 앉은 사람이 왕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</a:t>
            </a:r>
          </a:p>
        </p:txBody>
      </p:sp>
      <p:grpSp>
        <p:nvGrpSpPr>
          <p:cNvPr id="200711" name="그룹 33"/>
          <p:cNvGrpSpPr>
            <a:grpSpLocks/>
          </p:cNvGrpSpPr>
          <p:nvPr/>
        </p:nvGrpSpPr>
        <p:grpSpPr bwMode="auto">
          <a:xfrm>
            <a:off x="7269163" y="2417763"/>
            <a:ext cx="1130300" cy="1511300"/>
            <a:chOff x="7875587" y="2190140"/>
            <a:chExt cx="1223963" cy="1511300"/>
          </a:xfrm>
        </p:grpSpPr>
        <p:sp>
          <p:nvSpPr>
            <p:cNvPr id="30" name="AutoShape 30"/>
            <p:cNvSpPr>
              <a:spLocks noChangeArrowheads="1"/>
            </p:cNvSpPr>
            <p:nvPr/>
          </p:nvSpPr>
          <p:spPr bwMode="auto">
            <a:xfrm>
              <a:off x="7875587" y="2190140"/>
              <a:ext cx="1223963" cy="1511300"/>
            </a:xfrm>
            <a:prstGeom prst="roundRect">
              <a:avLst>
                <a:gd name="adj" fmla="val 6227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4BA74"/>
                </a:gs>
              </a:gsLst>
              <a:lin ang="2700000" scaled="1"/>
            </a:gradFill>
            <a:ln w="9525" algn="ctr">
              <a:solidFill>
                <a:schemeClr val="bg2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720" name="Line 31"/>
            <p:cNvSpPr>
              <a:spLocks noChangeShapeType="1"/>
            </p:cNvSpPr>
            <p:nvPr/>
          </p:nvSpPr>
          <p:spPr bwMode="auto">
            <a:xfrm>
              <a:off x="7875587" y="2548915"/>
              <a:ext cx="1223963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721" name="Text Box 32"/>
            <p:cNvSpPr txBox="1">
              <a:spLocks noChangeArrowheads="1"/>
            </p:cNvSpPr>
            <p:nvPr/>
          </p:nvSpPr>
          <p:spPr bwMode="auto">
            <a:xfrm>
              <a:off x="7875587" y="2291740"/>
              <a:ext cx="863600" cy="1984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latinLnBrk="0" hangingPunct="0">
                <a:lnSpc>
                  <a:spcPct val="7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ko-KR" altLang="en-US" sz="1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계좌번호</a:t>
              </a:r>
            </a:p>
          </p:txBody>
        </p:sp>
        <p:sp>
          <p:nvSpPr>
            <p:cNvPr id="200722" name="Rectangle 33"/>
            <p:cNvSpPr>
              <a:spLocks noChangeArrowheads="1"/>
            </p:cNvSpPr>
            <p:nvPr/>
          </p:nvSpPr>
          <p:spPr bwMode="auto">
            <a:xfrm>
              <a:off x="7875587" y="2599715"/>
              <a:ext cx="1150938" cy="102027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latinLnBrk="0" hangingPunct="0">
                <a:lnSpc>
                  <a:spcPct val="7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kumimoji="0" lang="ko-KR" altLang="en-US" sz="9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개설일</a:t>
              </a:r>
            </a:p>
            <a:p>
              <a:pPr eaLnBrk="0" latinLnBrk="0" hangingPunct="0">
                <a:lnSpc>
                  <a:spcPct val="7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kumimoji="0" lang="ko-KR" altLang="en-US" sz="9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결제일</a:t>
              </a:r>
            </a:p>
            <a:p>
              <a:pPr eaLnBrk="0" latinLnBrk="0" hangingPunct="0">
                <a:lnSpc>
                  <a:spcPct val="7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kumimoji="0" lang="ko-KR" altLang="en-US" sz="9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해지일</a:t>
              </a:r>
            </a:p>
            <a:p>
              <a:pPr eaLnBrk="0" latinLnBrk="0" hangingPunct="0">
                <a:lnSpc>
                  <a:spcPct val="7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kumimoji="0" lang="ko-KR" altLang="en-US" sz="9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약정이율</a:t>
              </a:r>
            </a:p>
            <a:p>
              <a:pPr eaLnBrk="0" latinLnBrk="0" hangingPunct="0">
                <a:lnSpc>
                  <a:spcPct val="7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kumimoji="0" lang="ko-KR" altLang="en-US" sz="9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잔액</a:t>
              </a:r>
            </a:p>
            <a:p>
              <a:pPr eaLnBrk="0" latinLnBrk="0" hangingPunct="0">
                <a:lnSpc>
                  <a:spcPct val="7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kumimoji="0" lang="en-US" altLang="ko-KR" sz="9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…………</a:t>
              </a:r>
            </a:p>
          </p:txBody>
        </p:sp>
      </p:grpSp>
      <p:grpSp>
        <p:nvGrpSpPr>
          <p:cNvPr id="200712" name="그룹 35"/>
          <p:cNvGrpSpPr>
            <a:grpSpLocks/>
          </p:cNvGrpSpPr>
          <p:nvPr/>
        </p:nvGrpSpPr>
        <p:grpSpPr bwMode="auto">
          <a:xfrm>
            <a:off x="720725" y="4606925"/>
            <a:ext cx="2127250" cy="1887538"/>
            <a:chOff x="781050" y="4365017"/>
            <a:chExt cx="2304937" cy="1888769"/>
          </a:xfrm>
        </p:grpSpPr>
        <p:pic>
          <p:nvPicPr>
            <p:cNvPr id="25" name="Picture 2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81050" y="5017477"/>
              <a:ext cx="1980000" cy="123630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</p:pic>
        <p:pic>
          <p:nvPicPr>
            <p:cNvPr id="23" name="Picture 23" descr="hyewon84_37_m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854200" y="4365017"/>
              <a:ext cx="684000" cy="97714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</p:pic>
        <p:pic>
          <p:nvPicPr>
            <p:cNvPr id="200717" name="Picture 24" descr="그림17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63625" y="4630127"/>
              <a:ext cx="1143000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AutoShape 26"/>
            <p:cNvSpPr>
              <a:spLocks noChangeArrowheads="1"/>
            </p:cNvSpPr>
            <p:nvPr/>
          </p:nvSpPr>
          <p:spPr bwMode="auto">
            <a:xfrm>
              <a:off x="2186374" y="5214884"/>
              <a:ext cx="899613" cy="467029"/>
            </a:xfrm>
            <a:prstGeom prst="wedgeRoundRectCallout">
              <a:avLst>
                <a:gd name="adj1" fmla="val -87442"/>
                <a:gd name="adj2" fmla="val 67994"/>
                <a:gd name="adj3" fmla="val 16667"/>
              </a:avLst>
            </a:prstGeom>
            <a:gradFill rotWithShape="1">
              <a:gsLst>
                <a:gs pos="0">
                  <a:srgbClr val="FF9900">
                    <a:gamma/>
                    <a:tint val="6275"/>
                    <a:invGamma/>
                  </a:srgbClr>
                </a:gs>
                <a:gs pos="100000">
                  <a:srgbClr val="FF9900"/>
                </a:gs>
              </a:gsLst>
              <a:path path="rect">
                <a:fillToRect l="50000" t="50000" r="50000" b="50000"/>
              </a:path>
            </a:gradFill>
            <a:ln w="12700">
              <a:solidFill>
                <a:schemeClr val="bg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rIns="36000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50000"/>
                </a:spcBef>
                <a:defRPr/>
              </a:pPr>
              <a:r>
                <a:rPr lang="ko-KR" altLang="en-US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완장을 찬 사람이 주장</a:t>
              </a: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488" y="115987"/>
            <a:ext cx="8229600" cy="649287"/>
          </a:xfrm>
        </p:spPr>
        <p:txBody>
          <a:bodyPr/>
          <a:lstStyle/>
          <a:p>
            <a:r>
              <a:rPr lang="ko-KR" altLang="en-US" dirty="0" err="1" smtClean="0"/>
              <a:t>식별자에</a:t>
            </a:r>
            <a:r>
              <a:rPr lang="ko-KR" altLang="en-US" dirty="0" smtClean="0"/>
              <a:t> 대한 이해</a:t>
            </a:r>
            <a:endParaRPr lang="ko-KR" altLang="en-US" dirty="0"/>
          </a:p>
        </p:txBody>
      </p:sp>
      <p:sp>
        <p:nvSpPr>
          <p:cNvPr id="38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err="1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식별자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754" name="그룹 65"/>
          <p:cNvGrpSpPr>
            <a:grpSpLocks/>
          </p:cNvGrpSpPr>
          <p:nvPr/>
        </p:nvGrpSpPr>
        <p:grpSpPr bwMode="auto">
          <a:xfrm>
            <a:off x="3114675" y="4453161"/>
            <a:ext cx="149225" cy="742950"/>
            <a:chOff x="3402013" y="4438650"/>
            <a:chExt cx="161925" cy="742950"/>
          </a:xfrm>
        </p:grpSpPr>
        <p:sp>
          <p:nvSpPr>
            <p:cNvPr id="202794" name="Line 4"/>
            <p:cNvSpPr>
              <a:spLocks noChangeShapeType="1"/>
            </p:cNvSpPr>
            <p:nvPr/>
          </p:nvSpPr>
          <p:spPr bwMode="auto">
            <a:xfrm rot="5400000">
              <a:off x="3292475" y="4991100"/>
              <a:ext cx="381000" cy="0"/>
            </a:xfrm>
            <a:prstGeom prst="line">
              <a:avLst/>
            </a:prstGeom>
            <a:noFill/>
            <a:ln w="6350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795" name="Line 31"/>
            <p:cNvSpPr>
              <a:spLocks noChangeShapeType="1"/>
            </p:cNvSpPr>
            <p:nvPr/>
          </p:nvSpPr>
          <p:spPr bwMode="auto">
            <a:xfrm rot="5400000">
              <a:off x="3292475" y="4629150"/>
              <a:ext cx="381000" cy="0"/>
            </a:xfrm>
            <a:prstGeom prst="line">
              <a:avLst/>
            </a:prstGeom>
            <a:noFill/>
            <a:ln w="6350">
              <a:solidFill>
                <a:srgbClr val="333333"/>
              </a:solidFill>
              <a:prstDash val="dash"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796" name="Freeform 32"/>
            <p:cNvSpPr>
              <a:spLocks/>
            </p:cNvSpPr>
            <p:nvPr/>
          </p:nvSpPr>
          <p:spPr bwMode="auto">
            <a:xfrm rot="5400000">
              <a:off x="3444876" y="5011737"/>
              <a:ext cx="76200" cy="161925"/>
            </a:xfrm>
            <a:custGeom>
              <a:avLst/>
              <a:gdLst>
                <a:gd name="T0" fmla="*/ 2147483647 w 48"/>
                <a:gd name="T1" fmla="*/ 0 h 96"/>
                <a:gd name="T2" fmla="*/ 0 w 48"/>
                <a:gd name="T3" fmla="*/ 2147483647 h 96"/>
                <a:gd name="T4" fmla="*/ 2147483647 w 48"/>
                <a:gd name="T5" fmla="*/ 2147483647 h 96"/>
                <a:gd name="T6" fmla="*/ 0 60000 65536"/>
                <a:gd name="T7" fmla="*/ 0 60000 65536"/>
                <a:gd name="T8" fmla="*/ 0 60000 65536"/>
                <a:gd name="T9" fmla="*/ 0 w 48"/>
                <a:gd name="T10" fmla="*/ 0 h 96"/>
                <a:gd name="T11" fmla="*/ 48 w 48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96">
                  <a:moveTo>
                    <a:pt x="48" y="0"/>
                  </a:moveTo>
                  <a:lnTo>
                    <a:pt x="0" y="48"/>
                  </a:lnTo>
                  <a:lnTo>
                    <a:pt x="48" y="96"/>
                  </a:lnTo>
                </a:path>
              </a:pathLst>
            </a:custGeom>
            <a:noFill/>
            <a:ln w="6350" cap="flat" cmpd="sng">
              <a:solidFill>
                <a:srgbClr val="333333"/>
              </a:solidFill>
              <a:prstDash val="solid"/>
              <a:round/>
              <a:headEnd/>
              <a:tailEnd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797" name="Line 33"/>
            <p:cNvSpPr>
              <a:spLocks noChangeShapeType="1"/>
            </p:cNvSpPr>
            <p:nvPr/>
          </p:nvSpPr>
          <p:spPr bwMode="auto">
            <a:xfrm rot="5400000" flipH="1">
              <a:off x="3482976" y="4976812"/>
              <a:ext cx="0" cy="161925"/>
            </a:xfrm>
            <a:prstGeom prst="line">
              <a:avLst/>
            </a:prstGeom>
            <a:noFill/>
            <a:ln w="6350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2755" name="Text Box 3"/>
          <p:cNvSpPr txBox="1">
            <a:spLocks noChangeArrowheads="1"/>
          </p:cNvSpPr>
          <p:nvPr/>
        </p:nvSpPr>
        <p:spPr bwMode="auto">
          <a:xfrm>
            <a:off x="352425" y="1052736"/>
            <a:ext cx="8545513" cy="206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66700" indent="-266700">
              <a:lnSpc>
                <a:spcPct val="120000"/>
              </a:lnSpc>
              <a:spcBef>
                <a:spcPct val="100000"/>
              </a:spcBef>
              <a:spcAft>
                <a:spcPct val="40000"/>
              </a:spcAft>
              <a:buFont typeface="Arial" pitchFamily="34" charset="0"/>
              <a:buChar char="•"/>
            </a:pP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인조식별자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(Artificial Identifier)</a:t>
            </a:r>
          </a:p>
          <a:p>
            <a:pPr marL="533400" lvl="1" indent="-265113">
              <a:lnSpc>
                <a:spcPct val="120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식별자가 너무 길거나 여러 개의 속성으로 구성되어 있는 경우에 인위적으로 추가한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식별자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66700" indent="-266700">
              <a:lnSpc>
                <a:spcPct val="120000"/>
              </a:lnSpc>
              <a:spcBef>
                <a:spcPct val="100000"/>
              </a:spcBef>
              <a:spcAft>
                <a:spcPct val="40000"/>
              </a:spcAft>
              <a:buFont typeface="Wingdings" pitchFamily="2" charset="2"/>
              <a:buChar char="ü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(Artificial)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식별자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지정 원칙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33400" lvl="1" indent="-265113">
              <a:lnSpc>
                <a:spcPct val="120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최대한 범용적인 값을 사용</a:t>
            </a:r>
          </a:p>
          <a:p>
            <a:pPr marL="533400" lvl="1" indent="-265113">
              <a:lnSpc>
                <a:spcPct val="120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유일한 값을 만들기 위해 사용</a:t>
            </a:r>
          </a:p>
          <a:p>
            <a:pPr marL="533400" lvl="1" indent="-265113">
              <a:lnSpc>
                <a:spcPct val="120000"/>
              </a:lnSpc>
              <a:spcBef>
                <a:spcPts val="200"/>
              </a:spcBef>
              <a:buFont typeface="Arial" pitchFamily="34" charset="0"/>
              <a:buChar char="•"/>
            </a:pP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식별자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속성의 일부만 인조 속성으로 대체할 수도 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Rectangle 2"/>
          <p:cNvSpPr>
            <a:spLocks noChangeArrowheads="1"/>
          </p:cNvSpPr>
          <p:nvPr/>
        </p:nvSpPr>
        <p:spPr bwMode="auto">
          <a:xfrm>
            <a:off x="688729" y="3097823"/>
            <a:ext cx="2990769" cy="326898"/>
          </a:xfrm>
          <a:prstGeom prst="roundRect">
            <a:avLst/>
          </a:prstGeom>
          <a:solidFill>
            <a:srgbClr val="F6E57E"/>
          </a:solidFill>
          <a:ln w="9525" algn="ctr">
            <a:solidFill>
              <a:srgbClr val="996600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9pPr>
          </a:lstStyle>
          <a:p>
            <a:pPr marL="266700" indent="-180975" algn="l" latinLnBrk="0">
              <a:lnSpc>
                <a:spcPct val="110000"/>
              </a:lnSpc>
              <a:spcBef>
                <a:spcPts val="300"/>
              </a:spcBef>
              <a:buSzPct val="80000"/>
              <a:buFontTx/>
              <a:buBlip>
                <a:blip r:embed="rId3"/>
              </a:buBlip>
              <a:tabLst>
                <a:tab pos="450850" algn="l"/>
              </a:tabLst>
              <a:defRPr/>
            </a:pPr>
            <a:r>
              <a:rPr lang="ko-KR" altLang="en-US" sz="1200" smtClean="0">
                <a:solidFill>
                  <a:srgbClr val="0000FF"/>
                </a:solidFill>
                <a:effectLst>
                  <a:outerShdw blurRad="63500" dist="38100" dir="2700000" algn="tl" rotWithShape="0">
                    <a:schemeClr val="bg1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itchFamily="2" charset="2"/>
              </a:rPr>
              <a:t>불필요하게 정의된 인조 식별자</a:t>
            </a:r>
          </a:p>
        </p:txBody>
      </p:sp>
      <p:sp>
        <p:nvSpPr>
          <p:cNvPr id="202759" name="Line 5"/>
          <p:cNvSpPr>
            <a:spLocks noChangeShapeType="1"/>
          </p:cNvSpPr>
          <p:nvPr/>
        </p:nvSpPr>
        <p:spPr bwMode="auto">
          <a:xfrm>
            <a:off x="3981450" y="4053111"/>
            <a:ext cx="374650" cy="0"/>
          </a:xfrm>
          <a:prstGeom prst="line">
            <a:avLst/>
          </a:prstGeom>
          <a:noFill/>
          <a:ln w="6350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2760" name="Line 6"/>
          <p:cNvSpPr>
            <a:spLocks noChangeShapeType="1"/>
          </p:cNvSpPr>
          <p:nvPr/>
        </p:nvSpPr>
        <p:spPr bwMode="auto">
          <a:xfrm>
            <a:off x="5775325" y="4053111"/>
            <a:ext cx="374650" cy="0"/>
          </a:xfrm>
          <a:prstGeom prst="line">
            <a:avLst/>
          </a:prstGeom>
          <a:noFill/>
          <a:ln w="6350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2" name="AutoShape 7"/>
          <p:cNvSpPr>
            <a:spLocks noChangeArrowheads="1"/>
          </p:cNvSpPr>
          <p:nvPr/>
        </p:nvSpPr>
        <p:spPr bwMode="auto">
          <a:xfrm>
            <a:off x="4340225" y="3748311"/>
            <a:ext cx="1050925" cy="1187450"/>
          </a:xfrm>
          <a:prstGeom prst="roundRect">
            <a:avLst>
              <a:gd name="adj" fmla="val 4315"/>
            </a:avLst>
          </a:prstGeom>
          <a:solidFill>
            <a:srgbClr val="F8F8F8"/>
          </a:solidFill>
          <a:ln w="9525">
            <a:solidFill>
              <a:srgbClr val="33333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0000" tIns="46800" rIns="90000" bIns="46800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9pPr>
          </a:lstStyle>
          <a:p>
            <a:pPr marL="285750" indent="-285750" algn="l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계약 상태</a:t>
            </a:r>
            <a:r>
              <a:rPr kumimoji="0"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 algn="l" eaLnBrk="0" latinLnBrk="0" hangingPunct="0">
              <a:lnSpc>
                <a:spcPct val="8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kumimoji="0"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이력시작일</a:t>
            </a:r>
          </a:p>
          <a:p>
            <a:pPr marL="285750" indent="-285750" algn="l" eaLnBrk="0" latinLnBrk="0" hangingPunct="0">
              <a:lnSpc>
                <a:spcPct val="4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kumimoji="0"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이력종료일</a:t>
            </a:r>
          </a:p>
          <a:p>
            <a:pPr marL="285750" indent="-285750" algn="l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상태유형</a:t>
            </a:r>
          </a:p>
          <a:p>
            <a:pPr marL="285750" indent="-285750" algn="l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변경사유</a:t>
            </a:r>
          </a:p>
          <a:p>
            <a:pPr marL="285750" indent="-285750" algn="l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처리대리점</a:t>
            </a:r>
          </a:p>
          <a:p>
            <a:pPr marL="285750" indent="-285750" algn="l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처리담당자</a:t>
            </a:r>
          </a:p>
        </p:txBody>
      </p:sp>
      <p:sp>
        <p:nvSpPr>
          <p:cNvPr id="143" name="AutoShape 8"/>
          <p:cNvSpPr>
            <a:spLocks noChangeArrowheads="1"/>
          </p:cNvSpPr>
          <p:nvPr/>
        </p:nvSpPr>
        <p:spPr bwMode="auto">
          <a:xfrm>
            <a:off x="2765425" y="3748311"/>
            <a:ext cx="825500" cy="720725"/>
          </a:xfrm>
          <a:prstGeom prst="roundRect">
            <a:avLst>
              <a:gd name="adj" fmla="val 5093"/>
            </a:avLst>
          </a:prstGeom>
          <a:solidFill>
            <a:srgbClr val="F8F8F8"/>
          </a:solidFill>
          <a:ln w="9525">
            <a:solidFill>
              <a:srgbClr val="33333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0000" tIns="46800" rIns="90000" bIns="46800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9pPr>
          </a:lstStyle>
          <a:p>
            <a:pPr marL="285750" indent="-285750" algn="l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가입계약</a:t>
            </a:r>
            <a:r>
              <a:rPr kumimoji="0"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 algn="l" eaLnBrk="0" latinLnBrk="0" hangingPunct="0">
              <a:lnSpc>
                <a:spcPct val="7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kumimoji="0"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계약번호</a:t>
            </a:r>
          </a:p>
          <a:p>
            <a:pPr marL="285750" indent="-285750" algn="l" eaLnBrk="0" latinLnBrk="0" hangingPunct="0">
              <a:lnSpc>
                <a:spcPct val="4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계약일</a:t>
            </a:r>
          </a:p>
          <a:p>
            <a:pPr marL="285750" indent="-285750" algn="l" eaLnBrk="0" latinLnBrk="0" hangingPunct="0">
              <a:lnSpc>
                <a:spcPct val="4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계약상품</a:t>
            </a:r>
            <a:endParaRPr kumimoji="0" lang="ko-KR" altLang="en-US" sz="9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2763" name="Line 9"/>
          <p:cNvSpPr>
            <a:spLocks noChangeShapeType="1"/>
          </p:cNvSpPr>
          <p:nvPr/>
        </p:nvSpPr>
        <p:spPr bwMode="auto">
          <a:xfrm>
            <a:off x="3590925" y="4053111"/>
            <a:ext cx="374650" cy="0"/>
          </a:xfrm>
          <a:prstGeom prst="line">
            <a:avLst/>
          </a:prstGeom>
          <a:noFill/>
          <a:ln w="6350">
            <a:solidFill>
              <a:srgbClr val="333333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2764" name="Freeform 10"/>
          <p:cNvSpPr>
            <a:spLocks/>
          </p:cNvSpPr>
          <p:nvPr/>
        </p:nvSpPr>
        <p:spPr bwMode="auto">
          <a:xfrm>
            <a:off x="4262438" y="3976911"/>
            <a:ext cx="74612" cy="152400"/>
          </a:xfrm>
          <a:custGeom>
            <a:avLst/>
            <a:gdLst>
              <a:gd name="T0" fmla="*/ 2147483647 w 48"/>
              <a:gd name="T1" fmla="*/ 0 h 96"/>
              <a:gd name="T2" fmla="*/ 0 w 48"/>
              <a:gd name="T3" fmla="*/ 2147483647 h 96"/>
              <a:gd name="T4" fmla="*/ 2147483647 w 48"/>
              <a:gd name="T5" fmla="*/ 2147483647 h 96"/>
              <a:gd name="T6" fmla="*/ 0 60000 65536"/>
              <a:gd name="T7" fmla="*/ 0 60000 65536"/>
              <a:gd name="T8" fmla="*/ 0 60000 65536"/>
              <a:gd name="T9" fmla="*/ 0 w 48"/>
              <a:gd name="T10" fmla="*/ 0 h 96"/>
              <a:gd name="T11" fmla="*/ 48 w 48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" h="96">
                <a:moveTo>
                  <a:pt x="48" y="0"/>
                </a:moveTo>
                <a:lnTo>
                  <a:pt x="0" y="48"/>
                </a:lnTo>
                <a:lnTo>
                  <a:pt x="48" y="96"/>
                </a:lnTo>
              </a:path>
            </a:pathLst>
          </a:custGeom>
          <a:noFill/>
          <a:ln w="6350" cap="flat" cmpd="sng">
            <a:solidFill>
              <a:srgbClr val="333333"/>
            </a:solidFill>
            <a:prstDash val="solid"/>
            <a:round/>
            <a:headEnd/>
            <a:tailEnd/>
          </a:ln>
        </p:spPr>
        <p:txBody>
          <a:bodyPr wrap="none" lIns="90000" tIns="46800" rIns="90000" bIns="46800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2765" name="Line 11"/>
          <p:cNvSpPr>
            <a:spLocks noChangeShapeType="1"/>
          </p:cNvSpPr>
          <p:nvPr/>
        </p:nvSpPr>
        <p:spPr bwMode="auto">
          <a:xfrm flipH="1">
            <a:off x="4265613" y="3976911"/>
            <a:ext cx="0" cy="152400"/>
          </a:xfrm>
          <a:prstGeom prst="line">
            <a:avLst/>
          </a:prstGeom>
          <a:noFill/>
          <a:ln w="6350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AutoShape 12"/>
          <p:cNvSpPr>
            <a:spLocks noChangeArrowheads="1"/>
          </p:cNvSpPr>
          <p:nvPr/>
        </p:nvSpPr>
        <p:spPr bwMode="auto">
          <a:xfrm>
            <a:off x="6142038" y="3748311"/>
            <a:ext cx="1125537" cy="1116012"/>
          </a:xfrm>
          <a:prstGeom prst="roundRect">
            <a:avLst>
              <a:gd name="adj" fmla="val 4806"/>
            </a:avLst>
          </a:prstGeom>
          <a:solidFill>
            <a:srgbClr val="F8F8F8"/>
          </a:solidFill>
          <a:ln w="9525">
            <a:solidFill>
              <a:srgbClr val="33333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0000" tIns="46800" rIns="90000" bIns="46800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9pPr>
          </a:lstStyle>
          <a:p>
            <a:pPr marL="285750" indent="-285750" algn="l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보증금 거래내역</a:t>
            </a:r>
          </a:p>
          <a:p>
            <a:pPr marL="285750" indent="-285750" algn="l" eaLnBrk="0" latinLnBrk="0" hangingPunct="0">
              <a:lnSpc>
                <a:spcPct val="8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kumimoji="0"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거래일련번호</a:t>
            </a:r>
          </a:p>
          <a:p>
            <a:pPr marL="285750" indent="-285750" algn="l" eaLnBrk="0" latinLnBrk="0" hangingPunct="0">
              <a:lnSpc>
                <a:spcPct val="4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kumimoji="0"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보증금구분</a:t>
            </a:r>
          </a:p>
          <a:p>
            <a:pPr marL="285750" indent="-285750" algn="l" eaLnBrk="0" latinLnBrk="0" hangingPunct="0">
              <a:lnSpc>
                <a:spcPct val="50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90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………</a:t>
            </a:r>
            <a:endParaRPr kumimoji="0" lang="en-US" altLang="ko-KR" sz="9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 eaLnBrk="0" latinLnBrk="0" hangingPunct="0">
              <a:lnSpc>
                <a:spcPct val="4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 algn="l" eaLnBrk="0" latinLnBrk="0" hangingPunct="0">
              <a:lnSpc>
                <a:spcPct val="4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9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 eaLnBrk="0" latinLnBrk="0" hangingPunct="0">
              <a:lnSpc>
                <a:spcPct val="4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9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2767" name="Line 13"/>
          <p:cNvSpPr>
            <a:spLocks noChangeShapeType="1"/>
          </p:cNvSpPr>
          <p:nvPr/>
        </p:nvSpPr>
        <p:spPr bwMode="auto">
          <a:xfrm>
            <a:off x="5391150" y="4053111"/>
            <a:ext cx="374650" cy="0"/>
          </a:xfrm>
          <a:prstGeom prst="line">
            <a:avLst/>
          </a:prstGeom>
          <a:noFill/>
          <a:ln w="6350">
            <a:solidFill>
              <a:srgbClr val="333333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2768" name="Freeform 14"/>
          <p:cNvSpPr>
            <a:spLocks/>
          </p:cNvSpPr>
          <p:nvPr/>
        </p:nvSpPr>
        <p:spPr bwMode="auto">
          <a:xfrm>
            <a:off x="6064250" y="3976911"/>
            <a:ext cx="74613" cy="152400"/>
          </a:xfrm>
          <a:custGeom>
            <a:avLst/>
            <a:gdLst>
              <a:gd name="T0" fmla="*/ 2147483647 w 48"/>
              <a:gd name="T1" fmla="*/ 0 h 96"/>
              <a:gd name="T2" fmla="*/ 0 w 48"/>
              <a:gd name="T3" fmla="*/ 2147483647 h 96"/>
              <a:gd name="T4" fmla="*/ 2147483647 w 48"/>
              <a:gd name="T5" fmla="*/ 2147483647 h 96"/>
              <a:gd name="T6" fmla="*/ 0 60000 65536"/>
              <a:gd name="T7" fmla="*/ 0 60000 65536"/>
              <a:gd name="T8" fmla="*/ 0 60000 65536"/>
              <a:gd name="T9" fmla="*/ 0 w 48"/>
              <a:gd name="T10" fmla="*/ 0 h 96"/>
              <a:gd name="T11" fmla="*/ 48 w 48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" h="96">
                <a:moveTo>
                  <a:pt x="48" y="0"/>
                </a:moveTo>
                <a:lnTo>
                  <a:pt x="0" y="48"/>
                </a:lnTo>
                <a:lnTo>
                  <a:pt x="48" y="96"/>
                </a:lnTo>
              </a:path>
            </a:pathLst>
          </a:custGeom>
          <a:noFill/>
          <a:ln w="9525" cap="flat" cmpd="sng">
            <a:solidFill>
              <a:srgbClr val="333333"/>
            </a:solidFill>
            <a:prstDash val="solid"/>
            <a:round/>
            <a:headEnd/>
            <a:tailEnd/>
          </a:ln>
        </p:spPr>
        <p:txBody>
          <a:bodyPr wrap="none" lIns="90000" tIns="46800" rIns="90000" bIns="46800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2769" name="Line 15"/>
          <p:cNvSpPr>
            <a:spLocks noChangeShapeType="1"/>
          </p:cNvSpPr>
          <p:nvPr/>
        </p:nvSpPr>
        <p:spPr bwMode="auto">
          <a:xfrm flipH="1">
            <a:off x="6067425" y="3976911"/>
            <a:ext cx="0" cy="152400"/>
          </a:xfrm>
          <a:prstGeom prst="line">
            <a:avLst/>
          </a:prstGeom>
          <a:noFill/>
          <a:ln w="6350">
            <a:solidFill>
              <a:srgbClr val="333333"/>
            </a:solidFill>
            <a:round/>
            <a:headEnd/>
            <a:tailEnd/>
          </a:ln>
        </p:spPr>
        <p:txBody>
          <a:bodyPr wrap="none" lIns="90000" tIns="46800" rIns="90000" bIns="46800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AutoShape 16"/>
          <p:cNvSpPr>
            <a:spLocks noChangeArrowheads="1"/>
          </p:cNvSpPr>
          <p:nvPr/>
        </p:nvSpPr>
        <p:spPr bwMode="auto">
          <a:xfrm>
            <a:off x="6216650" y="4453161"/>
            <a:ext cx="449263" cy="304800"/>
          </a:xfrm>
          <a:prstGeom prst="roundRect">
            <a:avLst>
              <a:gd name="adj" fmla="val 5731"/>
            </a:avLst>
          </a:prstGeom>
          <a:solidFill>
            <a:srgbClr val="F8F8F8"/>
          </a:solidFill>
          <a:ln w="9525">
            <a:solidFill>
              <a:srgbClr val="33333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수수료</a:t>
            </a:r>
          </a:p>
          <a:p>
            <a:pPr marL="285750" indent="-285750" eaLnBrk="0" latinLnBrk="0" hangingPunct="0">
              <a:lnSpc>
                <a:spcPct val="4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</p:txBody>
      </p:sp>
      <p:sp>
        <p:nvSpPr>
          <p:cNvPr id="3" name="AutoShape 17"/>
          <p:cNvSpPr>
            <a:spLocks noChangeArrowheads="1"/>
          </p:cNvSpPr>
          <p:nvPr/>
        </p:nvSpPr>
        <p:spPr bwMode="auto">
          <a:xfrm>
            <a:off x="6742113" y="4453161"/>
            <a:ext cx="449262" cy="304800"/>
          </a:xfrm>
          <a:prstGeom prst="roundRect">
            <a:avLst>
              <a:gd name="adj" fmla="val 4690"/>
            </a:avLst>
          </a:prstGeom>
          <a:solidFill>
            <a:srgbClr val="F8F8F8"/>
          </a:solidFill>
          <a:ln w="9525">
            <a:solidFill>
              <a:srgbClr val="33333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보증금</a:t>
            </a:r>
          </a:p>
          <a:p>
            <a:pPr marL="285750" indent="-285750" eaLnBrk="0" latinLnBrk="0" hangingPunct="0">
              <a:lnSpc>
                <a:spcPct val="4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</p:txBody>
      </p:sp>
      <p:grpSp>
        <p:nvGrpSpPr>
          <p:cNvPr id="202772" name="그룹 66"/>
          <p:cNvGrpSpPr>
            <a:grpSpLocks/>
          </p:cNvGrpSpPr>
          <p:nvPr/>
        </p:nvGrpSpPr>
        <p:grpSpPr bwMode="auto">
          <a:xfrm>
            <a:off x="5245100" y="5124673"/>
            <a:ext cx="1727200" cy="1143000"/>
            <a:chOff x="5605463" y="5110163"/>
            <a:chExt cx="1871662" cy="1143000"/>
          </a:xfrm>
        </p:grpSpPr>
        <p:sp>
          <p:nvSpPr>
            <p:cNvPr id="202782" name="Freeform 18"/>
            <p:cNvSpPr>
              <a:spLocks/>
            </p:cNvSpPr>
            <p:nvPr/>
          </p:nvSpPr>
          <p:spPr bwMode="auto">
            <a:xfrm>
              <a:off x="5757863" y="5567363"/>
              <a:ext cx="1719262" cy="268287"/>
            </a:xfrm>
            <a:custGeom>
              <a:avLst/>
              <a:gdLst>
                <a:gd name="T0" fmla="*/ 0 w 528"/>
                <a:gd name="T1" fmla="*/ 2147483647 h 96"/>
                <a:gd name="T2" fmla="*/ 2147483647 w 528"/>
                <a:gd name="T3" fmla="*/ 2147483647 h 96"/>
                <a:gd name="T4" fmla="*/ 2147483647 w 528"/>
                <a:gd name="T5" fmla="*/ 2147483647 h 96"/>
                <a:gd name="T6" fmla="*/ 2147483647 w 528"/>
                <a:gd name="T7" fmla="*/ 2147483647 h 96"/>
                <a:gd name="T8" fmla="*/ 2147483647 w 528"/>
                <a:gd name="T9" fmla="*/ 0 h 96"/>
                <a:gd name="T10" fmla="*/ 2147483647 w 528"/>
                <a:gd name="T11" fmla="*/ 0 h 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8"/>
                <a:gd name="T19" fmla="*/ 0 h 96"/>
                <a:gd name="T20" fmla="*/ 528 w 528"/>
                <a:gd name="T21" fmla="*/ 96 h 9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8" h="96">
                  <a:moveTo>
                    <a:pt x="0" y="96"/>
                  </a:moveTo>
                  <a:lnTo>
                    <a:pt x="144" y="96"/>
                  </a:lnTo>
                  <a:lnTo>
                    <a:pt x="144" y="48"/>
                  </a:lnTo>
                  <a:lnTo>
                    <a:pt x="384" y="48"/>
                  </a:lnTo>
                  <a:lnTo>
                    <a:pt x="384" y="0"/>
                  </a:lnTo>
                  <a:lnTo>
                    <a:pt x="528" y="0"/>
                  </a:lnTo>
                </a:path>
              </a:pathLst>
            </a:custGeom>
            <a:noFill/>
            <a:ln w="12700" cap="flat" cmpd="sng">
              <a:solidFill>
                <a:srgbClr val="333333"/>
              </a:solidFill>
              <a:prstDash val="solid"/>
              <a:round/>
              <a:headEnd type="none" w="sm" len="sm"/>
              <a:tailEnd type="triangle" w="med" len="sm"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783" name="Line 19"/>
            <p:cNvSpPr>
              <a:spLocks noChangeShapeType="1"/>
            </p:cNvSpPr>
            <p:nvPr/>
          </p:nvSpPr>
          <p:spPr bwMode="auto">
            <a:xfrm>
              <a:off x="5768975" y="5281613"/>
              <a:ext cx="0" cy="50165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 type="triangle" w="sm" len="sm"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784" name="Line 20"/>
            <p:cNvSpPr>
              <a:spLocks noChangeShapeType="1"/>
            </p:cNvSpPr>
            <p:nvPr/>
          </p:nvSpPr>
          <p:spPr bwMode="auto">
            <a:xfrm>
              <a:off x="6226175" y="5224463"/>
              <a:ext cx="0" cy="430212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 type="triangle" w="sm" len="sm"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785" name="Line 21"/>
            <p:cNvSpPr>
              <a:spLocks noChangeShapeType="1"/>
            </p:cNvSpPr>
            <p:nvPr/>
          </p:nvSpPr>
          <p:spPr bwMode="auto">
            <a:xfrm>
              <a:off x="7008813" y="5214938"/>
              <a:ext cx="0" cy="30480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 type="triangle" w="sm" len="sm"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786" name="Oval 22"/>
            <p:cNvSpPr>
              <a:spLocks noChangeAspect="1" noChangeArrowheads="1"/>
            </p:cNvSpPr>
            <p:nvPr/>
          </p:nvSpPr>
          <p:spPr bwMode="auto">
            <a:xfrm>
              <a:off x="5737225" y="5795963"/>
              <a:ext cx="71438" cy="68262"/>
            </a:xfrm>
            <a:prstGeom prst="ellipse">
              <a:avLst/>
            </a:prstGeom>
            <a:solidFill>
              <a:srgbClr val="4D4D4D"/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787" name="Oval 23"/>
            <p:cNvSpPr>
              <a:spLocks noChangeAspect="1" noChangeArrowheads="1"/>
            </p:cNvSpPr>
            <p:nvPr/>
          </p:nvSpPr>
          <p:spPr bwMode="auto">
            <a:xfrm>
              <a:off x="6194425" y="5672138"/>
              <a:ext cx="71438" cy="68262"/>
            </a:xfrm>
            <a:prstGeom prst="ellipse">
              <a:avLst/>
            </a:prstGeom>
            <a:solidFill>
              <a:srgbClr val="4D4D4D"/>
            </a:solidFill>
            <a:ln w="9525" algn="ctr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788" name="Oval 24"/>
            <p:cNvSpPr>
              <a:spLocks noChangeAspect="1" noChangeArrowheads="1"/>
            </p:cNvSpPr>
            <p:nvPr/>
          </p:nvSpPr>
          <p:spPr bwMode="auto">
            <a:xfrm>
              <a:off x="6978650" y="5538788"/>
              <a:ext cx="71438" cy="68262"/>
            </a:xfrm>
            <a:prstGeom prst="ellipse">
              <a:avLst/>
            </a:prstGeom>
            <a:solidFill>
              <a:srgbClr val="4D4D4D"/>
            </a:solidFill>
            <a:ln w="9525" algn="ctr">
              <a:solidFill>
                <a:srgbClr val="333333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Rectangle 25"/>
            <p:cNvSpPr>
              <a:spLocks noChangeArrowheads="1"/>
            </p:cNvSpPr>
            <p:nvPr/>
          </p:nvSpPr>
          <p:spPr bwMode="auto">
            <a:xfrm>
              <a:off x="5605463" y="5110163"/>
              <a:ext cx="1544809" cy="228600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76078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en-US" altLang="ko-KR" sz="12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Event</a:t>
              </a:r>
            </a:p>
          </p:txBody>
        </p:sp>
        <p:sp>
          <p:nvSpPr>
            <p:cNvPr id="202790" name="Line 26"/>
            <p:cNvSpPr>
              <a:spLocks noChangeShapeType="1"/>
            </p:cNvSpPr>
            <p:nvPr/>
          </p:nvSpPr>
          <p:spPr bwMode="auto">
            <a:xfrm flipV="1">
              <a:off x="6011863" y="5867400"/>
              <a:ext cx="0" cy="30480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 type="triangle" w="sm" len="sm"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791" name="Line 27"/>
            <p:cNvSpPr>
              <a:spLocks noChangeShapeType="1"/>
            </p:cNvSpPr>
            <p:nvPr/>
          </p:nvSpPr>
          <p:spPr bwMode="auto">
            <a:xfrm flipV="1">
              <a:off x="6581775" y="5738813"/>
              <a:ext cx="0" cy="466725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 type="triangle" w="sm" len="sm"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792" name="Line 28"/>
            <p:cNvSpPr>
              <a:spLocks noChangeShapeType="1"/>
            </p:cNvSpPr>
            <p:nvPr/>
          </p:nvSpPr>
          <p:spPr bwMode="auto">
            <a:xfrm flipV="1">
              <a:off x="7232650" y="5605463"/>
              <a:ext cx="0" cy="45720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 type="triangle" w="sm" len="sm"/>
            </a:ln>
          </p:spPr>
          <p:txBody>
            <a:bodyPr wrap="none" lIns="90000" tIns="46800" rIns="90000" bIns="46800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Rectangle 29"/>
            <p:cNvSpPr>
              <a:spLocks noChangeArrowheads="1"/>
            </p:cNvSpPr>
            <p:nvPr/>
          </p:nvSpPr>
          <p:spPr bwMode="auto">
            <a:xfrm>
              <a:off x="5849742" y="6024563"/>
              <a:ext cx="1544809" cy="228600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76078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휴먼모음T" pitchFamily="18" charset="-127"/>
                  <a:ea typeface="휴먼모음T" pitchFamily="18" charset="-127"/>
                  <a:cs typeface="+mn-cs"/>
                </a:defRPr>
              </a:lvl9pPr>
            </a:lstStyle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en-US" altLang="ko-KR" sz="12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History</a:t>
              </a:r>
            </a:p>
          </p:txBody>
        </p:sp>
      </p:grpSp>
      <p:sp>
        <p:nvSpPr>
          <p:cNvPr id="165" name="AutoShape 30"/>
          <p:cNvSpPr>
            <a:spLocks noChangeArrowheads="1"/>
          </p:cNvSpPr>
          <p:nvPr/>
        </p:nvSpPr>
        <p:spPr bwMode="auto">
          <a:xfrm>
            <a:off x="2746375" y="5148486"/>
            <a:ext cx="1050925" cy="1079500"/>
          </a:xfrm>
          <a:prstGeom prst="roundRect">
            <a:avLst>
              <a:gd name="adj" fmla="val 4912"/>
            </a:avLst>
          </a:prstGeom>
          <a:solidFill>
            <a:srgbClr val="F8F8F8"/>
          </a:solidFill>
          <a:ln w="9525">
            <a:solidFill>
              <a:srgbClr val="33333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0000" tIns="46800" rIns="90000" bIns="46800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9pPr>
          </a:lstStyle>
          <a:p>
            <a:pPr marL="285750" indent="-285750" algn="l" eaLnBrk="0" latinLnBrk="0" hangingPunct="0">
              <a:lnSpc>
                <a:spcPct val="11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계약 변경이력</a:t>
            </a:r>
            <a:r>
              <a:rPr kumimoji="0"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 algn="l" eaLnBrk="0" latinLnBrk="0" hangingPunct="0">
              <a:lnSpc>
                <a:spcPct val="8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kumimoji="0"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변경속성코드</a:t>
            </a:r>
          </a:p>
          <a:p>
            <a:pPr marL="285750" indent="-285750" algn="l" eaLnBrk="0" latinLnBrk="0" hangingPunct="0">
              <a:lnSpc>
                <a:spcPct val="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kumimoji="0"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이력시작일</a:t>
            </a:r>
          </a:p>
          <a:p>
            <a:pPr marL="285750" indent="-285750" algn="l" eaLnBrk="0" latinLnBrk="0" hangingPunct="0">
              <a:lnSpc>
                <a:spcPct val="4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kumimoji="0"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이력종료일</a:t>
            </a:r>
          </a:p>
          <a:p>
            <a:pPr marL="285750" indent="-285750" algn="l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변경전값</a:t>
            </a:r>
          </a:p>
          <a:p>
            <a:pPr marL="285750" indent="-285750" algn="l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변경후값</a:t>
            </a:r>
          </a:p>
        </p:txBody>
      </p:sp>
      <p:sp>
        <p:nvSpPr>
          <p:cNvPr id="59428" name="AutoShape 35"/>
          <p:cNvSpPr>
            <a:spLocks noChangeArrowheads="1"/>
          </p:cNvSpPr>
          <p:nvPr/>
        </p:nvSpPr>
        <p:spPr bwMode="auto">
          <a:xfrm>
            <a:off x="3757613" y="5224686"/>
            <a:ext cx="814387" cy="246078"/>
          </a:xfrm>
          <a:prstGeom prst="wedgeRectCallout">
            <a:avLst>
              <a:gd name="adj1" fmla="val -95400"/>
              <a:gd name="adj2" fmla="val 156070"/>
            </a:avLst>
          </a:pr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path path="rect">
              <a:fillToRect l="50000" t="50000" r="50000" b="50000"/>
            </a:path>
          </a:gradFill>
          <a:ln w="9525" algn="ctr">
            <a:solidFill>
              <a:srgbClr val="6633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변경회차</a:t>
            </a:r>
          </a:p>
        </p:txBody>
      </p:sp>
      <p:sp>
        <p:nvSpPr>
          <p:cNvPr id="202775" name="Text Box 36"/>
          <p:cNvSpPr txBox="1">
            <a:spLocks noChangeArrowheads="1"/>
          </p:cNvSpPr>
          <p:nvPr/>
        </p:nvSpPr>
        <p:spPr bwMode="auto">
          <a:xfrm>
            <a:off x="3800475" y="4996086"/>
            <a:ext cx="4508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</a:pPr>
            <a:r>
              <a:rPr kumimoji="0" lang="en-US" altLang="ko-KR" sz="14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59430" name="AutoShape 38"/>
          <p:cNvSpPr>
            <a:spLocks noChangeArrowheads="1"/>
          </p:cNvSpPr>
          <p:nvPr/>
        </p:nvSpPr>
        <p:spPr bwMode="auto">
          <a:xfrm>
            <a:off x="3357555" y="4510311"/>
            <a:ext cx="757246" cy="174635"/>
          </a:xfrm>
          <a:prstGeom prst="wedgeRectCallout">
            <a:avLst>
              <a:gd name="adj1" fmla="val 90729"/>
              <a:gd name="adj2" fmla="val -250578"/>
            </a:avLst>
          </a:pr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path path="rect">
              <a:fillToRect l="50000" t="50000" r="50000" b="50000"/>
            </a:path>
          </a:gradFill>
          <a:ln w="9525" algn="ctr">
            <a:solidFill>
              <a:srgbClr val="6633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defRPr/>
            </a:pPr>
            <a:r>
              <a:rPr kumimoji="0"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변경회차</a:t>
            </a:r>
          </a:p>
        </p:txBody>
      </p:sp>
      <p:sp>
        <p:nvSpPr>
          <p:cNvPr id="202777" name="Text Box 39"/>
          <p:cNvSpPr txBox="1">
            <a:spLocks noChangeArrowheads="1"/>
          </p:cNvSpPr>
          <p:nvPr/>
        </p:nvSpPr>
        <p:spPr bwMode="auto">
          <a:xfrm>
            <a:off x="3590925" y="4281711"/>
            <a:ext cx="449263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</a:pPr>
            <a:r>
              <a:rPr kumimoji="0" lang="en-US" altLang="ko-KR" sz="1400" b="1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193" name="AutoShape 61"/>
          <p:cNvSpPr>
            <a:spLocks noChangeArrowheads="1"/>
          </p:cNvSpPr>
          <p:nvPr/>
        </p:nvSpPr>
        <p:spPr bwMode="auto">
          <a:xfrm>
            <a:off x="4999038" y="2684682"/>
            <a:ext cx="1527175" cy="580534"/>
          </a:xfrm>
          <a:prstGeom prst="wedgeRectCallout">
            <a:avLst>
              <a:gd name="adj1" fmla="val -50245"/>
              <a:gd name="adj2" fmla="val 149080"/>
            </a:avLst>
          </a:prstGeom>
          <a:gradFill rotWithShape="0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path path="rect">
              <a:fillToRect l="50000" t="50000" r="50000" b="50000"/>
            </a:path>
          </a:gradFill>
          <a:ln w="9525">
            <a:solidFill>
              <a:schemeClr val="bg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57600" tIns="36000" rIns="57600" bIns="3600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9pPr>
          </a:lstStyle>
          <a:p>
            <a:pPr eaLnBrk="0" latinLnBrk="0" hangingPunct="0"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1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자식이 있다면 인조식별자 부여할 의미가 있음  </a:t>
            </a:r>
            <a:endParaRPr lang="ko-KR" altLang="en-US" sz="110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4" name="AutoShape 62"/>
          <p:cNvSpPr>
            <a:spLocks noChangeArrowheads="1"/>
          </p:cNvSpPr>
          <p:nvPr/>
        </p:nvSpPr>
        <p:spPr bwMode="auto">
          <a:xfrm>
            <a:off x="1323975" y="4827822"/>
            <a:ext cx="1263650" cy="580534"/>
          </a:xfrm>
          <a:prstGeom prst="wedgeRectCallout">
            <a:avLst>
              <a:gd name="adj1" fmla="val 64963"/>
              <a:gd name="adj2" fmla="val 92240"/>
            </a:avLst>
          </a:prstGeom>
          <a:gradFill rotWithShape="0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path path="rect">
              <a:fillToRect l="50000" t="50000" r="50000" b="50000"/>
            </a:path>
          </a:gradFill>
          <a:ln w="9525">
            <a:solidFill>
              <a:schemeClr val="bg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57600" tIns="36000" rIns="57600" bIns="3600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  <a:cs typeface="+mn-cs"/>
              </a:defRPr>
            </a:lvl9pPr>
          </a:lstStyle>
          <a:p>
            <a:pPr eaLnBrk="0" latinLnBrk="0" hangingPunct="0"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1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인조식별자를</a:t>
            </a:r>
            <a:r>
              <a:rPr lang="ko-KR" altLang="en-US" sz="1100" dirty="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부여할 의미가 없음  </a:t>
            </a:r>
            <a:endParaRPr lang="ko-KR" altLang="en-US" sz="1100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인조 </a:t>
            </a:r>
            <a:r>
              <a:rPr lang="ko-KR" altLang="en-US" dirty="0" err="1" smtClean="0"/>
              <a:t>식별자</a:t>
            </a:r>
            <a:r>
              <a:rPr lang="ko-KR" altLang="en-US" dirty="0" smtClean="0"/>
              <a:t> 지정</a:t>
            </a:r>
            <a:endParaRPr lang="ko-KR" altLang="en-US" dirty="0"/>
          </a:p>
        </p:txBody>
      </p:sp>
      <p:sp>
        <p:nvSpPr>
          <p:cNvPr id="45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err="1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식별자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UID BAR</a:t>
            </a:r>
            <a:endParaRPr lang="ko-KR" altLang="en-US" dirty="0" smtClean="0"/>
          </a:p>
        </p:txBody>
      </p:sp>
      <p:sp>
        <p:nvSpPr>
          <p:cNvPr id="2037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UID BAR</a:t>
            </a:r>
          </a:p>
          <a:p>
            <a:pPr lvl="1" eaLnBrk="1" hangingPunct="1">
              <a:lnSpc>
                <a:spcPct val="150000"/>
              </a:lnSpc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릴레이션쉽은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‘부모의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식별자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’라는 논리속성이다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UID BAR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단지 이 논리속성이 식별자의 한 부분이라는 것</a:t>
            </a:r>
          </a:p>
          <a:p>
            <a:pPr eaLnBrk="1" hangingPunct="1">
              <a:lnSpc>
                <a:spcPct val="150000"/>
              </a:lnSpc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3781" name="AutoShape 4"/>
          <p:cNvSpPr>
            <a:spLocks noChangeArrowheads="1"/>
          </p:cNvSpPr>
          <p:nvPr/>
        </p:nvSpPr>
        <p:spPr bwMode="auto">
          <a:xfrm flipH="1">
            <a:off x="4862388" y="3644354"/>
            <a:ext cx="790575" cy="336550"/>
          </a:xfrm>
          <a:prstGeom prst="homePlate">
            <a:avLst>
              <a:gd name="adj" fmla="val 48895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3782" name="Line 5"/>
          <p:cNvSpPr>
            <a:spLocks noChangeShapeType="1"/>
          </p:cNvSpPr>
          <p:nvPr/>
        </p:nvSpPr>
        <p:spPr bwMode="auto">
          <a:xfrm>
            <a:off x="3662238" y="3812629"/>
            <a:ext cx="792163" cy="0"/>
          </a:xfrm>
          <a:prstGeom prst="line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3783" name="Line 6"/>
          <p:cNvSpPr>
            <a:spLocks noChangeShapeType="1"/>
          </p:cNvSpPr>
          <p:nvPr/>
        </p:nvSpPr>
        <p:spPr bwMode="auto">
          <a:xfrm>
            <a:off x="4460751" y="3812629"/>
            <a:ext cx="1200150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6455" name="AutoShape 7"/>
          <p:cNvSpPr>
            <a:spLocks noChangeArrowheads="1"/>
          </p:cNvSpPr>
          <p:nvPr/>
        </p:nvSpPr>
        <p:spPr bwMode="auto">
          <a:xfrm>
            <a:off x="4944938" y="3056979"/>
            <a:ext cx="1123950" cy="2352675"/>
          </a:xfrm>
          <a:prstGeom prst="roundRect">
            <a:avLst>
              <a:gd name="adj" fmla="val 3657"/>
            </a:avLst>
          </a:prstGeom>
          <a:gradFill rotWithShape="0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 marL="285750" indent="-285750" eaLnBrk="0" latinLnBrk="0" hangingPunct="0">
              <a:lnSpc>
                <a:spcPct val="7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할인대상번호</a:t>
            </a:r>
          </a:p>
          <a:p>
            <a:pPr marL="285750" indent="-285750" eaLnBrk="0" latinLnBrk="0" hangingPunct="0">
              <a:lnSpc>
                <a:spcPct val="12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kumimoji="0" lang="ko-KR" altLang="en-US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대상전화번호</a:t>
            </a:r>
          </a:p>
          <a:p>
            <a:pPr marL="285750" indent="-285750" eaLnBrk="0" latinLnBrk="0" hangingPunct="0">
              <a:lnSpc>
                <a:spcPct val="7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kumimoji="0" lang="ko-KR" altLang="en-US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적용시작일</a:t>
            </a:r>
          </a:p>
          <a:p>
            <a:pPr marL="285750" indent="-285750" eaLnBrk="0" latinLnBrk="0" hangingPunct="0">
              <a:lnSpc>
                <a:spcPct val="7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kumimoji="0" lang="ko-KR" altLang="en-US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적용종료일</a:t>
            </a:r>
          </a:p>
          <a:p>
            <a:pPr marL="285750" indent="-285750" eaLnBrk="0" latinLnBrk="0" hangingPunct="0">
              <a:lnSpc>
                <a:spcPct val="7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서비스레벨</a:t>
            </a:r>
          </a:p>
          <a:p>
            <a:pPr marL="285750" indent="-285750" eaLnBrk="0" latinLnBrk="0" hangingPunct="0">
              <a:lnSpc>
                <a:spcPct val="7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처리대리점</a:t>
            </a:r>
          </a:p>
          <a:p>
            <a:pPr marL="285750" indent="-285750" eaLnBrk="0" latinLnBrk="0" hangingPunct="0">
              <a:lnSpc>
                <a:spcPct val="7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서비스버전</a:t>
            </a:r>
          </a:p>
          <a:p>
            <a:pPr marL="285750" indent="-285750" eaLnBrk="0" latinLnBrk="0" hangingPunct="0">
              <a:lnSpc>
                <a:spcPct val="7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변경요청일</a:t>
            </a:r>
          </a:p>
          <a:p>
            <a:pPr marL="285750" indent="-285750" eaLnBrk="0" latinLnBrk="0" hangingPunct="0">
              <a:lnSpc>
                <a:spcPct val="7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………….</a:t>
            </a:r>
          </a:p>
          <a:p>
            <a:pPr marL="285750" indent="-285750" eaLnBrk="0" latinLnBrk="0" hangingPunct="0">
              <a:lnSpc>
                <a:spcPct val="7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90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7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90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7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90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3785" name="Line 8"/>
          <p:cNvSpPr>
            <a:spLocks noChangeShapeType="1"/>
          </p:cNvSpPr>
          <p:nvPr/>
        </p:nvSpPr>
        <p:spPr bwMode="auto">
          <a:xfrm rot="5400000">
            <a:off x="3137569" y="4259510"/>
            <a:ext cx="693738" cy="0"/>
          </a:xfrm>
          <a:prstGeom prst="line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3786" name="AutoShape 9"/>
          <p:cNvSpPr>
            <a:spLocks noChangeArrowheads="1"/>
          </p:cNvSpPr>
          <p:nvPr/>
        </p:nvSpPr>
        <p:spPr bwMode="auto">
          <a:xfrm rot="5400000" flipH="1">
            <a:off x="3097088" y="5125491"/>
            <a:ext cx="774700" cy="342900"/>
          </a:xfrm>
          <a:prstGeom prst="homePlate">
            <a:avLst>
              <a:gd name="adj" fmla="val 47026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3787" name="Line 10"/>
          <p:cNvSpPr>
            <a:spLocks noChangeShapeType="1"/>
          </p:cNvSpPr>
          <p:nvPr/>
        </p:nvSpPr>
        <p:spPr bwMode="auto">
          <a:xfrm rot="5400000">
            <a:off x="3232025" y="4871492"/>
            <a:ext cx="504825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3788" name="Line 11"/>
          <p:cNvSpPr>
            <a:spLocks noChangeShapeType="1"/>
          </p:cNvSpPr>
          <p:nvPr/>
        </p:nvSpPr>
        <p:spPr bwMode="auto">
          <a:xfrm rot="5400000">
            <a:off x="3482057" y="4819898"/>
            <a:ext cx="0" cy="169862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 wrap="none" lIns="90000" tIns="46800" rIns="90000" bIns="46800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3789" name="Line 12"/>
          <p:cNvSpPr>
            <a:spLocks noChangeShapeType="1"/>
          </p:cNvSpPr>
          <p:nvPr/>
        </p:nvSpPr>
        <p:spPr bwMode="auto">
          <a:xfrm>
            <a:off x="1576263" y="3812629"/>
            <a:ext cx="793750" cy="0"/>
          </a:xfrm>
          <a:prstGeom prst="line">
            <a:avLst/>
          </a:prstGeom>
          <a:noFill/>
          <a:ln w="63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3790" name="Line 13"/>
          <p:cNvSpPr>
            <a:spLocks noChangeShapeType="1"/>
          </p:cNvSpPr>
          <p:nvPr/>
        </p:nvSpPr>
        <p:spPr bwMode="auto">
          <a:xfrm>
            <a:off x="2371601" y="3812629"/>
            <a:ext cx="1200150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3791" name="Line 14"/>
          <p:cNvSpPr>
            <a:spLocks noChangeShapeType="1"/>
          </p:cNvSpPr>
          <p:nvPr/>
        </p:nvSpPr>
        <p:spPr bwMode="auto">
          <a:xfrm>
            <a:off x="2878013" y="3730079"/>
            <a:ext cx="0" cy="1666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 wrap="none" lIns="90000" tIns="46800" rIns="90000" bIns="46800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3792" name="AutoShape 15"/>
          <p:cNvSpPr>
            <a:spLocks noChangeArrowheads="1"/>
          </p:cNvSpPr>
          <p:nvPr/>
        </p:nvSpPr>
        <p:spPr bwMode="auto">
          <a:xfrm flipH="1">
            <a:off x="2885951" y="3644354"/>
            <a:ext cx="790575" cy="336550"/>
          </a:xfrm>
          <a:prstGeom prst="homePlate">
            <a:avLst>
              <a:gd name="adj" fmla="val 48895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6464" name="AutoShape 16"/>
          <p:cNvSpPr>
            <a:spLocks noChangeArrowheads="1"/>
          </p:cNvSpPr>
          <p:nvPr/>
        </p:nvSpPr>
        <p:spPr bwMode="auto">
          <a:xfrm>
            <a:off x="2971676" y="3391941"/>
            <a:ext cx="942975" cy="925513"/>
          </a:xfrm>
          <a:prstGeom prst="roundRect">
            <a:avLst>
              <a:gd name="adj" fmla="val 2653"/>
            </a:avLst>
          </a:prstGeom>
          <a:gradFill rotWithShape="0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 marL="285750" indent="-285750" eaLnBrk="0" latinLnBrk="0" hangingPunct="0">
              <a:lnSpc>
                <a:spcPct val="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가입계약</a:t>
            </a:r>
          </a:p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kumimoji="0" lang="ko-KR" altLang="en-US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계약번호</a:t>
            </a:r>
          </a:p>
          <a:p>
            <a:pPr marL="285750" indent="-285750" eaLnBrk="0" latinLnBrk="0" hangingPunct="0">
              <a:lnSpc>
                <a:spcPct val="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계약일자</a:t>
            </a:r>
          </a:p>
          <a:p>
            <a:pPr marL="285750" indent="-285750" eaLnBrk="0" latinLnBrk="0" hangingPunct="0">
              <a:lnSpc>
                <a:spcPct val="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………….</a:t>
            </a:r>
          </a:p>
        </p:txBody>
      </p:sp>
      <p:sp>
        <p:nvSpPr>
          <p:cNvPr id="616465" name="AutoShape 17"/>
          <p:cNvSpPr>
            <a:spLocks noChangeArrowheads="1"/>
          </p:cNvSpPr>
          <p:nvPr/>
        </p:nvSpPr>
        <p:spPr bwMode="auto">
          <a:xfrm>
            <a:off x="2885951" y="4988966"/>
            <a:ext cx="1458912" cy="923925"/>
          </a:xfrm>
          <a:prstGeom prst="roundRect">
            <a:avLst>
              <a:gd name="adj" fmla="val 2653"/>
            </a:avLst>
          </a:prstGeom>
          <a:gradFill rotWithShape="0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135F1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 marL="285750" indent="-285750" eaLnBrk="0" latinLnBrk="0" hangingPunct="0">
              <a:lnSpc>
                <a:spcPct val="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가입계약상태이력</a:t>
            </a:r>
          </a:p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kumimoji="0" lang="ko-KR" altLang="en-US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시작일</a:t>
            </a:r>
          </a:p>
          <a:p>
            <a:pPr marL="285750" indent="-285750" eaLnBrk="0" latinLnBrk="0" hangingPunct="0">
              <a:lnSpc>
                <a:spcPct val="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kumimoji="0" lang="ko-KR" altLang="en-US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종료일</a:t>
            </a:r>
          </a:p>
          <a:p>
            <a:pPr marL="285750" indent="-285750" eaLnBrk="0" latinLnBrk="0" hangingPunct="0">
              <a:lnSpc>
                <a:spcPct val="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가입상태</a:t>
            </a:r>
          </a:p>
        </p:txBody>
      </p:sp>
      <p:sp>
        <p:nvSpPr>
          <p:cNvPr id="616466" name="AutoShape 18"/>
          <p:cNvSpPr>
            <a:spLocks noChangeArrowheads="1"/>
          </p:cNvSpPr>
          <p:nvPr/>
        </p:nvSpPr>
        <p:spPr bwMode="auto">
          <a:xfrm>
            <a:off x="912688" y="3056979"/>
            <a:ext cx="942975" cy="1344612"/>
          </a:xfrm>
          <a:prstGeom prst="roundRect">
            <a:avLst>
              <a:gd name="adj" fmla="val 3787"/>
            </a:avLst>
          </a:prstGeom>
          <a:gradFill rotWithShape="1">
            <a:gsLst>
              <a:gs pos="0">
                <a:srgbClr val="FFFFFF"/>
              </a:gs>
              <a:gs pos="100000">
                <a:srgbClr val="F4BA74"/>
              </a:gs>
            </a:gsLst>
            <a:lin ang="2700000" scaled="1"/>
          </a:gradFill>
          <a:ln w="9525" algn="ctr">
            <a:solidFill>
              <a:srgbClr val="5F5F5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285750" indent="-285750" eaLnBrk="0" latinLnBrk="0" hangingPunct="0">
              <a:lnSpc>
                <a:spcPct val="12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</a:p>
          <a:p>
            <a:pPr marL="285750" indent="-285750" eaLnBrk="0" latinLnBrk="0" hangingPunct="0">
              <a:lnSpc>
                <a:spcPct val="8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en-US" altLang="ko-KR" sz="9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kumimoji="0" lang="ko-KR" altLang="en-US" sz="9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상품코드</a:t>
            </a:r>
          </a:p>
          <a:p>
            <a:pPr marL="285750" indent="-285750" eaLnBrk="0" latinLnBrk="0" hangingPunct="0">
              <a:lnSpc>
                <a:spcPct val="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상품명</a:t>
            </a:r>
          </a:p>
          <a:p>
            <a:pPr marL="285750" indent="-285750" eaLnBrk="0" latinLnBrk="0" hangingPunct="0">
              <a:lnSpc>
                <a:spcPct val="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9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…………</a:t>
            </a:r>
          </a:p>
          <a:p>
            <a:pPr marL="285750" indent="-285750" eaLnBrk="0" latinLnBrk="0" hangingPunct="0">
              <a:lnSpc>
                <a:spcPct val="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9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9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9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6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endParaRPr kumimoji="0" lang="en-US" altLang="ko-KR" sz="9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3796" name="Line 19"/>
          <p:cNvSpPr>
            <a:spLocks noChangeShapeType="1"/>
          </p:cNvSpPr>
          <p:nvPr/>
        </p:nvSpPr>
        <p:spPr bwMode="auto">
          <a:xfrm>
            <a:off x="4856038" y="3730079"/>
            <a:ext cx="0" cy="1666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 wrap="none" lIns="90000" tIns="46800" rIns="90000" bIns="46800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6468" name="AutoShape 20"/>
          <p:cNvSpPr>
            <a:spLocks noChangeArrowheads="1"/>
          </p:cNvSpPr>
          <p:nvPr/>
        </p:nvSpPr>
        <p:spPr bwMode="auto">
          <a:xfrm>
            <a:off x="1169863" y="4820691"/>
            <a:ext cx="1287463" cy="588963"/>
          </a:xfrm>
          <a:prstGeom prst="wedgeRectCallout">
            <a:avLst>
              <a:gd name="adj1" fmla="val 80000"/>
              <a:gd name="adj2" fmla="val 47319"/>
            </a:avLst>
          </a:prstGeom>
          <a:gradFill rotWithShape="0">
            <a:gsLst>
              <a:gs pos="0">
                <a:srgbClr val="FFEFD1">
                  <a:gamma/>
                  <a:tint val="33725"/>
                  <a:invGamma/>
                </a:srgbClr>
              </a:gs>
              <a:gs pos="100000">
                <a:srgbClr val="FFEFD1"/>
              </a:gs>
            </a:gsLst>
            <a:path path="rect">
              <a:fillToRect l="50000" t="50000" r="50000" b="50000"/>
            </a:path>
          </a:gradFill>
          <a:ln w="3175">
            <a:solidFill>
              <a:schemeClr val="tx2"/>
            </a:solidFill>
            <a:miter lim="800000"/>
            <a:headEnd/>
            <a:tailEnd/>
          </a:ln>
          <a:effectLst>
            <a:outerShdw dist="17961" dir="2700000" algn="ctr" rotWithShape="0">
              <a:srgbClr val="4D4D4D"/>
            </a:outerShdw>
          </a:effectLst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8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가입계약식별자 </a:t>
            </a:r>
            <a:r>
              <a:rPr kumimoji="0" lang="en-US" altLang="ko-KR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marL="285750" indent="-285750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시작일 </a:t>
            </a:r>
            <a:r>
              <a:rPr kumimoji="0" lang="en-US" altLang="ko-KR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marL="285750" indent="-285750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종료일</a:t>
            </a:r>
          </a:p>
        </p:txBody>
      </p:sp>
      <p:sp>
        <p:nvSpPr>
          <p:cNvPr id="616469" name="AutoShape 21"/>
          <p:cNvSpPr>
            <a:spLocks noChangeArrowheads="1"/>
          </p:cNvSpPr>
          <p:nvPr/>
        </p:nvSpPr>
        <p:spPr bwMode="auto">
          <a:xfrm>
            <a:off x="1512763" y="5493791"/>
            <a:ext cx="944563" cy="671513"/>
          </a:xfrm>
          <a:prstGeom prst="wedgeRectCallout">
            <a:avLst>
              <a:gd name="adj1" fmla="val 89394"/>
              <a:gd name="adj2" fmla="val -54949"/>
            </a:avLst>
          </a:prstGeom>
          <a:gradFill rotWithShape="0">
            <a:gsLst>
              <a:gs pos="0">
                <a:srgbClr val="FFEFD1">
                  <a:gamma/>
                  <a:tint val="33725"/>
                  <a:invGamma/>
                </a:srgbClr>
              </a:gs>
              <a:gs pos="100000">
                <a:srgbClr val="FFEFD1"/>
              </a:gs>
            </a:gsLst>
            <a:path path="rect">
              <a:fillToRect l="50000" t="50000" r="50000" b="50000"/>
            </a:path>
          </a:gradFill>
          <a:ln w="3175">
            <a:solidFill>
              <a:schemeClr val="tx2"/>
            </a:solidFill>
            <a:miter lim="800000"/>
            <a:headEnd/>
            <a:tailEnd/>
          </a:ln>
          <a:effectLst>
            <a:outerShdw dist="17961" dir="2700000" algn="ctr" rotWithShape="0">
              <a:srgbClr val="4D4D4D"/>
            </a:outerShdw>
          </a:effectLst>
        </p:spPr>
        <p:txBody>
          <a:bodyPr lIns="90000" tIns="46800" rIns="90000" bIns="46800"/>
          <a:lstStyle/>
          <a:p>
            <a:pPr marL="285750" indent="-285750" eaLnBrk="0" latinLnBrk="0" hangingPunct="0">
              <a:lnSpc>
                <a:spcPct val="7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상품코드 </a:t>
            </a:r>
            <a:r>
              <a:rPr kumimoji="0" lang="en-US" altLang="ko-KR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marL="285750" indent="-285750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계약번호 </a:t>
            </a:r>
            <a:r>
              <a:rPr kumimoji="0" lang="en-US" altLang="ko-KR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marL="285750" indent="-285750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시작일 </a:t>
            </a:r>
            <a:r>
              <a:rPr kumimoji="0" lang="en-US" altLang="ko-KR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marL="285750" indent="-285750" eaLnBrk="0" latinLnBrk="0" hangingPunct="0">
              <a:lnSpc>
                <a:spcPct val="5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종료일</a:t>
            </a:r>
          </a:p>
        </p:txBody>
      </p:sp>
      <p:sp>
        <p:nvSpPr>
          <p:cNvPr id="203799" name="Text Box 22"/>
          <p:cNvSpPr txBox="1">
            <a:spLocks noChangeArrowheads="1"/>
          </p:cNvSpPr>
          <p:nvPr/>
        </p:nvSpPr>
        <p:spPr bwMode="auto">
          <a:xfrm>
            <a:off x="1096838" y="5412829"/>
            <a:ext cx="428625" cy="35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285750" indent="-285750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</a:pPr>
            <a:r>
              <a:rPr kumimoji="0"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≠</a:t>
            </a:r>
          </a:p>
        </p:txBody>
      </p:sp>
      <p:sp>
        <p:nvSpPr>
          <p:cNvPr id="616471" name="AutoShape 23"/>
          <p:cNvSpPr>
            <a:spLocks noChangeArrowheads="1"/>
          </p:cNvSpPr>
          <p:nvPr/>
        </p:nvSpPr>
        <p:spPr bwMode="auto">
          <a:xfrm>
            <a:off x="4773488" y="5660479"/>
            <a:ext cx="887413" cy="252412"/>
          </a:xfrm>
          <a:prstGeom prst="wedgeRectCallout">
            <a:avLst>
              <a:gd name="adj1" fmla="val -85213"/>
              <a:gd name="adj2" fmla="val -236111"/>
            </a:avLst>
          </a:prstGeom>
          <a:gradFill rotWithShape="0">
            <a:gsLst>
              <a:gs pos="0">
                <a:srgbClr val="5E9EFF"/>
              </a:gs>
              <a:gs pos="50000">
                <a:srgbClr val="5E9EFF">
                  <a:gamma/>
                  <a:tint val="33725"/>
                  <a:invGamma/>
                </a:srgbClr>
              </a:gs>
              <a:gs pos="100000">
                <a:srgbClr val="5E9EFF"/>
              </a:gs>
            </a:gsLst>
            <a:lin ang="2700000" scaled="1"/>
          </a:gradFill>
          <a:ln w="3175">
            <a:solidFill>
              <a:schemeClr val="tx2"/>
            </a:solidFill>
            <a:miter lim="800000"/>
            <a:headEnd/>
            <a:tailEnd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/>
          <a:lstStyle/>
          <a:p>
            <a:pPr marL="285750" indent="-285750" algn="ctr" eaLnBrk="0" latinLnBrk="0" hangingPunct="0">
              <a:lnSpc>
                <a:spcPct val="10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직접 참조 </a:t>
            </a:r>
            <a:r>
              <a:rPr kumimoji="0" lang="ko-KR" altLang="en-US" sz="9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</a:p>
        </p:txBody>
      </p:sp>
      <p:sp>
        <p:nvSpPr>
          <p:cNvPr id="616472" name="AutoShape 24"/>
          <p:cNvSpPr>
            <a:spLocks noChangeArrowheads="1"/>
          </p:cNvSpPr>
          <p:nvPr/>
        </p:nvSpPr>
        <p:spPr bwMode="auto">
          <a:xfrm>
            <a:off x="4173413" y="5073104"/>
            <a:ext cx="942975" cy="168275"/>
          </a:xfrm>
          <a:prstGeom prst="leftArrow">
            <a:avLst>
              <a:gd name="adj1" fmla="val 41667"/>
              <a:gd name="adj2" fmla="val 50953"/>
            </a:avLst>
          </a:prstGeom>
          <a:gradFill rotWithShape="0">
            <a:gsLst>
              <a:gs pos="0">
                <a:srgbClr val="825600"/>
              </a:gs>
              <a:gs pos="50000">
                <a:srgbClr val="FFA800"/>
              </a:gs>
              <a:gs pos="100000">
                <a:srgbClr val="825600"/>
              </a:gs>
            </a:gsLst>
            <a:lin ang="5400000" scaled="1"/>
          </a:gradFill>
          <a:ln w="317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6473" name="AutoShape 25"/>
          <p:cNvSpPr>
            <a:spLocks noChangeArrowheads="1"/>
          </p:cNvSpPr>
          <p:nvPr/>
        </p:nvSpPr>
        <p:spPr bwMode="auto">
          <a:xfrm>
            <a:off x="1941388" y="3141116"/>
            <a:ext cx="2917825" cy="149225"/>
          </a:xfrm>
          <a:prstGeom prst="leftArrow">
            <a:avLst>
              <a:gd name="adj1" fmla="val 37213"/>
              <a:gd name="adj2" fmla="val 52685"/>
            </a:avLst>
          </a:prstGeom>
          <a:gradFill rotWithShape="0">
            <a:gsLst>
              <a:gs pos="0">
                <a:srgbClr val="825600"/>
              </a:gs>
              <a:gs pos="50000">
                <a:srgbClr val="FFA800"/>
              </a:gs>
              <a:gs pos="100000">
                <a:srgbClr val="825600"/>
              </a:gs>
            </a:gsLst>
            <a:lin ang="5400000" scaled="1"/>
          </a:gradFill>
          <a:ln w="317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6474" name="AutoShape 26"/>
          <p:cNvSpPr>
            <a:spLocks noChangeArrowheads="1"/>
          </p:cNvSpPr>
          <p:nvPr/>
        </p:nvSpPr>
        <p:spPr bwMode="auto">
          <a:xfrm>
            <a:off x="3743201" y="2636291"/>
            <a:ext cx="944562" cy="252413"/>
          </a:xfrm>
          <a:prstGeom prst="wedgeRectCallout">
            <a:avLst>
              <a:gd name="adj1" fmla="val -79546"/>
              <a:gd name="adj2" fmla="val 159722"/>
            </a:avLst>
          </a:prstGeom>
          <a:gradFill rotWithShape="0">
            <a:gsLst>
              <a:gs pos="0">
                <a:srgbClr val="5E9EFF"/>
              </a:gs>
              <a:gs pos="50000">
                <a:srgbClr val="5E9EFF">
                  <a:gamma/>
                  <a:tint val="33725"/>
                  <a:invGamma/>
                </a:srgbClr>
              </a:gs>
              <a:gs pos="100000">
                <a:srgbClr val="5E9EFF"/>
              </a:gs>
            </a:gsLst>
            <a:lin ang="2700000" scaled="1"/>
          </a:gradFill>
          <a:ln w="3175" algn="ctr">
            <a:solidFill>
              <a:srgbClr val="5F5F5F"/>
            </a:solidFill>
            <a:miter lim="800000"/>
            <a:headEnd/>
            <a:tailEnd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54000" tIns="46800" rIns="90000" bIns="46800"/>
          <a:lstStyle/>
          <a:p>
            <a:pPr marL="285750" indent="-285750" algn="ctr" eaLnBrk="0" latinLnBrk="0" hangingPunct="0">
              <a:lnSpc>
                <a:spcPct val="10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직접 참조 </a:t>
            </a:r>
            <a:r>
              <a:rPr kumimoji="0" lang="ko-KR" altLang="en-US" sz="9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</a:p>
        </p:txBody>
      </p:sp>
      <p:sp>
        <p:nvSpPr>
          <p:cNvPr id="616475" name="AutoShape 27"/>
          <p:cNvSpPr>
            <a:spLocks noChangeArrowheads="1"/>
          </p:cNvSpPr>
          <p:nvPr/>
        </p:nvSpPr>
        <p:spPr bwMode="auto">
          <a:xfrm rot="2711981">
            <a:off x="1876301" y="4563516"/>
            <a:ext cx="1092200" cy="171450"/>
          </a:xfrm>
          <a:prstGeom prst="leftArrow">
            <a:avLst>
              <a:gd name="adj1" fmla="val 38130"/>
              <a:gd name="adj2" fmla="val 54944"/>
            </a:avLst>
          </a:prstGeom>
          <a:gradFill rotWithShape="0">
            <a:gsLst>
              <a:gs pos="0">
                <a:srgbClr val="FFA800"/>
              </a:gs>
              <a:gs pos="13000">
                <a:srgbClr val="825600"/>
              </a:gs>
              <a:gs pos="28000">
                <a:srgbClr val="FFA800"/>
              </a:gs>
              <a:gs pos="42000">
                <a:srgbClr val="825600"/>
              </a:gs>
              <a:gs pos="57001">
                <a:srgbClr val="FFA800"/>
              </a:gs>
              <a:gs pos="72000">
                <a:srgbClr val="825600"/>
              </a:gs>
              <a:gs pos="87000">
                <a:srgbClr val="FFA800"/>
              </a:gs>
              <a:gs pos="100000">
                <a:srgbClr val="825600"/>
              </a:gs>
            </a:gsLst>
            <a:lin ang="18900000" scaled="1"/>
          </a:gradFill>
          <a:ln w="317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6476" name="AutoShape 28"/>
          <p:cNvSpPr>
            <a:spLocks noChangeArrowheads="1"/>
          </p:cNvSpPr>
          <p:nvPr/>
        </p:nvSpPr>
        <p:spPr bwMode="auto">
          <a:xfrm>
            <a:off x="2500188" y="4420641"/>
            <a:ext cx="889000" cy="250825"/>
          </a:xfrm>
          <a:prstGeom prst="wedgeRectCallout">
            <a:avLst>
              <a:gd name="adj1" fmla="val -49398"/>
              <a:gd name="adj2" fmla="val 82639"/>
            </a:avLst>
          </a:prstGeom>
          <a:gradFill rotWithShape="0">
            <a:gsLst>
              <a:gs pos="0">
                <a:srgbClr val="5E9EFF"/>
              </a:gs>
              <a:gs pos="50000">
                <a:srgbClr val="5E9EFF">
                  <a:gamma/>
                  <a:tint val="33725"/>
                  <a:invGamma/>
                </a:srgbClr>
              </a:gs>
              <a:gs pos="100000">
                <a:srgbClr val="5E9EFF"/>
              </a:gs>
            </a:gsLst>
            <a:lin ang="2700000" scaled="1"/>
          </a:gradFill>
          <a:ln w="3175">
            <a:solidFill>
              <a:srgbClr val="5F5F5F"/>
            </a:solidFill>
            <a:miter lim="800000"/>
            <a:headEnd/>
            <a:tailEnd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54000" tIns="46800" rIns="90000" bIns="46800"/>
          <a:lstStyle/>
          <a:p>
            <a:pPr marL="285750" indent="-285750" eaLnBrk="0" latinLnBrk="0" hangingPunct="0">
              <a:lnSpc>
                <a:spcPct val="10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9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직접 참조 </a:t>
            </a:r>
            <a:r>
              <a:rPr kumimoji="0" lang="ko-KR" altLang="en-US" sz="9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</a:p>
        </p:txBody>
      </p:sp>
      <p:sp>
        <p:nvSpPr>
          <p:cNvPr id="616477" name="Text Box 29"/>
          <p:cNvSpPr txBox="1">
            <a:spLocks noChangeArrowheads="1"/>
          </p:cNvSpPr>
          <p:nvPr/>
        </p:nvSpPr>
        <p:spPr bwMode="auto">
          <a:xfrm>
            <a:off x="6297488" y="4541291"/>
            <a:ext cx="2667000" cy="911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 latinLnBrk="0">
              <a:lnSpc>
                <a:spcPct val="11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변수도 하나의 숫자</a:t>
            </a:r>
          </a:p>
          <a:p>
            <a:pPr marL="177800" indent="-177800" latinLnBrk="0">
              <a:lnSpc>
                <a:spcPct val="11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상수만 숫자라고 생각하면 한계를 벗어날 수 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1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err="1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식별자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6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6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6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6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6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6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6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6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6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6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6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6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300"/>
                                        <p:tgtEl>
                                          <p:spTgt spid="616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471" grpId="0" animBg="1" autoUpdateAnimBg="0"/>
      <p:bldP spid="616472" grpId="0" animBg="1"/>
      <p:bldP spid="616473" grpId="0" animBg="1"/>
      <p:bldP spid="616474" grpId="0" animBg="1" autoUpdateAnimBg="0"/>
      <p:bldP spid="616475" grpId="0" animBg="1"/>
      <p:bldP spid="616476" grpId="0" animBg="1" autoUpdateAnimBg="0"/>
      <p:bldP spid="616477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168525" y="2060575"/>
            <a:ext cx="36513" cy="360045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50000">
                <a:srgbClr val="95B850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38100" algn="ctr">
            <a:noFill/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latin typeface="굴림" charset="-127"/>
              <a:ea typeface="굴림" charset="-127"/>
            </a:endParaRPr>
          </a:p>
        </p:txBody>
      </p:sp>
      <p:sp>
        <p:nvSpPr>
          <p:cNvPr id="8195" name="Rectangle 63"/>
          <p:cNvSpPr>
            <a:spLocks noChangeArrowheads="1"/>
          </p:cNvSpPr>
          <p:nvPr/>
        </p:nvSpPr>
        <p:spPr bwMode="auto">
          <a:xfrm>
            <a:off x="2266950" y="1535113"/>
            <a:ext cx="5400675" cy="6032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6E6E6"/>
              </a:gs>
              <a:gs pos="100000">
                <a:srgbClr val="D1D1D1"/>
              </a:gs>
            </a:gsLst>
            <a:lin ang="5400000" scaled="1"/>
          </a:gradFill>
          <a:ln>
            <a:noFill/>
          </a:ln>
          <a:effectLst>
            <a:outerShdw dist="17961" dir="18900000" algn="ctr" rotWithShape="0">
              <a:srgbClr val="C0C0C0"/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3629" tIns="45696" rIns="91390" bIns="45696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kumimoji="0" lang="ko-KR" altLang="en-US" sz="2400" b="1" dirty="0" smtClean="0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ko-KR" altLang="ko-KR" sz="2400" b="1" dirty="0">
              <a:solidFill>
                <a:srgbClr val="387C2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96" name="Group 45"/>
          <p:cNvGrpSpPr>
            <a:grpSpLocks/>
          </p:cNvGrpSpPr>
          <p:nvPr/>
        </p:nvGrpSpPr>
        <p:grpSpPr bwMode="auto">
          <a:xfrm>
            <a:off x="1763713" y="1382713"/>
            <a:ext cx="900112" cy="900112"/>
            <a:chOff x="815" y="1597"/>
            <a:chExt cx="296" cy="296"/>
          </a:xfrm>
        </p:grpSpPr>
        <p:sp>
          <p:nvSpPr>
            <p:cNvPr id="8199" name="Oval 43"/>
            <p:cNvSpPr>
              <a:spLocks noChangeArrowheads="1"/>
            </p:cNvSpPr>
            <p:nvPr/>
          </p:nvSpPr>
          <p:spPr bwMode="gray">
            <a:xfrm>
              <a:off x="815" y="1597"/>
              <a:ext cx="296" cy="296"/>
            </a:xfrm>
            <a:prstGeom prst="ellipse">
              <a:avLst/>
            </a:prstGeom>
            <a:gradFill rotWithShape="1">
              <a:gsLst>
                <a:gs pos="0">
                  <a:srgbClr val="387C2B"/>
                </a:gs>
                <a:gs pos="100000">
                  <a:srgbClr val="A0CF67">
                    <a:alpha val="18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kumimoji="0" lang="ko-KR" altLang="en-US" sz="4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200" name="Oval 44"/>
            <p:cNvSpPr>
              <a:spLocks noChangeArrowheads="1"/>
            </p:cNvSpPr>
            <p:nvPr/>
          </p:nvSpPr>
          <p:spPr bwMode="gray">
            <a:xfrm>
              <a:off x="834" y="1616"/>
              <a:ext cx="259" cy="259"/>
            </a:xfrm>
            <a:prstGeom prst="ellipse">
              <a:avLst/>
            </a:prstGeom>
            <a:gradFill rotWithShape="1">
              <a:gsLst>
                <a:gs pos="0">
                  <a:srgbClr val="A0CF67"/>
                </a:gs>
                <a:gs pos="100000">
                  <a:srgbClr val="387C2B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kumimoji="0" lang="en-US" altLang="ko-KR" sz="2800" b="1" dirty="0">
                  <a:solidFill>
                    <a:srgbClr val="F8F8F8"/>
                  </a:solidFill>
                  <a:latin typeface="맑은 고딕" pitchFamily="50" charset="-127"/>
                  <a:ea typeface="맑은 고딕" pitchFamily="50" charset="-127"/>
                </a:rPr>
                <a:t>Ⅱ</a:t>
              </a:r>
              <a:endParaRPr kumimoji="0" lang="ko-KR" altLang="en-US" sz="28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197" name="Rectangle 159"/>
          <p:cNvSpPr txBox="1">
            <a:spLocks noChangeArrowheads="1"/>
          </p:cNvSpPr>
          <p:nvPr/>
        </p:nvSpPr>
        <p:spPr bwMode="auto">
          <a:xfrm>
            <a:off x="2606675" y="2205038"/>
            <a:ext cx="47688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None/>
            </a:pPr>
            <a:endParaRPr kumimoji="0" lang="en-US" altLang="ko-KR" sz="140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98" name="Rectangle 159"/>
          <p:cNvSpPr txBox="1">
            <a:spLocks noChangeArrowheads="1"/>
          </p:cNvSpPr>
          <p:nvPr/>
        </p:nvSpPr>
        <p:spPr bwMode="auto">
          <a:xfrm>
            <a:off x="2836863" y="2420938"/>
            <a:ext cx="3751262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주제 영역 </a:t>
            </a: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엔터티 </a:t>
            </a: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관계 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속성 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 err="1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식별자</a:t>
            </a:r>
            <a:r>
              <a:rPr kumimoji="0" lang="ko-KR" altLang="en-US" sz="18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 정의</a:t>
            </a: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u="sng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상세 모델 정의</a:t>
            </a:r>
            <a:endParaRPr kumimoji="0" lang="ko-KR" altLang="en-US" sz="1800" u="sng" dirty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상세 모델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26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서브타입 정의</a:t>
            </a:r>
          </a:p>
        </p:txBody>
      </p:sp>
      <p:sp>
        <p:nvSpPr>
          <p:cNvPr id="2457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서브타입 모델</a:t>
            </a:r>
            <a:endParaRPr kumimoji="0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SUB-TYPE</a:t>
            </a:r>
            <a:r>
              <a:rPr kumimoji="0"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한가지 이상 존재할 수 있다</a:t>
            </a:r>
            <a:r>
              <a:rPr kumimoji="0"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가능하다면 여러 각도에서 조망하여 정의한다</a:t>
            </a:r>
            <a:r>
              <a:rPr kumimoji="0"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것으로 구성되었느냐의 측면에서 조망하여 본다</a:t>
            </a:r>
            <a:r>
              <a:rPr kumimoji="0"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행위를 하고 있느냐의 측면에서 조망하여 </a:t>
            </a:r>
            <a:r>
              <a:rPr kumimoji="0"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</a:t>
            </a:r>
            <a:r>
              <a:rPr kumimoji="0"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kumimoji="0"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eaLnBrk="1" hangingPunct="1"/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5765" name="AutoShape 4"/>
          <p:cNvSpPr>
            <a:spLocks noChangeArrowheads="1"/>
          </p:cNvSpPr>
          <p:nvPr/>
        </p:nvSpPr>
        <p:spPr bwMode="auto">
          <a:xfrm>
            <a:off x="3351213" y="3452688"/>
            <a:ext cx="4391025" cy="2657475"/>
          </a:xfrm>
          <a:prstGeom prst="roundRect">
            <a:avLst>
              <a:gd name="adj" fmla="val 3583"/>
            </a:avLst>
          </a:prstGeom>
          <a:solidFill>
            <a:srgbClr val="C2E7FA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5766" name="Group 5"/>
          <p:cNvGrpSpPr>
            <a:grpSpLocks/>
          </p:cNvGrpSpPr>
          <p:nvPr/>
        </p:nvGrpSpPr>
        <p:grpSpPr bwMode="auto">
          <a:xfrm>
            <a:off x="3451225" y="3441576"/>
            <a:ext cx="2149475" cy="787400"/>
            <a:chOff x="2080" y="2520"/>
            <a:chExt cx="1354" cy="496"/>
          </a:xfrm>
        </p:grpSpPr>
        <p:sp>
          <p:nvSpPr>
            <p:cNvPr id="245785" name="Rectangle 6"/>
            <p:cNvSpPr>
              <a:spLocks noChangeArrowheads="1"/>
            </p:cNvSpPr>
            <p:nvPr/>
          </p:nvSpPr>
          <p:spPr bwMode="auto">
            <a:xfrm>
              <a:off x="2080" y="2520"/>
              <a:ext cx="1037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marL="285750" indent="-285750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</a:pPr>
              <a:r>
                <a:rPr lang="ko-KR" altLang="en-US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사원</a:t>
              </a:r>
              <a:endPara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175" name="Text Box 7"/>
            <p:cNvSpPr txBox="1">
              <a:spLocks noChangeArrowheads="1"/>
            </p:cNvSpPr>
            <p:nvPr/>
          </p:nvSpPr>
          <p:spPr bwMode="auto">
            <a:xfrm>
              <a:off x="2305" y="2671"/>
              <a:ext cx="1129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F2F8F8"/>
              </a:outerShdw>
            </a:effectLst>
          </p:spPr>
          <p:txBody>
            <a:bodyPr wrap="none" lIns="90000" tIns="46800" rIns="90000" bIns="46800">
              <a:spAutoFit/>
            </a:bodyPr>
            <a:lstStyle/>
            <a:p>
              <a:pPr marL="285750" indent="-285750" eaLnBrk="0" latinLnBrk="0" hangingPunct="0">
                <a:lnSpc>
                  <a:spcPct val="9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성별</a:t>
              </a:r>
              <a:r>
                <a:rPr kumimoji="0"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kumimoji="0" lang="ko-KR" altLang="en-US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남</a:t>
              </a:r>
              <a:r>
                <a:rPr kumimoji="0"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kumimoji="0" lang="ko-KR" altLang="en-US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</a:t>
              </a:r>
              <a:r>
                <a:rPr kumimoji="0"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285750" indent="-285750" eaLnBrk="0" latinLnBrk="0" hangingPunct="0">
                <a:lnSpc>
                  <a:spcPct val="65000"/>
                </a:lnSpc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itchFamily="2" charset="2"/>
                <a:buNone/>
                <a:defRPr/>
              </a:pPr>
              <a:r>
                <a:rPr kumimoji="0" lang="ko-KR" altLang="en-US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결혼구분</a:t>
              </a:r>
              <a:r>
                <a:rPr kumimoji="0"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kumimoji="0" lang="ko-KR" altLang="en-US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기혼</a:t>
              </a:r>
              <a:r>
                <a:rPr kumimoji="0"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kumimoji="0" lang="ko-KR" altLang="en-US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미혼</a:t>
              </a:r>
              <a:r>
                <a:rPr kumimoji="0"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kumimoji="0"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45767" name="Rectangle 8"/>
          <p:cNvSpPr>
            <a:spLocks noChangeArrowheads="1"/>
          </p:cNvSpPr>
          <p:nvPr/>
        </p:nvSpPr>
        <p:spPr bwMode="auto">
          <a:xfrm>
            <a:off x="3479800" y="4238501"/>
            <a:ext cx="4176713" cy="1008062"/>
          </a:xfrm>
          <a:prstGeom prst="rect">
            <a:avLst/>
          </a:prstGeom>
          <a:solidFill>
            <a:schemeClr val="bg1"/>
          </a:solidFill>
          <a:ln w="9525" cap="rnd" algn="ctr">
            <a:solidFill>
              <a:srgbClr val="5F5F5F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5768" name="Rectangle 9"/>
          <p:cNvSpPr>
            <a:spLocks noChangeArrowheads="1"/>
          </p:cNvSpPr>
          <p:nvPr/>
        </p:nvSpPr>
        <p:spPr bwMode="auto">
          <a:xfrm>
            <a:off x="3479800" y="5291013"/>
            <a:ext cx="4176713" cy="747713"/>
          </a:xfrm>
          <a:prstGeom prst="rect">
            <a:avLst/>
          </a:prstGeom>
          <a:solidFill>
            <a:schemeClr val="bg1"/>
          </a:solidFill>
          <a:ln w="9525" cap="rnd" algn="ctr">
            <a:solidFill>
              <a:srgbClr val="5F5F5F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7179" name="AutoShape 11"/>
          <p:cNvSpPr>
            <a:spLocks noChangeArrowheads="1"/>
          </p:cNvSpPr>
          <p:nvPr/>
        </p:nvSpPr>
        <p:spPr bwMode="auto">
          <a:xfrm>
            <a:off x="1608138" y="3566988"/>
            <a:ext cx="1470025" cy="508000"/>
          </a:xfrm>
          <a:prstGeom prst="wedgeRectCallout">
            <a:avLst>
              <a:gd name="adj1" fmla="val 76676"/>
              <a:gd name="adj2" fmla="val 126875"/>
            </a:avLst>
          </a:prstGeom>
          <a:gradFill rotWithShape="0">
            <a:gsLst>
              <a:gs pos="0">
                <a:srgbClr val="FFDDEE"/>
              </a:gs>
              <a:gs pos="100000">
                <a:srgbClr val="FF99CC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995C7A"/>
            </a:prstShdw>
          </a:effectLst>
        </p:spPr>
        <p:txBody>
          <a:bodyPr wrap="none" lIns="90000" tIns="46800" rIns="90000" bIns="46800" anchor="ctr"/>
          <a:lstStyle/>
          <a:p>
            <a:pPr marL="285750" indent="-285750" algn="ctr" eaLnBrk="0" latinLnBrk="0" hangingPunct="0">
              <a:lnSpc>
                <a:spcPct val="12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</a:pPr>
            <a:r>
              <a:rPr kumimoji="0"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독자적인 관계를 </a:t>
            </a:r>
          </a:p>
          <a:p>
            <a:pPr marL="285750" indent="-285750" algn="ctr" eaLnBrk="0" latinLnBrk="0" hangingPunct="0">
              <a:lnSpc>
                <a:spcPct val="2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</a:pPr>
            <a:r>
              <a:rPr kumimoji="0"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가지거나</a:t>
            </a:r>
          </a:p>
        </p:txBody>
      </p:sp>
      <p:sp>
        <p:nvSpPr>
          <p:cNvPr id="647180" name="AutoShape 12"/>
          <p:cNvSpPr>
            <a:spLocks noChangeArrowheads="1"/>
          </p:cNvSpPr>
          <p:nvPr/>
        </p:nvSpPr>
        <p:spPr bwMode="auto">
          <a:xfrm>
            <a:off x="5927725" y="3212976"/>
            <a:ext cx="1470025" cy="512762"/>
          </a:xfrm>
          <a:prstGeom prst="wedgeRectCallout">
            <a:avLst>
              <a:gd name="adj1" fmla="val -72569"/>
              <a:gd name="adj2" fmla="val 106657"/>
            </a:avLst>
          </a:prstGeom>
          <a:gradFill rotWithShape="0">
            <a:gsLst>
              <a:gs pos="0">
                <a:srgbClr val="DDEEFF"/>
              </a:gs>
              <a:gs pos="100000">
                <a:srgbClr val="99CCFF"/>
              </a:gs>
            </a:gsLst>
            <a:lin ang="18900000" scaled="1"/>
          </a:gradFill>
          <a:ln w="12700">
            <a:noFill/>
            <a:miter lim="800000"/>
            <a:headEnd/>
            <a:tailEnd/>
          </a:ln>
          <a:effectLst>
            <a:prstShdw prst="shdw17" dist="17961" dir="2700000">
              <a:srgbClr val="5C7A99"/>
            </a:prstShdw>
          </a:effectLst>
        </p:spPr>
        <p:txBody>
          <a:bodyPr wrap="none" anchor="ctr"/>
          <a:lstStyle/>
          <a:p>
            <a:pPr marL="285750" indent="-285750" algn="ctr" eaLnBrk="0" latinLnBrk="0" hangingPunct="0">
              <a:lnSpc>
                <a:spcPct val="12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</a:pPr>
            <a:r>
              <a:rPr kumimoji="0"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나머지 후보들은</a:t>
            </a:r>
          </a:p>
          <a:p>
            <a:pPr marL="285750" indent="-285750" algn="ctr" eaLnBrk="0" latinLnBrk="0" hangingPunct="0">
              <a:lnSpc>
                <a:spcPct val="2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</a:pPr>
            <a:r>
              <a:rPr kumimoji="0"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속성에서 표현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760413" y="4195638"/>
            <a:ext cx="2835275" cy="857250"/>
            <a:chOff x="368" y="3888"/>
            <a:chExt cx="1488" cy="720"/>
          </a:xfrm>
        </p:grpSpPr>
        <p:grpSp>
          <p:nvGrpSpPr>
            <p:cNvPr id="245780" name="Group 14"/>
            <p:cNvGrpSpPr>
              <a:grpSpLocks/>
            </p:cNvGrpSpPr>
            <p:nvPr/>
          </p:nvGrpSpPr>
          <p:grpSpPr bwMode="auto">
            <a:xfrm>
              <a:off x="768" y="4080"/>
              <a:ext cx="1088" cy="192"/>
              <a:chOff x="768" y="4080"/>
              <a:chExt cx="1088" cy="192"/>
            </a:xfrm>
          </p:grpSpPr>
          <p:sp>
            <p:nvSpPr>
              <p:cNvPr id="245782" name="Line 15"/>
              <p:cNvSpPr>
                <a:spLocks noChangeShapeType="1"/>
              </p:cNvSpPr>
              <p:nvPr/>
            </p:nvSpPr>
            <p:spPr bwMode="auto">
              <a:xfrm>
                <a:off x="1056" y="4180"/>
                <a:ext cx="368" cy="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5783" name="AutoShape 16"/>
              <p:cNvSpPr>
                <a:spLocks noChangeArrowheads="1"/>
              </p:cNvSpPr>
              <p:nvPr/>
            </p:nvSpPr>
            <p:spPr bwMode="auto">
              <a:xfrm>
                <a:off x="768" y="4080"/>
                <a:ext cx="384" cy="192"/>
              </a:xfrm>
              <a:prstGeom prst="homePlate">
                <a:avLst>
                  <a:gd name="adj" fmla="val 50000"/>
                </a:avLst>
              </a:prstGeom>
              <a:noFill/>
              <a:ln w="285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5784" name="Line 17"/>
              <p:cNvSpPr>
                <a:spLocks noChangeShapeType="1"/>
              </p:cNvSpPr>
              <p:nvPr/>
            </p:nvSpPr>
            <p:spPr bwMode="auto">
              <a:xfrm>
                <a:off x="1472" y="4184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prstDash val="dash"/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45781" name="AutoShape 18"/>
            <p:cNvSpPr>
              <a:spLocks noChangeArrowheads="1"/>
            </p:cNvSpPr>
            <p:nvPr/>
          </p:nvSpPr>
          <p:spPr bwMode="auto">
            <a:xfrm>
              <a:off x="368" y="3888"/>
              <a:ext cx="672" cy="720"/>
            </a:xfrm>
            <a:prstGeom prst="roundRect">
              <a:avLst>
                <a:gd name="adj" fmla="val 11667"/>
              </a:avLst>
            </a:prstGeom>
            <a:solidFill>
              <a:srgbClr val="F2F8F8"/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F2F8F8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3603625" y="4352801"/>
            <a:ext cx="3954463" cy="738187"/>
            <a:chOff x="1860" y="4005"/>
            <a:chExt cx="2076" cy="620"/>
          </a:xfrm>
        </p:grpSpPr>
        <p:sp>
          <p:nvSpPr>
            <p:cNvPr id="647188" name="Rectangle 20"/>
            <p:cNvSpPr>
              <a:spLocks noChangeArrowheads="1"/>
            </p:cNvSpPr>
            <p:nvPr/>
          </p:nvSpPr>
          <p:spPr bwMode="auto">
            <a:xfrm>
              <a:off x="1860" y="4005"/>
              <a:ext cx="632" cy="620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4BA74"/>
                </a:gs>
              </a:gsLst>
              <a:lin ang="2700000" scaled="1"/>
            </a:gra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285750" indent="-285750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3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내근사원</a:t>
              </a:r>
            </a:p>
            <a:p>
              <a:pPr marL="285750" indent="-285750" eaLnBrk="0" latinLnBrk="0" hangingPunct="0">
                <a:lnSpc>
                  <a:spcPct val="7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2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휴직일자</a:t>
              </a:r>
            </a:p>
            <a:p>
              <a:pPr marL="285750" indent="-285750" eaLnBrk="0" latinLnBrk="0" hangingPunct="0">
                <a:lnSpc>
                  <a:spcPct val="7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2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복직일자</a:t>
              </a:r>
            </a:p>
          </p:txBody>
        </p:sp>
        <p:sp>
          <p:nvSpPr>
            <p:cNvPr id="647189" name="Rectangle 21"/>
            <p:cNvSpPr>
              <a:spLocks noChangeArrowheads="1"/>
            </p:cNvSpPr>
            <p:nvPr/>
          </p:nvSpPr>
          <p:spPr bwMode="auto">
            <a:xfrm>
              <a:off x="2584" y="4005"/>
              <a:ext cx="632" cy="61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4BA74"/>
                </a:gs>
              </a:gsLst>
              <a:lin ang="2700000" scaled="1"/>
            </a:gra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285750" indent="-285750" eaLnBrk="0" latinLnBrk="0" hangingPunct="0"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3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설계사</a:t>
              </a:r>
            </a:p>
            <a:p>
              <a:pPr marL="285750" indent="-285750" eaLnBrk="0" latinLnBrk="0" hangingPunct="0">
                <a:lnSpc>
                  <a:spcPct val="7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2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자격등급</a:t>
              </a:r>
            </a:p>
            <a:p>
              <a:pPr marL="285750" indent="-285750" eaLnBrk="0" latinLnBrk="0" hangingPunct="0">
                <a:lnSpc>
                  <a:spcPct val="7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endParaRPr lang="en-US" altLang="ko-KR" sz="12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190" name="Rectangle 22"/>
            <p:cNvSpPr>
              <a:spLocks noChangeArrowheads="1"/>
            </p:cNvSpPr>
            <p:nvPr/>
          </p:nvSpPr>
          <p:spPr bwMode="auto">
            <a:xfrm>
              <a:off x="3304" y="4005"/>
              <a:ext cx="632" cy="612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4BA74"/>
                </a:gs>
              </a:gsLst>
              <a:lin ang="2700000" scaled="1"/>
            </a:gradFill>
            <a:ln w="635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285750" indent="-285750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3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임시직</a:t>
              </a:r>
            </a:p>
            <a:p>
              <a:pPr marL="285750" indent="-285750" eaLnBrk="0" latinLnBrk="0" hangingPunct="0">
                <a:lnSpc>
                  <a:spcPct val="7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endParaRPr lang="ko-KR" altLang="en-US" sz="12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eaLnBrk="0" latinLnBrk="0" hangingPunct="0">
                <a:lnSpc>
                  <a:spcPct val="7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endParaRPr lang="en-US" altLang="ko-KR" sz="12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47191" name="AutoShape 23"/>
          <p:cNvSpPr>
            <a:spLocks noChangeArrowheads="1"/>
          </p:cNvSpPr>
          <p:nvPr/>
        </p:nvSpPr>
        <p:spPr bwMode="auto">
          <a:xfrm>
            <a:off x="3719513" y="5462463"/>
            <a:ext cx="1644650" cy="431800"/>
          </a:xfrm>
          <a:prstGeom prst="parallelogram">
            <a:avLst>
              <a:gd name="adj" fmla="val 0"/>
            </a:avLst>
          </a:prstGeom>
          <a:solidFill>
            <a:srgbClr val="99CCFF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marL="285750" indent="-285750" algn="ctr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4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기혼자</a:t>
            </a:r>
          </a:p>
        </p:txBody>
      </p:sp>
      <p:sp>
        <p:nvSpPr>
          <p:cNvPr id="647192" name="AutoShape 24"/>
          <p:cNvSpPr>
            <a:spLocks noChangeArrowheads="1"/>
          </p:cNvSpPr>
          <p:nvPr/>
        </p:nvSpPr>
        <p:spPr bwMode="auto">
          <a:xfrm>
            <a:off x="5640388" y="5462463"/>
            <a:ext cx="1644650" cy="431800"/>
          </a:xfrm>
          <a:prstGeom prst="parallelogram">
            <a:avLst>
              <a:gd name="adj" fmla="val 0"/>
            </a:avLst>
          </a:prstGeom>
          <a:solidFill>
            <a:srgbClr val="99CCFF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marL="285750" indent="-285750" algn="ctr" eaLnBrk="0" latinLnBrk="0" hangingPunct="0">
              <a:lnSpc>
                <a:spcPct val="9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kumimoji="0" lang="ko-KR" altLang="en-US" sz="1400" b="1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미혼자</a:t>
            </a:r>
          </a:p>
        </p:txBody>
      </p:sp>
      <p:sp>
        <p:nvSpPr>
          <p:cNvPr id="647193" name="AutoShape 25"/>
          <p:cNvSpPr>
            <a:spLocks noChangeArrowheads="1"/>
          </p:cNvSpPr>
          <p:nvPr/>
        </p:nvSpPr>
        <p:spPr bwMode="auto">
          <a:xfrm>
            <a:off x="6937375" y="4603626"/>
            <a:ext cx="1368425" cy="469900"/>
          </a:xfrm>
          <a:prstGeom prst="wedgeRectCallout">
            <a:avLst>
              <a:gd name="adj1" fmla="val -59630"/>
              <a:gd name="adj2" fmla="val 121958"/>
            </a:avLst>
          </a:prstGeom>
          <a:gradFill rotWithShape="0">
            <a:gsLst>
              <a:gs pos="0">
                <a:srgbClr val="DDEEFF"/>
              </a:gs>
              <a:gs pos="100000">
                <a:srgbClr val="99CCFF"/>
              </a:gs>
            </a:gsLst>
            <a:lin ang="18900000" scaled="1"/>
          </a:gradFill>
          <a:ln w="12700">
            <a:noFill/>
            <a:miter lim="800000"/>
            <a:headEnd/>
            <a:tailEnd/>
          </a:ln>
          <a:effectLst>
            <a:prstShdw prst="shdw17" dist="17961" dir="2700000">
              <a:srgbClr val="5C7A99"/>
            </a:prstShdw>
          </a:effectLst>
        </p:spPr>
        <p:txBody>
          <a:bodyPr lIns="54000" tIns="10800" rIns="54000" bIns="10800" anchor="ctr">
            <a:spAutoFit/>
          </a:bodyPr>
          <a:lstStyle/>
          <a:p>
            <a:pPr algn="ctr" eaLnBrk="0" latinLnBrk="0" hangingPunct="0">
              <a:lnSpc>
                <a:spcPct val="10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</a:pPr>
            <a:r>
              <a:rPr kumimoji="0"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서브타입세트</a:t>
            </a:r>
          </a:p>
        </p:txBody>
      </p:sp>
      <p:sp>
        <p:nvSpPr>
          <p:cNvPr id="647194" name="AutoShape 26"/>
          <p:cNvSpPr>
            <a:spLocks noChangeArrowheads="1"/>
          </p:cNvSpPr>
          <p:nvPr/>
        </p:nvSpPr>
        <p:spPr bwMode="auto">
          <a:xfrm>
            <a:off x="887413" y="5318001"/>
            <a:ext cx="1330325" cy="522287"/>
          </a:xfrm>
          <a:prstGeom prst="wedgeRectCallout">
            <a:avLst>
              <a:gd name="adj1" fmla="val 164560"/>
              <a:gd name="adj2" fmla="val -132676"/>
            </a:avLst>
          </a:prstGeom>
          <a:gradFill rotWithShape="0">
            <a:gsLst>
              <a:gs pos="0">
                <a:srgbClr val="FFDDEE"/>
              </a:gs>
              <a:gs pos="100000">
                <a:srgbClr val="FF99CC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995C7A"/>
            </a:prstShdw>
          </a:effectLst>
        </p:spPr>
        <p:txBody>
          <a:bodyPr wrap="none" lIns="90000" tIns="46800" rIns="90000" bIns="46800" anchor="ctr"/>
          <a:lstStyle/>
          <a:p>
            <a:pPr marL="285750" indent="-285750" algn="ctr" eaLnBrk="0" latinLnBrk="0" hangingPunct="0">
              <a:lnSpc>
                <a:spcPct val="12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</a:pPr>
            <a:r>
              <a:rPr kumimoji="0"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고유한 속성을 </a:t>
            </a:r>
          </a:p>
          <a:p>
            <a:pPr marL="285750" indent="-285750" algn="ctr" eaLnBrk="0" latinLnBrk="0" hangingPunct="0">
              <a:lnSpc>
                <a:spcPct val="25000"/>
              </a:lnSpc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</a:pPr>
            <a:r>
              <a:rPr kumimoji="0"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가진다면</a:t>
            </a:r>
          </a:p>
        </p:txBody>
      </p:sp>
      <p:sp>
        <p:nvSpPr>
          <p:cNvPr id="28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상세모델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7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7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R_E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7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47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R_E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7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47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R_E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7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7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R_E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4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4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47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47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9" grpId="0" animBg="1" autoUpdateAnimBg="0"/>
      <p:bldP spid="647180" grpId="0" animBg="1" autoUpdateAnimBg="0"/>
      <p:bldP spid="647191" grpId="0" animBg="1" autoUpdateAnimBg="0"/>
      <p:bldP spid="647192" grpId="0" animBg="1" autoUpdateAnimBg="0"/>
      <p:bldP spid="647193" grpId="0" animBg="1" autoUpdateAnimBg="0"/>
      <p:bldP spid="647194" grpId="0" animBg="1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7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배타 관계 정의</a:t>
            </a:r>
          </a:p>
        </p:txBody>
      </p:sp>
      <p:sp>
        <p:nvSpPr>
          <p:cNvPr id="246788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spcBef>
                <a:spcPct val="40000"/>
              </a:spcBef>
            </a:pPr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배타관계 모델</a:t>
            </a:r>
          </a:p>
          <a:p>
            <a:pPr lvl="1" latinLnBrk="0">
              <a:lnSpc>
                <a:spcPct val="110000"/>
              </a:lnSpc>
              <a:spcBef>
                <a:spcPct val="40000"/>
              </a:spcBef>
              <a:buSzPct val="90000"/>
            </a:pP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</a:t>
            </a:r>
            <a:r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두개이상의 다른 </a:t>
            </a:r>
            <a:r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합집합과 </a:t>
            </a:r>
            <a:r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Relationship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가지는 것을 배타적</a:t>
            </a:r>
            <a:r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(Exclusive) 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혹은 아크</a:t>
            </a:r>
            <a:r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(Arc)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관계라고 한다</a:t>
            </a:r>
            <a:r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 latinLnBrk="0">
              <a:lnSpc>
                <a:spcPct val="110000"/>
              </a:lnSpc>
              <a:spcBef>
                <a:spcPct val="40000"/>
              </a:spcBef>
              <a:buSzPct val="90000"/>
            </a:pP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아크</a:t>
            </a:r>
            <a:r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(arc) 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내에 있는 </a:t>
            </a:r>
            <a:r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Relationship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보통 동일하다</a:t>
            </a:r>
          </a:p>
          <a:p>
            <a:pPr lvl="1" latinLnBrk="0">
              <a:lnSpc>
                <a:spcPct val="110000"/>
              </a:lnSpc>
              <a:spcBef>
                <a:spcPct val="40000"/>
              </a:spcBef>
              <a:buSzPct val="90000"/>
            </a:pP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배타적 관계는 항상 </a:t>
            </a:r>
            <a:r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Mandatory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이거나 </a:t>
            </a:r>
            <a:r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Optional 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이어야 한다</a:t>
            </a:r>
          </a:p>
          <a:p>
            <a:pPr lvl="1" latinLnBrk="0">
              <a:lnSpc>
                <a:spcPct val="110000"/>
              </a:lnSpc>
              <a:spcBef>
                <a:spcPct val="40000"/>
              </a:spcBef>
              <a:buSzPct val="90000"/>
            </a:pP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배타적 관계는 반드시 하나의 </a:t>
            </a:r>
            <a:r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에만 속해야 한다                                                </a:t>
            </a:r>
            <a:r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아크가 여러 </a:t>
            </a:r>
            <a:r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가질 수 없다</a:t>
            </a:r>
            <a:r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 latinLnBrk="0">
              <a:lnSpc>
                <a:spcPct val="110000"/>
              </a:lnSpc>
              <a:spcBef>
                <a:spcPct val="40000"/>
              </a:spcBef>
              <a:buSzPct val="90000"/>
            </a:pP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</a:t>
            </a:r>
            <a:r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다수의 아크를 가질 수 있다</a:t>
            </a:r>
            <a:r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그러나  지정된 </a:t>
            </a:r>
            <a:r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Relationship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단 하나의 아크에만 사용되어야  한다</a:t>
            </a:r>
          </a:p>
          <a:p>
            <a:pPr eaLnBrk="1" hangingPunct="1">
              <a:lnSpc>
                <a:spcPct val="110000"/>
              </a:lnSpc>
              <a:spcBef>
                <a:spcPct val="40000"/>
              </a:spcBef>
            </a:pPr>
            <a:endParaRPr lang="ko-KR" altLang="en-US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lnSpc>
                <a:spcPct val="110000"/>
              </a:lnSpc>
              <a:spcBef>
                <a:spcPct val="40000"/>
              </a:spcBef>
            </a:pPr>
            <a:endParaRPr lang="en-US" altLang="ko-KR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6789" name="Group 1043"/>
          <p:cNvGrpSpPr>
            <a:grpSpLocks/>
          </p:cNvGrpSpPr>
          <p:nvPr/>
        </p:nvGrpSpPr>
        <p:grpSpPr bwMode="auto">
          <a:xfrm>
            <a:off x="1752600" y="4232275"/>
            <a:ext cx="5534025" cy="2262188"/>
            <a:chOff x="1074" y="2571"/>
            <a:chExt cx="3719" cy="1521"/>
          </a:xfrm>
        </p:grpSpPr>
        <p:sp>
          <p:nvSpPr>
            <p:cNvPr id="246790" name="Line 1028"/>
            <p:cNvSpPr>
              <a:spLocks noChangeShapeType="1"/>
            </p:cNvSpPr>
            <p:nvPr/>
          </p:nvSpPr>
          <p:spPr bwMode="auto">
            <a:xfrm>
              <a:off x="3052" y="3557"/>
              <a:ext cx="893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791" name="Line 1029"/>
            <p:cNvSpPr>
              <a:spLocks noChangeShapeType="1"/>
            </p:cNvSpPr>
            <p:nvPr/>
          </p:nvSpPr>
          <p:spPr bwMode="auto">
            <a:xfrm>
              <a:off x="2130" y="3559"/>
              <a:ext cx="893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792" name="Line 1030"/>
            <p:cNvSpPr>
              <a:spLocks noChangeShapeType="1"/>
            </p:cNvSpPr>
            <p:nvPr/>
          </p:nvSpPr>
          <p:spPr bwMode="auto">
            <a:xfrm>
              <a:off x="2121" y="3448"/>
              <a:ext cx="141" cy="111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793" name="Line 1031"/>
            <p:cNvSpPr>
              <a:spLocks noChangeShapeType="1"/>
            </p:cNvSpPr>
            <p:nvPr/>
          </p:nvSpPr>
          <p:spPr bwMode="auto">
            <a:xfrm flipV="1">
              <a:off x="2126" y="3557"/>
              <a:ext cx="138" cy="109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200" name="AutoShape 1032"/>
            <p:cNvSpPr>
              <a:spLocks noChangeArrowheads="1"/>
            </p:cNvSpPr>
            <p:nvPr/>
          </p:nvSpPr>
          <p:spPr bwMode="auto">
            <a:xfrm>
              <a:off x="3747" y="3377"/>
              <a:ext cx="1038" cy="640"/>
            </a:xfrm>
            <a:prstGeom prst="roundRect">
              <a:avLst>
                <a:gd name="adj" fmla="val 11407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4BA74"/>
                </a:gs>
              </a:gsLst>
              <a:lin ang="2700000" scaled="1"/>
            </a:gradFill>
            <a:ln w="6350" algn="ctr">
              <a:solidFill>
                <a:schemeClr val="bg2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285750" indent="-285750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4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법인</a:t>
              </a:r>
            </a:p>
            <a:p>
              <a:pPr marL="285750" indent="-285750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4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</a:t>
              </a:r>
            </a:p>
            <a:p>
              <a:pPr marL="285750" indent="-285750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endParaRPr lang="en-US" altLang="ko-KR" sz="1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201" name="AutoShape 1033"/>
            <p:cNvSpPr>
              <a:spLocks noChangeArrowheads="1"/>
            </p:cNvSpPr>
            <p:nvPr/>
          </p:nvSpPr>
          <p:spPr bwMode="auto">
            <a:xfrm>
              <a:off x="1074" y="2597"/>
              <a:ext cx="1041" cy="1335"/>
            </a:xfrm>
            <a:prstGeom prst="roundRect">
              <a:avLst>
                <a:gd name="adj" fmla="val 6569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D2F276"/>
                </a:gs>
              </a:gsLst>
              <a:lin ang="2700000" scaled="1"/>
            </a:gradFill>
            <a:ln w="9525" algn="ctr">
              <a:solidFill>
                <a:srgbClr val="0080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54000" rIns="54000" anchor="ctr"/>
            <a:lstStyle/>
            <a:p>
              <a:pPr marL="268288" indent="-268288" defTabSz="858838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500"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은행계좌</a:t>
              </a:r>
            </a:p>
            <a:p>
              <a:pPr marL="268288" indent="-268288" defTabSz="858838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endParaRPr lang="ko-KR" altLang="en-US" sz="15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68288" indent="-268288" defTabSz="858838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endParaRPr lang="ko-KR" altLang="en-US" sz="15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68288" indent="-268288" defTabSz="858838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endParaRPr lang="ko-KR" altLang="en-US" sz="15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68288" indent="-268288" defTabSz="858838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endParaRPr lang="ko-KR" altLang="en-US" sz="15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68288" indent="-268288" defTabSz="858838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endParaRPr lang="en-US" altLang="ko-KR" sz="1500"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796" name="AutoShape 1034"/>
            <p:cNvSpPr>
              <a:spLocks/>
            </p:cNvSpPr>
            <p:nvPr/>
          </p:nvSpPr>
          <p:spPr bwMode="auto">
            <a:xfrm>
              <a:off x="2208" y="2571"/>
              <a:ext cx="137" cy="1270"/>
            </a:xfrm>
            <a:prstGeom prst="rightBracket">
              <a:avLst>
                <a:gd name="adj" fmla="val 77251"/>
              </a:avLst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797" name="Oval 1035"/>
            <p:cNvSpPr>
              <a:spLocks noChangeArrowheads="1"/>
            </p:cNvSpPr>
            <p:nvPr/>
          </p:nvSpPr>
          <p:spPr bwMode="auto">
            <a:xfrm>
              <a:off x="2281" y="3478"/>
              <a:ext cx="136" cy="148"/>
            </a:xfrm>
            <a:prstGeom prst="ellipse">
              <a:avLst/>
            </a:prstGeom>
            <a:noFill/>
            <a:ln w="28575" algn="ctr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204" name="AutoShape 1036"/>
            <p:cNvSpPr>
              <a:spLocks noChangeArrowheads="1"/>
            </p:cNvSpPr>
            <p:nvPr/>
          </p:nvSpPr>
          <p:spPr bwMode="auto">
            <a:xfrm>
              <a:off x="2525" y="3737"/>
              <a:ext cx="1122" cy="355"/>
            </a:xfrm>
            <a:prstGeom prst="wedgeRectCallout">
              <a:avLst>
                <a:gd name="adj1" fmla="val -64259"/>
                <a:gd name="adj2" fmla="val -195093"/>
              </a:avLst>
            </a:prstGeom>
            <a:gradFill rotWithShape="1">
              <a:gsLst>
                <a:gs pos="0">
                  <a:srgbClr val="FFEFD1">
                    <a:gamma/>
                    <a:tint val="0"/>
                    <a:invGamma/>
                  </a:srgbClr>
                </a:gs>
                <a:gs pos="100000">
                  <a:srgbClr val="FFEFD1"/>
                </a:gs>
              </a:gsLst>
              <a:path path="rect">
                <a:fillToRect l="50000" t="50000" r="50000" b="50000"/>
              </a:path>
            </a:gradFill>
            <a:ln w="9525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ko-KR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하나의 릴레이션쉽으로 통합</a:t>
              </a:r>
            </a:p>
          </p:txBody>
        </p:sp>
        <p:sp>
          <p:nvSpPr>
            <p:cNvPr id="246799" name="Line 1037"/>
            <p:cNvSpPr>
              <a:spLocks noChangeShapeType="1"/>
            </p:cNvSpPr>
            <p:nvPr/>
          </p:nvSpPr>
          <p:spPr bwMode="auto">
            <a:xfrm>
              <a:off x="3045" y="2841"/>
              <a:ext cx="893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800" name="Line 1038"/>
            <p:cNvSpPr>
              <a:spLocks noChangeShapeType="1"/>
            </p:cNvSpPr>
            <p:nvPr/>
          </p:nvSpPr>
          <p:spPr bwMode="auto">
            <a:xfrm>
              <a:off x="2123" y="2843"/>
              <a:ext cx="893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801" name="Line 1039"/>
            <p:cNvSpPr>
              <a:spLocks noChangeShapeType="1"/>
            </p:cNvSpPr>
            <p:nvPr/>
          </p:nvSpPr>
          <p:spPr bwMode="auto">
            <a:xfrm>
              <a:off x="2114" y="2732"/>
              <a:ext cx="141" cy="111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802" name="Line 1040"/>
            <p:cNvSpPr>
              <a:spLocks noChangeShapeType="1"/>
            </p:cNvSpPr>
            <p:nvPr/>
          </p:nvSpPr>
          <p:spPr bwMode="auto">
            <a:xfrm flipV="1">
              <a:off x="2119" y="2841"/>
              <a:ext cx="138" cy="109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803" name="Oval 1041"/>
            <p:cNvSpPr>
              <a:spLocks noChangeArrowheads="1"/>
            </p:cNvSpPr>
            <p:nvPr/>
          </p:nvSpPr>
          <p:spPr bwMode="auto">
            <a:xfrm>
              <a:off x="2274" y="2762"/>
              <a:ext cx="136" cy="148"/>
            </a:xfrm>
            <a:prstGeom prst="ellipse">
              <a:avLst/>
            </a:prstGeom>
            <a:noFill/>
            <a:ln w="28575" algn="ctr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210" name="AutoShape 1042"/>
            <p:cNvSpPr>
              <a:spLocks noChangeArrowheads="1"/>
            </p:cNvSpPr>
            <p:nvPr/>
          </p:nvSpPr>
          <p:spPr bwMode="auto">
            <a:xfrm>
              <a:off x="3727" y="2601"/>
              <a:ext cx="1066" cy="546"/>
            </a:xfrm>
            <a:prstGeom prst="roundRect">
              <a:avLst>
                <a:gd name="adj" fmla="val 1190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4BA74"/>
                </a:gs>
              </a:gsLst>
              <a:lin ang="2700000" scaled="1"/>
            </a:gradFill>
            <a:ln w="6350" algn="ctr">
              <a:solidFill>
                <a:schemeClr val="bg2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285750" indent="-285750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4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</a:t>
              </a:r>
            </a:p>
            <a:p>
              <a:pPr marL="285750" indent="-285750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1400">
                  <a:solidFill>
                    <a:schemeClr val="tx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</a:t>
              </a:r>
            </a:p>
            <a:p>
              <a:pPr marL="285750" indent="-285750" eaLnBrk="0" latinLnBrk="0" hangingPunct="0">
                <a:lnSpc>
                  <a:spcPct val="9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endParaRPr lang="en-US" altLang="ko-KR" sz="1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상세모델 정의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168525" y="2060575"/>
            <a:ext cx="36513" cy="360045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50000">
                <a:srgbClr val="95B850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38100" algn="ctr">
            <a:noFill/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latin typeface="굴림" charset="-127"/>
              <a:ea typeface="굴림" charset="-127"/>
            </a:endParaRPr>
          </a:p>
        </p:txBody>
      </p:sp>
      <p:sp>
        <p:nvSpPr>
          <p:cNvPr id="8195" name="Rectangle 63"/>
          <p:cNvSpPr>
            <a:spLocks noChangeArrowheads="1"/>
          </p:cNvSpPr>
          <p:nvPr/>
        </p:nvSpPr>
        <p:spPr bwMode="auto">
          <a:xfrm>
            <a:off x="2266950" y="1535113"/>
            <a:ext cx="5400675" cy="6032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6E6E6"/>
              </a:gs>
              <a:gs pos="100000">
                <a:srgbClr val="D1D1D1"/>
              </a:gs>
            </a:gsLst>
            <a:lin ang="5400000" scaled="1"/>
          </a:gradFill>
          <a:ln>
            <a:noFill/>
          </a:ln>
          <a:effectLst>
            <a:outerShdw dist="17961" dir="18900000" algn="ctr" rotWithShape="0">
              <a:srgbClr val="C0C0C0"/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3629" tIns="45696" rIns="91390" bIns="45696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kumimoji="0" lang="ko-KR" altLang="en-US" sz="2400" b="1" dirty="0" smtClean="0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t>데이터 표준화</a:t>
            </a:r>
            <a:endParaRPr kumimoji="0" lang="ko-KR" altLang="ko-KR" sz="2400" b="1" dirty="0">
              <a:solidFill>
                <a:srgbClr val="387C2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96" name="Group 45"/>
          <p:cNvGrpSpPr>
            <a:grpSpLocks/>
          </p:cNvGrpSpPr>
          <p:nvPr/>
        </p:nvGrpSpPr>
        <p:grpSpPr bwMode="auto">
          <a:xfrm>
            <a:off x="1763713" y="1382713"/>
            <a:ext cx="900112" cy="900112"/>
            <a:chOff x="815" y="1597"/>
            <a:chExt cx="296" cy="296"/>
          </a:xfrm>
        </p:grpSpPr>
        <p:sp>
          <p:nvSpPr>
            <p:cNvPr id="8199" name="Oval 43"/>
            <p:cNvSpPr>
              <a:spLocks noChangeArrowheads="1"/>
            </p:cNvSpPr>
            <p:nvPr/>
          </p:nvSpPr>
          <p:spPr bwMode="gray">
            <a:xfrm>
              <a:off x="815" y="1597"/>
              <a:ext cx="296" cy="296"/>
            </a:xfrm>
            <a:prstGeom prst="ellipse">
              <a:avLst/>
            </a:prstGeom>
            <a:gradFill rotWithShape="1">
              <a:gsLst>
                <a:gs pos="0">
                  <a:srgbClr val="387C2B"/>
                </a:gs>
                <a:gs pos="100000">
                  <a:srgbClr val="A0CF67">
                    <a:alpha val="18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kumimoji="0" lang="ko-KR" altLang="en-US" sz="4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200" name="Oval 44"/>
            <p:cNvSpPr>
              <a:spLocks noChangeArrowheads="1"/>
            </p:cNvSpPr>
            <p:nvPr/>
          </p:nvSpPr>
          <p:spPr bwMode="gray">
            <a:xfrm>
              <a:off x="834" y="1616"/>
              <a:ext cx="259" cy="259"/>
            </a:xfrm>
            <a:prstGeom prst="ellipse">
              <a:avLst/>
            </a:prstGeom>
            <a:gradFill rotWithShape="1">
              <a:gsLst>
                <a:gs pos="0">
                  <a:srgbClr val="A0CF67"/>
                </a:gs>
                <a:gs pos="100000">
                  <a:srgbClr val="387C2B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kumimoji="0" lang="ko-KR" altLang="en-US" sz="28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197" name="Rectangle 159"/>
          <p:cNvSpPr txBox="1">
            <a:spLocks noChangeArrowheads="1"/>
          </p:cNvSpPr>
          <p:nvPr/>
        </p:nvSpPr>
        <p:spPr bwMode="auto">
          <a:xfrm>
            <a:off x="2606675" y="2205038"/>
            <a:ext cx="47688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None/>
            </a:pPr>
            <a:endParaRPr kumimoji="0" lang="en-US" altLang="ko-KR" sz="140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98" name="Rectangle 159"/>
          <p:cNvSpPr txBox="1">
            <a:spLocks noChangeArrowheads="1"/>
          </p:cNvSpPr>
          <p:nvPr/>
        </p:nvSpPr>
        <p:spPr bwMode="auto">
          <a:xfrm>
            <a:off x="2836863" y="2420938"/>
            <a:ext cx="3751262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u="sng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데이터 표준화 개요</a:t>
            </a:r>
            <a:endParaRPr kumimoji="0" lang="en-US" altLang="ko-KR" sz="1800" u="sng" dirty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데이터 표준화 활용</a:t>
            </a:r>
            <a:endParaRPr kumimoji="0" lang="en-US" altLang="ko-KR" sz="1800" dirty="0" smtClean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표준화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표준화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Oval 44"/>
          <p:cNvSpPr>
            <a:spLocks noChangeArrowheads="1"/>
          </p:cNvSpPr>
          <p:nvPr/>
        </p:nvSpPr>
        <p:spPr bwMode="gray">
          <a:xfrm>
            <a:off x="1914144" y="1522809"/>
            <a:ext cx="569624" cy="615554"/>
          </a:xfrm>
          <a:prstGeom prst="ellipse">
            <a:avLst/>
          </a:prstGeom>
          <a:gradFill rotWithShape="1">
            <a:gsLst>
              <a:gs pos="0">
                <a:srgbClr val="A0CF67"/>
              </a:gs>
              <a:gs pos="100000">
                <a:srgbClr val="387C2B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2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Ⅲ</a:t>
            </a:r>
            <a:endParaRPr kumimoji="0" lang="ko-KR" altLang="en-US" sz="2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2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9480" name="Group 4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579258"/>
              </p:ext>
            </p:extLst>
          </p:nvPr>
        </p:nvGraphicFramePr>
        <p:xfrm>
          <a:off x="318437" y="1052735"/>
          <a:ext cx="8574043" cy="5472609"/>
        </p:xfrm>
        <a:graphic>
          <a:graphicData uri="http://schemas.openxmlformats.org/drawingml/2006/table">
            <a:tbl>
              <a:tblPr/>
              <a:tblGrid>
                <a:gridCol w="769600"/>
                <a:gridCol w="1179707"/>
                <a:gridCol w="2704754"/>
                <a:gridCol w="1559184"/>
                <a:gridCol w="2360798"/>
              </a:tblGrid>
              <a:tr h="5600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구분</a:t>
                      </a:r>
                    </a:p>
                  </a:txBody>
                  <a:tcPr marL="84406" marR="84406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활동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 설명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산출물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 설명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90025">
                <a:tc rowSpan="5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</a:t>
                      </a:r>
                      <a:b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모델링</a:t>
                      </a:r>
                    </a:p>
                  </a:txBody>
                  <a:tcPr marL="84406" marR="84406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개념 데이터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/>
                      </a:r>
                      <a:b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모델링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85725" marR="0" lvl="0" indent="-85725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모델의 주요 골격에 해당하는 핵심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엔터티와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그들간의 관계를 정의</a:t>
                      </a:r>
                    </a:p>
                    <a:p>
                      <a:pPr marL="85725" marR="0" lvl="0" indent="-85725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데이터 모델의 구도를 잡는 개념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kern="120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Entity-Relationship Diagram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핵심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엔터티와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그들간의 관계를 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ER Diagram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으로 표현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7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엔터티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정의서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도출된 핵심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엔터티에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대한 정의 내역을 명세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61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논리 데이터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/>
                      </a:r>
                      <a:b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모델링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85725" marR="0" lvl="0" indent="-85725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개념 데이터 모델을 상세화하여 데이터에 대한 상세하고 구체적인 논리적 구조를 정의</a:t>
                      </a:r>
                    </a:p>
                    <a:p>
                      <a:pPr marL="85725" marR="0" lvl="0" indent="-85725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사람이 결정해야 할 대부분의 사항들이 이 단계에서 도출되고 정의되어야 한다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kern="120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Entity-Relationship Diagram</a:t>
                      </a:r>
                      <a:endParaRPr kumimoji="1" lang="ko-KR" altLang="en-US" sz="1200" kern="120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상세 정의된 논리적 데이터 구조를 </a:t>
                      </a:r>
                      <a:r>
                        <a:rPr kumimoji="1" lang="en-US" altLang="ko-KR" sz="1200" kern="120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ER Diagram</a:t>
                      </a:r>
                      <a:r>
                        <a:rPr kumimoji="1" lang="ko-KR" altLang="en-US" sz="1200" kern="120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으로 표현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89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엔터티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정의서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도출된 모든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엔터티에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대한 상세 정의 내역을 명세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1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속성 정의서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엔터티별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구성 속성에 대한 상세 정의 내역을 명세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4826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/>
                      </a:r>
                      <a:b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베이스 설계</a:t>
                      </a:r>
                    </a:p>
                  </a:txBody>
                  <a:tcPr marL="84406" marR="84406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물리 데이터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/>
                      </a:r>
                      <a:b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모델링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논리 데이터 모델로부터 </a:t>
                      </a:r>
                      <a:r>
                        <a:rPr kumimoji="1" lang="ko-KR" altLang="en-US" sz="1200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관계형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데이터베이스에 적합한 테이블 구조와 제약사항 등을 정의</a:t>
                      </a:r>
                    </a:p>
                    <a:p>
                      <a:pPr marL="85725" marR="0" lvl="0" indent="-85725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분산환경이나 기타 사안에 따라 하나의 논리 모델로부터 여러 개의 물리 모델 생성 가능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테이블 정의서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RDB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 실제로 데이터를 저장하기 위한 테이블 구조를 정의하고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적절한 테이블명과 </a:t>
                      </a:r>
                      <a:r>
                        <a:rPr kumimoji="1" lang="ko-KR" altLang="en-US" sz="1200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컬럼명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등을 부여함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테이블명과 </a:t>
                      </a:r>
                      <a:r>
                        <a:rPr kumimoji="1" lang="ko-KR" altLang="en-US" sz="1200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컬럼명은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표준단어사전을 이용함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1026"/>
          <p:cNvSpPr txBox="1">
            <a:spLocks noChangeArrowheads="1"/>
          </p:cNvSpPr>
          <p:nvPr/>
        </p:nvSpPr>
        <p:spPr>
          <a:xfrm>
            <a:off x="179388" y="187425"/>
            <a:ext cx="8229600" cy="649287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kern="0" smtClean="0"/>
              <a:t>데이터베이스 구축 절차</a:t>
            </a:r>
            <a:endParaRPr lang="ko-KR" altLang="en-US" kern="0" dirty="0" smtClean="0"/>
          </a:p>
        </p:txBody>
      </p:sp>
      <p:sp>
        <p:nvSpPr>
          <p:cNvPr id="10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데이터 표준화의 필요성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2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관리 현황</a:t>
            </a:r>
          </a:p>
          <a:p>
            <a:pPr lvl="1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기업의 전략적 의사결정의 핵심 요소로 대두됨</a:t>
            </a:r>
          </a:p>
          <a:p>
            <a:pPr lvl="1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통합 및 데이터 품질에 대한 관심이 증대되고 있음</a:t>
            </a:r>
          </a:p>
          <a:p>
            <a:pPr lvl="1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 품질의 데이터를 현업 사용자가 활용하는데 문제점들이 있음</a:t>
            </a:r>
          </a:p>
          <a:p>
            <a:pPr lvl="2">
              <a:lnSpc>
                <a:spcPts val="2200"/>
              </a:lnSpc>
            </a:pPr>
            <a:endPara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200"/>
              </a:lnSpc>
              <a:buFont typeface="Wingdings" panose="05000000000000000000" pitchFamily="2" charset="2"/>
              <a:buChar char="u"/>
            </a:pPr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활용상의 문제점</a:t>
            </a:r>
          </a:p>
          <a:p>
            <a:pPr lvl="1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중복 및 조직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업무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시스템별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불일치 발생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의미의 데이터가 다른 명칭으로 중복 관리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시스템간 포함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2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업무적으로 동일한 계산식이 서로 다르게 계산</a:t>
            </a:r>
          </a:p>
          <a:p>
            <a:pPr lvl="1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대한 의미 파악 지연으로 정보 제공의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적시성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결여</a:t>
            </a:r>
          </a:p>
          <a:p>
            <a:pPr lvl="2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정보 요건에 대한 대응이 어려움</a:t>
            </a:r>
          </a:p>
          <a:p>
            <a:pPr lvl="1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통합의 어려움</a:t>
            </a:r>
          </a:p>
          <a:p>
            <a:pPr lvl="2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단위 시스템 위주의 데이터 표준 사용 또는 부재</a:t>
            </a:r>
          </a:p>
          <a:p>
            <a:pPr lvl="2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EDW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전사 데이터 통합에 대한 동일성 파악에 어려움</a:t>
            </a:r>
          </a:p>
          <a:p>
            <a:pPr lvl="1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시스템 변경 및 유지보수 곤란</a:t>
            </a:r>
          </a:p>
          <a:p>
            <a:pPr lvl="2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요건 변경 및 신규요건에 따른 변경 영향도 파악이 어려움</a:t>
            </a:r>
          </a:p>
        </p:txBody>
      </p:sp>
      <p:sp>
        <p:nvSpPr>
          <p:cNvPr id="4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표준화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표준화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46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데이터 표준화의 기대효과</a:t>
            </a:r>
          </a:p>
        </p:txBody>
      </p:sp>
      <p:sp>
        <p:nvSpPr>
          <p:cNvPr id="8499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현업 사용자 및 정보시스템 담당자의 정확한 데이터 사용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올바른 의사소통으로 인한 기업 경쟁력 확보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명칭의 통일로 인한 명확한 의사소통의 증대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동일 데이터에 대한 동일 명칭으로 신속한 의사 소통 가능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계층간 정확한 의사소통 가능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필요한 데이터의 소재 파악에 소요되는 시간 및 노력 감소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데이터 의미가 정확해져 적시에 제공 가능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일관된 데이터 형식 및 규칙의 적용으로 인한 데이터 품질 향상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입력 오류 방지를 통한 품질 확보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표준에 근거하여 데이터 사용오류 방지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시스템간 데이터 인터페이스 시 변환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정제 비용 감소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 시스템간 동일 데이터에 대한 무변환 사용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소스부터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타겟까지의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동일한 데이터 값 유지 가능</a:t>
            </a:r>
          </a:p>
        </p:txBody>
      </p:sp>
      <p:sp>
        <p:nvSpPr>
          <p:cNvPr id="4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표준화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표준화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24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데이터 표준화의 개념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41300" y="949325"/>
            <a:ext cx="8763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2100"/>
              </a:lnSpc>
              <a:buFont typeface="Wingdings" panose="05000000000000000000" pitchFamily="2" charset="2"/>
              <a:buChar char="u"/>
              <a:defRPr/>
            </a:pPr>
            <a:r>
              <a:rPr lang="ko-KR" altLang="en-US" sz="18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표준화 정의</a:t>
            </a:r>
          </a:p>
          <a:p>
            <a:pPr lvl="1">
              <a:lnSpc>
                <a:spcPts val="21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시스템별 산재해 있는 데이터 정보 요소에 대한 전사적 적용 원칙을 말함</a:t>
            </a:r>
          </a:p>
          <a:p>
            <a:pPr lvl="1">
              <a:lnSpc>
                <a:spcPts val="21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정보 요소</a:t>
            </a:r>
          </a:p>
          <a:p>
            <a:pPr lvl="2">
              <a:lnSpc>
                <a:spcPts val="21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명칭</a:t>
            </a:r>
          </a:p>
          <a:p>
            <a:pPr lvl="2">
              <a:lnSpc>
                <a:spcPts val="21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정의</a:t>
            </a:r>
          </a:p>
          <a:p>
            <a:pPr lvl="2">
              <a:lnSpc>
                <a:spcPts val="21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형식</a:t>
            </a:r>
          </a:p>
          <a:p>
            <a:pPr lvl="2">
              <a:lnSpc>
                <a:spcPts val="21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규칙</a:t>
            </a:r>
            <a:endParaRPr lang="ko-KR" altLang="en-US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020" name="Rectangle 41"/>
          <p:cNvSpPr>
            <a:spLocks noChangeArrowheads="1"/>
          </p:cNvSpPr>
          <p:nvPr/>
        </p:nvSpPr>
        <p:spPr bwMode="auto">
          <a:xfrm>
            <a:off x="993775" y="3501008"/>
            <a:ext cx="7272338" cy="25209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021" name="Line 39"/>
          <p:cNvSpPr>
            <a:spLocks noChangeShapeType="1"/>
          </p:cNvSpPr>
          <p:nvPr/>
        </p:nvSpPr>
        <p:spPr bwMode="auto">
          <a:xfrm>
            <a:off x="2030413" y="419157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022" name="AutoShape 8"/>
          <p:cNvSpPr>
            <a:spLocks noChangeArrowheads="1"/>
          </p:cNvSpPr>
          <p:nvPr/>
        </p:nvSpPr>
        <p:spPr bwMode="auto">
          <a:xfrm>
            <a:off x="2843212" y="4191570"/>
            <a:ext cx="1368747" cy="1295400"/>
          </a:xfrm>
          <a:prstGeom prst="rightArrow">
            <a:avLst>
              <a:gd name="adj1" fmla="val 54407"/>
              <a:gd name="adj2" fmla="val 40574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전사적 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적용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25563" y="3962970"/>
            <a:ext cx="13716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명칭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325563" y="4420170"/>
            <a:ext cx="13716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정의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325563" y="4877370"/>
            <a:ext cx="13716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형식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325563" y="5334570"/>
            <a:ext cx="13716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규칙</a:t>
            </a:r>
          </a:p>
        </p:txBody>
      </p:sp>
      <p:grpSp>
        <p:nvGrpSpPr>
          <p:cNvPr id="12" name="Group 30"/>
          <p:cNvGrpSpPr>
            <a:grpSpLocks/>
          </p:cNvGrpSpPr>
          <p:nvPr/>
        </p:nvGrpSpPr>
        <p:grpSpPr bwMode="auto">
          <a:xfrm>
            <a:off x="4372869" y="3734371"/>
            <a:ext cx="1905000" cy="2133600"/>
            <a:chOff x="3360" y="2352"/>
            <a:chExt cx="1200" cy="134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3" name="Line 29"/>
            <p:cNvSpPr>
              <a:spLocks noChangeShapeType="1"/>
            </p:cNvSpPr>
            <p:nvPr/>
          </p:nvSpPr>
          <p:spPr bwMode="auto">
            <a:xfrm>
              <a:off x="4404" y="3360"/>
              <a:ext cx="0" cy="288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Line 28"/>
            <p:cNvSpPr>
              <a:spLocks noChangeShapeType="1"/>
            </p:cNvSpPr>
            <p:nvPr/>
          </p:nvSpPr>
          <p:spPr bwMode="auto">
            <a:xfrm>
              <a:off x="3648" y="3624"/>
              <a:ext cx="67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Line 27"/>
            <p:cNvSpPr>
              <a:spLocks noChangeShapeType="1"/>
            </p:cNvSpPr>
            <p:nvPr/>
          </p:nvSpPr>
          <p:spPr bwMode="auto">
            <a:xfrm>
              <a:off x="3666" y="3138"/>
              <a:ext cx="67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3954" y="2418"/>
              <a:ext cx="0" cy="120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Line 25"/>
            <p:cNvSpPr>
              <a:spLocks noChangeShapeType="1"/>
            </p:cNvSpPr>
            <p:nvPr/>
          </p:nvSpPr>
          <p:spPr bwMode="auto">
            <a:xfrm>
              <a:off x="3600" y="2664"/>
              <a:ext cx="67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Line 24"/>
            <p:cNvSpPr>
              <a:spLocks noChangeShapeType="1"/>
            </p:cNvSpPr>
            <p:nvPr/>
          </p:nvSpPr>
          <p:spPr bwMode="auto">
            <a:xfrm>
              <a:off x="3552" y="2448"/>
              <a:ext cx="0" cy="672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Rectangle 9"/>
            <p:cNvSpPr>
              <a:spLocks noChangeArrowheads="1"/>
            </p:cNvSpPr>
            <p:nvPr/>
          </p:nvSpPr>
          <p:spPr bwMode="auto">
            <a:xfrm>
              <a:off x="3360" y="2352"/>
              <a:ext cx="336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3360" y="2592"/>
              <a:ext cx="336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Rectangle 11"/>
            <p:cNvSpPr>
              <a:spLocks noChangeArrowheads="1"/>
            </p:cNvSpPr>
            <p:nvPr/>
          </p:nvSpPr>
          <p:spPr bwMode="auto">
            <a:xfrm>
              <a:off x="3360" y="2832"/>
              <a:ext cx="336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Rectangle 12"/>
            <p:cNvSpPr>
              <a:spLocks noChangeArrowheads="1"/>
            </p:cNvSpPr>
            <p:nvPr/>
          </p:nvSpPr>
          <p:spPr bwMode="auto">
            <a:xfrm>
              <a:off x="3792" y="2352"/>
              <a:ext cx="336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3792" y="2592"/>
              <a:ext cx="336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3792" y="2832"/>
              <a:ext cx="336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>
              <a:off x="3792" y="3072"/>
              <a:ext cx="336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Rectangle 16"/>
            <p:cNvSpPr>
              <a:spLocks noChangeArrowheads="1"/>
            </p:cNvSpPr>
            <p:nvPr/>
          </p:nvSpPr>
          <p:spPr bwMode="auto">
            <a:xfrm>
              <a:off x="3792" y="3312"/>
              <a:ext cx="336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Rectangle 17"/>
            <p:cNvSpPr>
              <a:spLocks noChangeArrowheads="1"/>
            </p:cNvSpPr>
            <p:nvPr/>
          </p:nvSpPr>
          <p:spPr bwMode="auto">
            <a:xfrm>
              <a:off x="3792" y="3552"/>
              <a:ext cx="336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Rectangle 18"/>
            <p:cNvSpPr>
              <a:spLocks noChangeArrowheads="1"/>
            </p:cNvSpPr>
            <p:nvPr/>
          </p:nvSpPr>
          <p:spPr bwMode="auto">
            <a:xfrm>
              <a:off x="4224" y="3072"/>
              <a:ext cx="336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Rectangle 19"/>
            <p:cNvSpPr>
              <a:spLocks noChangeArrowheads="1"/>
            </p:cNvSpPr>
            <p:nvPr/>
          </p:nvSpPr>
          <p:spPr bwMode="auto">
            <a:xfrm>
              <a:off x="4224" y="3312"/>
              <a:ext cx="336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Rectangle 20"/>
            <p:cNvSpPr>
              <a:spLocks noChangeArrowheads="1"/>
            </p:cNvSpPr>
            <p:nvPr/>
          </p:nvSpPr>
          <p:spPr bwMode="auto">
            <a:xfrm>
              <a:off x="4224" y="3552"/>
              <a:ext cx="336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Rectangle 21"/>
            <p:cNvSpPr>
              <a:spLocks noChangeArrowheads="1"/>
            </p:cNvSpPr>
            <p:nvPr/>
          </p:nvSpPr>
          <p:spPr bwMode="auto">
            <a:xfrm>
              <a:off x="3360" y="3072"/>
              <a:ext cx="336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Rectangle 22"/>
            <p:cNvSpPr>
              <a:spLocks noChangeArrowheads="1"/>
            </p:cNvSpPr>
            <p:nvPr/>
          </p:nvSpPr>
          <p:spPr bwMode="auto">
            <a:xfrm>
              <a:off x="3360" y="3552"/>
              <a:ext cx="336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Rectangle 23"/>
            <p:cNvSpPr>
              <a:spLocks noChangeArrowheads="1"/>
            </p:cNvSpPr>
            <p:nvPr/>
          </p:nvSpPr>
          <p:spPr bwMode="auto">
            <a:xfrm>
              <a:off x="4224" y="2592"/>
              <a:ext cx="336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6028" name="Rectangle 31"/>
          <p:cNvSpPr>
            <a:spLocks noChangeArrowheads="1"/>
          </p:cNvSpPr>
          <p:nvPr/>
        </p:nvSpPr>
        <p:spPr bwMode="auto">
          <a:xfrm>
            <a:off x="6659563" y="3658170"/>
            <a:ext cx="838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한글명</a:t>
            </a:r>
          </a:p>
        </p:txBody>
      </p:sp>
      <p:sp>
        <p:nvSpPr>
          <p:cNvPr id="86029" name="Rectangle 32"/>
          <p:cNvSpPr>
            <a:spLocks noChangeArrowheads="1"/>
          </p:cNvSpPr>
          <p:nvPr/>
        </p:nvSpPr>
        <p:spPr bwMode="auto">
          <a:xfrm>
            <a:off x="6659563" y="4039170"/>
            <a:ext cx="838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영문명</a:t>
            </a:r>
          </a:p>
        </p:txBody>
      </p:sp>
      <p:sp>
        <p:nvSpPr>
          <p:cNvPr id="86030" name="Rectangle 33"/>
          <p:cNvSpPr>
            <a:spLocks noChangeArrowheads="1"/>
          </p:cNvSpPr>
          <p:nvPr/>
        </p:nvSpPr>
        <p:spPr bwMode="auto">
          <a:xfrm>
            <a:off x="6659563" y="4420170"/>
            <a:ext cx="838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영문 약어명</a:t>
            </a:r>
          </a:p>
        </p:txBody>
      </p:sp>
      <p:sp>
        <p:nvSpPr>
          <p:cNvPr id="86031" name="Rectangle 34"/>
          <p:cNvSpPr>
            <a:spLocks noChangeArrowheads="1"/>
          </p:cNvSpPr>
          <p:nvPr/>
        </p:nvSpPr>
        <p:spPr bwMode="auto">
          <a:xfrm>
            <a:off x="6659563" y="4801170"/>
            <a:ext cx="838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타입</a:t>
            </a:r>
          </a:p>
        </p:txBody>
      </p:sp>
      <p:sp>
        <p:nvSpPr>
          <p:cNvPr id="86032" name="Rectangle 35"/>
          <p:cNvSpPr>
            <a:spLocks noChangeArrowheads="1"/>
          </p:cNvSpPr>
          <p:nvPr/>
        </p:nvSpPr>
        <p:spPr bwMode="auto">
          <a:xfrm>
            <a:off x="6659563" y="5182170"/>
            <a:ext cx="838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길이</a:t>
            </a:r>
          </a:p>
        </p:txBody>
      </p:sp>
      <p:sp>
        <p:nvSpPr>
          <p:cNvPr id="86033" name="Rectangle 36"/>
          <p:cNvSpPr>
            <a:spLocks noChangeArrowheads="1"/>
          </p:cNvSpPr>
          <p:nvPr/>
        </p:nvSpPr>
        <p:spPr bwMode="auto">
          <a:xfrm>
            <a:off x="6659563" y="5563170"/>
            <a:ext cx="838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소수점 이하 길이</a:t>
            </a:r>
          </a:p>
        </p:txBody>
      </p:sp>
      <p:sp>
        <p:nvSpPr>
          <p:cNvPr id="39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표준화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표준화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31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표준화 구성요소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990600"/>
            <a:ext cx="8763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표준</a:t>
            </a:r>
          </a:p>
          <a:p>
            <a:pPr lvl="2">
              <a:lnSpc>
                <a:spcPct val="150000"/>
              </a:lnSpc>
              <a:defRPr/>
            </a:pPr>
            <a:r>
              <a:rPr lang="ko-KR" altLang="en-US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표준 용어</a:t>
            </a:r>
            <a:r>
              <a:rPr lang="en-US" altLang="ko-KR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표준 단어</a:t>
            </a:r>
            <a:r>
              <a:rPr lang="en-US" altLang="ko-KR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표준 도메인</a:t>
            </a:r>
            <a:r>
              <a:rPr lang="en-US" altLang="ko-KR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표준 코드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관리 조직 </a:t>
            </a:r>
          </a:p>
          <a:p>
            <a:pPr lvl="2">
              <a:lnSpc>
                <a:spcPct val="150000"/>
              </a:lnSpc>
              <a:defRPr/>
            </a:pPr>
            <a:r>
              <a:rPr lang="ko-KR" altLang="en-US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관리자 주요 역할</a:t>
            </a:r>
            <a:r>
              <a:rPr lang="en-US" altLang="ko-KR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세부 역할</a:t>
            </a:r>
            <a:r>
              <a:rPr lang="en-US" altLang="ko-KR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역할별 비교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표준화 절차</a:t>
            </a:r>
          </a:p>
          <a:p>
            <a:pPr lvl="2">
              <a:lnSpc>
                <a:spcPct val="150000"/>
              </a:lnSpc>
              <a:defRPr/>
            </a:pPr>
            <a:r>
              <a:rPr lang="ko-KR" altLang="en-US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절차 및 </a:t>
            </a:r>
            <a:r>
              <a:rPr lang="ko-KR" altLang="en-US" kern="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절차별</a:t>
            </a:r>
            <a:r>
              <a:rPr lang="ko-KR" altLang="en-US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활동</a:t>
            </a:r>
            <a:endParaRPr lang="ko-KR" altLang="en-US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7045" name="Group 8"/>
          <p:cNvGrpSpPr>
            <a:grpSpLocks/>
          </p:cNvGrpSpPr>
          <p:nvPr/>
        </p:nvGrpSpPr>
        <p:grpSpPr bwMode="auto">
          <a:xfrm>
            <a:off x="1474788" y="4113213"/>
            <a:ext cx="5905500" cy="2268537"/>
            <a:chOff x="929" y="2228"/>
            <a:chExt cx="3720" cy="1429"/>
          </a:xfrm>
        </p:grpSpPr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929" y="2659"/>
              <a:ext cx="998" cy="817"/>
            </a:xfrm>
            <a:prstGeom prst="rightArrowCallout">
              <a:avLst>
                <a:gd name="adj1" fmla="val 31454"/>
                <a:gd name="adj2" fmla="val 25000"/>
                <a:gd name="adj3" fmla="val 21422"/>
                <a:gd name="adj4" fmla="val 66667"/>
              </a:avLst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표준</a:t>
              </a:r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 rot="5400000">
              <a:off x="2437" y="1990"/>
              <a:ext cx="658" cy="1134"/>
            </a:xfrm>
            <a:prstGeom prst="rightArrowCallout">
              <a:avLst>
                <a:gd name="adj1" fmla="val 43085"/>
                <a:gd name="adj2" fmla="val 43085"/>
                <a:gd name="adj3" fmla="val 16667"/>
                <a:gd name="adj4" fmla="val 66667"/>
              </a:avLst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>
                <a:defRPr/>
              </a:pPr>
              <a:r>
                <a:rPr lang="ko-KR" altLang="en-US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관리 조직</a:t>
              </a: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3651" y="2659"/>
              <a:ext cx="998" cy="817"/>
            </a:xfrm>
            <a:prstGeom prst="rightArrowCallout">
              <a:avLst>
                <a:gd name="adj1" fmla="val 25000"/>
                <a:gd name="adj2" fmla="val 25000"/>
                <a:gd name="adj3" fmla="val 20359"/>
                <a:gd name="adj4" fmla="val 66667"/>
              </a:avLst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표준</a:t>
              </a:r>
            </a:p>
            <a:p>
              <a:pPr algn="ctr">
                <a:defRPr/>
              </a:pP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절차</a:t>
              </a:r>
            </a:p>
          </p:txBody>
        </p:sp>
        <p:sp>
          <p:nvSpPr>
            <p:cNvPr id="87049" name="Oval 7"/>
            <p:cNvSpPr>
              <a:spLocks noChangeArrowheads="1"/>
            </p:cNvSpPr>
            <p:nvPr/>
          </p:nvSpPr>
          <p:spPr bwMode="auto">
            <a:xfrm>
              <a:off x="2063" y="2977"/>
              <a:ext cx="1407" cy="68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전사 데이터 표준화</a:t>
              </a:r>
            </a:p>
          </p:txBody>
        </p:sp>
      </p:grpSp>
      <p:sp>
        <p:nvSpPr>
          <p:cNvPr id="10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표준화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표준화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66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168525" y="2060575"/>
            <a:ext cx="36513" cy="360045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50000">
                <a:srgbClr val="95B850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38100" algn="ctr">
            <a:noFill/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latin typeface="굴림" charset="-127"/>
              <a:ea typeface="굴림" charset="-127"/>
            </a:endParaRPr>
          </a:p>
        </p:txBody>
      </p:sp>
      <p:sp>
        <p:nvSpPr>
          <p:cNvPr id="8195" name="Rectangle 63"/>
          <p:cNvSpPr>
            <a:spLocks noChangeArrowheads="1"/>
          </p:cNvSpPr>
          <p:nvPr/>
        </p:nvSpPr>
        <p:spPr bwMode="auto">
          <a:xfrm>
            <a:off x="2266950" y="1535113"/>
            <a:ext cx="5400675" cy="6032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6E6E6"/>
              </a:gs>
              <a:gs pos="100000">
                <a:srgbClr val="D1D1D1"/>
              </a:gs>
            </a:gsLst>
            <a:lin ang="5400000" scaled="1"/>
          </a:gradFill>
          <a:ln>
            <a:noFill/>
          </a:ln>
          <a:effectLst>
            <a:outerShdw dist="17961" dir="18900000" algn="ctr" rotWithShape="0">
              <a:srgbClr val="C0C0C0"/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3629" tIns="45696" rIns="91390" bIns="45696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kumimoji="0" lang="ko-KR" altLang="en-US" sz="2400" b="1" dirty="0" smtClean="0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t>데이터 표준화</a:t>
            </a:r>
            <a:endParaRPr kumimoji="0" lang="ko-KR" altLang="ko-KR" sz="2400" b="1" dirty="0">
              <a:solidFill>
                <a:srgbClr val="387C2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96" name="Group 45"/>
          <p:cNvGrpSpPr>
            <a:grpSpLocks/>
          </p:cNvGrpSpPr>
          <p:nvPr/>
        </p:nvGrpSpPr>
        <p:grpSpPr bwMode="auto">
          <a:xfrm>
            <a:off x="1763713" y="1382713"/>
            <a:ext cx="900112" cy="900112"/>
            <a:chOff x="815" y="1597"/>
            <a:chExt cx="296" cy="296"/>
          </a:xfrm>
        </p:grpSpPr>
        <p:sp>
          <p:nvSpPr>
            <p:cNvPr id="8199" name="Oval 43"/>
            <p:cNvSpPr>
              <a:spLocks noChangeArrowheads="1"/>
            </p:cNvSpPr>
            <p:nvPr/>
          </p:nvSpPr>
          <p:spPr bwMode="gray">
            <a:xfrm>
              <a:off x="815" y="1597"/>
              <a:ext cx="296" cy="296"/>
            </a:xfrm>
            <a:prstGeom prst="ellipse">
              <a:avLst/>
            </a:prstGeom>
            <a:gradFill rotWithShape="1">
              <a:gsLst>
                <a:gs pos="0">
                  <a:srgbClr val="387C2B"/>
                </a:gs>
                <a:gs pos="100000">
                  <a:srgbClr val="A0CF67">
                    <a:alpha val="18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kumimoji="0" lang="ko-KR" altLang="en-US" sz="4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200" name="Oval 44"/>
            <p:cNvSpPr>
              <a:spLocks noChangeArrowheads="1"/>
            </p:cNvSpPr>
            <p:nvPr/>
          </p:nvSpPr>
          <p:spPr bwMode="gray">
            <a:xfrm>
              <a:off x="834" y="1616"/>
              <a:ext cx="259" cy="259"/>
            </a:xfrm>
            <a:prstGeom prst="ellipse">
              <a:avLst/>
            </a:prstGeom>
            <a:gradFill rotWithShape="1">
              <a:gsLst>
                <a:gs pos="0">
                  <a:srgbClr val="A0CF67"/>
                </a:gs>
                <a:gs pos="100000">
                  <a:srgbClr val="387C2B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kumimoji="0" lang="ko-KR" altLang="en-US" sz="28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197" name="Rectangle 159"/>
          <p:cNvSpPr txBox="1">
            <a:spLocks noChangeArrowheads="1"/>
          </p:cNvSpPr>
          <p:nvPr/>
        </p:nvSpPr>
        <p:spPr bwMode="auto">
          <a:xfrm>
            <a:off x="2606675" y="2205038"/>
            <a:ext cx="47688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None/>
            </a:pPr>
            <a:endParaRPr kumimoji="0" lang="en-US" altLang="ko-KR" sz="140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98" name="Rectangle 159"/>
          <p:cNvSpPr txBox="1">
            <a:spLocks noChangeArrowheads="1"/>
          </p:cNvSpPr>
          <p:nvPr/>
        </p:nvSpPr>
        <p:spPr bwMode="auto">
          <a:xfrm>
            <a:off x="2836863" y="2420938"/>
            <a:ext cx="3751262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데이터 표준화 개요</a:t>
            </a:r>
            <a:endParaRPr kumimoji="0" lang="en-US" altLang="ko-KR" sz="1800" dirty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u="sng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데이터 표준화 활용</a:t>
            </a:r>
            <a:endParaRPr kumimoji="0" lang="en-US" altLang="ko-KR" sz="1800" u="sng" dirty="0" smtClean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표준화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표준화 활용 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Oval 44"/>
          <p:cNvSpPr>
            <a:spLocks noChangeArrowheads="1"/>
          </p:cNvSpPr>
          <p:nvPr/>
        </p:nvSpPr>
        <p:spPr bwMode="gray">
          <a:xfrm>
            <a:off x="1914144" y="1522809"/>
            <a:ext cx="569624" cy="615554"/>
          </a:xfrm>
          <a:prstGeom prst="ellipse">
            <a:avLst/>
          </a:prstGeom>
          <a:gradFill rotWithShape="1">
            <a:gsLst>
              <a:gs pos="0">
                <a:srgbClr val="A0CF67"/>
              </a:gs>
              <a:gs pos="100000">
                <a:srgbClr val="387C2B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2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Ⅲ</a:t>
            </a:r>
            <a:endParaRPr kumimoji="0" lang="ko-KR" altLang="en-US" sz="2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5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제목 1"/>
          <p:cNvSpPr>
            <a:spLocks/>
          </p:cNvSpPr>
          <p:nvPr/>
        </p:nvSpPr>
        <p:spPr bwMode="auto">
          <a:xfrm>
            <a:off x="265113" y="214313"/>
            <a:ext cx="546893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lang="ko-KR" altLang="en-US" sz="2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구성 요소</a:t>
            </a:r>
            <a:endParaRPr lang="ko-KR" altLang="en-US" sz="2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068" name="AutoShape 17"/>
          <p:cNvSpPr>
            <a:spLocks noChangeArrowheads="1"/>
          </p:cNvSpPr>
          <p:nvPr/>
        </p:nvSpPr>
        <p:spPr bwMode="auto">
          <a:xfrm>
            <a:off x="282575" y="1196975"/>
            <a:ext cx="8496300" cy="323850"/>
          </a:xfrm>
          <a:prstGeom prst="roundRect">
            <a:avLst>
              <a:gd name="adj" fmla="val 1940"/>
            </a:avLst>
          </a:prstGeom>
          <a:gradFill rotWithShape="1">
            <a:gsLst>
              <a:gs pos="0">
                <a:srgbClr val="DDDDDD"/>
              </a:gs>
              <a:gs pos="100000">
                <a:srgbClr val="EEEEEE"/>
              </a:gs>
            </a:gsLst>
            <a:lin ang="5400000" scaled="1"/>
          </a:gradFill>
          <a:ln>
            <a:noFill/>
          </a:ln>
          <a:effectLst>
            <a:outerShdw dist="76200" dir="16200000" algn="ctr" rotWithShape="0">
              <a:srgbClr val="4D4D4D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46800" rIns="36000" anchor="b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210000"/>
              </a:lnSpc>
            </a:pPr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데이터 구조에서 </a:t>
            </a:r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엔터티와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속성명에 사용할 단어에 대한 표준화 및 </a:t>
            </a:r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데이터 요소</a:t>
            </a: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속성</a:t>
            </a: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컬럼</a:t>
            </a: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에 대한 타입과 범위의 제한</a:t>
            </a: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도메인</a:t>
            </a: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을 표준화 함</a:t>
            </a: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75038"/>
              </p:ext>
            </p:extLst>
          </p:nvPr>
        </p:nvGraphicFramePr>
        <p:xfrm>
          <a:off x="282575" y="1700212"/>
          <a:ext cx="8466138" cy="4825132"/>
        </p:xfrm>
        <a:graphic>
          <a:graphicData uri="http://schemas.openxmlformats.org/drawingml/2006/table">
            <a:tbl>
              <a:tblPr/>
              <a:tblGrid>
                <a:gridCol w="905386"/>
                <a:gridCol w="3312031"/>
                <a:gridCol w="4248721"/>
              </a:tblGrid>
              <a:tr h="2825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구성요소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985" marR="71985" marT="36031" marB="36031" anchor="ctr" horzOverflow="overflow">
                    <a:lnL w="190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4D4D4D"/>
                        </a:gs>
                        <a:gs pos="100000">
                          <a:srgbClr val="4D4D4D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정의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985" marR="71985" marT="36031" marB="36031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4D4D4D"/>
                        </a:gs>
                        <a:gs pos="100000">
                          <a:srgbClr val="4D4D4D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형식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985" marR="71985" marT="36031" marB="36031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4D4D4D"/>
                        </a:gs>
                        <a:gs pos="100000">
                          <a:srgbClr val="4D4D4D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</a:tr>
              <a:tr h="1417592">
                <a:tc>
                  <a:txBody>
                    <a:bodyPr/>
                    <a:lstStyle/>
                    <a:p>
                      <a:pPr marL="88900" marR="0" lvl="0" indent="-8890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단어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1111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985" marR="71985" marT="36031" marB="36031" anchor="ctr" horzOverflow="overflow">
                    <a:lnL w="190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테이블과 컬럼의 한글명 및 영문명을 이루는 원소를 가리키며 테이블명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컬럼명은 반드시 이러한 단어의 조합으로 이루어 짐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1111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모든 용어 및 명칭은 표준 단어 사전에 등록된 것만으로 표현되어야 함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1111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985" marR="71985" marT="36031" marB="36031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예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거래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금액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코드 등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1111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단어 정의 시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엔터티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속성의 분류어를 같이 지정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1111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엔터티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분류어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엔터티의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타입 정의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예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기본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이력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정보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코드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백업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로그 등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…)</a:t>
                      </a: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속성 분류어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속성의 접미사로 사용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예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금액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ID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등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…)</a:t>
                      </a:r>
                    </a:p>
                  </a:txBody>
                  <a:tcPr marL="71985" marR="71985" marT="36031" marB="36031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22359">
                <a:tc>
                  <a:txBody>
                    <a:bodyPr/>
                    <a:lstStyle/>
                    <a:p>
                      <a:pPr marL="88900" marR="0" lvl="0" indent="-8890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용어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1111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985" marR="71985" marT="36031" marB="36031" anchor="ctr" horzOverflow="overflow">
                    <a:lnL w="190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표준 단어의 조합으로 구성된 용어들을 의미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11111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71985" marR="71985" marT="36031" marB="36031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명명 규칙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1111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엔터티명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단어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+…. +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단어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엔터티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분류어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1111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속성명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단어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+…. +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단어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속성 분류어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1111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985" marR="71985" marT="36031" marB="36031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02608">
                <a:tc>
                  <a:txBody>
                    <a:bodyPr/>
                    <a:lstStyle/>
                    <a:p>
                      <a:pPr marL="88900" marR="0" lvl="0" indent="-8890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도메인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1111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985" marR="71985" marT="36031" marB="36031" anchor="ctr" horzOverflow="overflow">
                    <a:lnL w="190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속성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컬럼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들의 값의 영역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도메인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선정하는 것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1111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각 속성의 일반적인 특징을 나타내는 데이터의 성격을 분류하는 것으로서 속성이 취할 수 있는 값의 집합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1111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용어의 의미를 명확히 하고 해당 속성이 가질 수 있는 데이터의 범위를 명확히 하기 위해 적용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1111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985" marR="71985" marT="36031" marB="36031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구성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도메인명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인포타입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데이터타입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길이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명명 규칙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(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수식어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+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분류어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1111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도메인 유형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1111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그룹 도메인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금액 등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1111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 도메인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고객번호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상품코드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바코드 등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1111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코드 도메인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고객구분코드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상품분류코드 등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1111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985" marR="71985" marT="36031" marB="36031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629385"/>
              </p:ext>
            </p:extLst>
          </p:nvPr>
        </p:nvGraphicFramePr>
        <p:xfrm>
          <a:off x="5004048" y="5789190"/>
          <a:ext cx="3024187" cy="59213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4031"/>
                <a:gridCol w="648040"/>
                <a:gridCol w="648040"/>
                <a:gridCol w="1224076"/>
              </a:tblGrid>
              <a:tr h="296069"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속성명</a:t>
                      </a:r>
                      <a:endParaRPr kumimoji="1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35" marR="91435" marT="45743" marB="45743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컬럼명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5" marR="91435" marT="45743" marB="45743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도메인명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5" marR="91435" marT="45743" marB="45743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데이터타입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5" marR="91435" marT="45743" marB="45743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96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고객명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5" marR="91435" marT="45743" marB="4574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CUST_NM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5" marR="91435" marT="45743" marB="4574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5" marR="91435" marT="45743" marB="4574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VARCHAR2(100)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5" marR="91435" marT="45743" marB="45743"/>
                </a:tc>
              </a:tr>
            </a:tbl>
          </a:graphicData>
        </a:graphic>
      </p:graphicFrame>
      <p:sp>
        <p:nvSpPr>
          <p:cNvPr id="8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표준화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표준화 활용 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0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6195" y="989856"/>
            <a:ext cx="8591550" cy="5105400"/>
          </a:xfrm>
        </p:spPr>
        <p:txBody>
          <a:bodyPr/>
          <a:lstStyle/>
          <a:p>
            <a:pPr marL="442913" lvl="2"/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표준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단어를 생성하는 일반적인 절차</a:t>
            </a:r>
          </a:p>
        </p:txBody>
      </p:sp>
      <p:pic>
        <p:nvPicPr>
          <p:cNvPr id="74789" name="Picture 3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8424936" cy="4697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1"/>
          <p:cNvSpPr>
            <a:spLocks/>
          </p:cNvSpPr>
          <p:nvPr/>
        </p:nvSpPr>
        <p:spPr bwMode="auto">
          <a:xfrm>
            <a:off x="265113" y="214313"/>
            <a:ext cx="546893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표준 단어 정의</a:t>
            </a:r>
            <a:endParaRPr lang="ko-KR" altLang="en-US" sz="2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표준화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표준화 활용 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0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990600"/>
            <a:ext cx="8591550" cy="5105400"/>
          </a:xfrm>
        </p:spPr>
        <p:txBody>
          <a:bodyPr/>
          <a:lstStyle/>
          <a:p>
            <a:pPr marL="539750" lvl="2"/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표준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도메인을 정의하기 위한 일반적인 절차</a:t>
            </a:r>
          </a:p>
        </p:txBody>
      </p:sp>
      <p:sp>
        <p:nvSpPr>
          <p:cNvPr id="91142" name="Rectangle 6"/>
          <p:cNvSpPr>
            <a:spLocks noChangeArrowheads="1"/>
          </p:cNvSpPr>
          <p:nvPr/>
        </p:nvSpPr>
        <p:spPr bwMode="auto">
          <a:xfrm>
            <a:off x="2357438" y="1916832"/>
            <a:ext cx="6229350" cy="4029075"/>
          </a:xfrm>
          <a:prstGeom prst="rect">
            <a:avLst/>
          </a:prstGeom>
          <a:solidFill>
            <a:srgbClr val="FFFFFF"/>
          </a:solidFill>
          <a:ln w="174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17" name="Rectangle 381"/>
          <p:cNvSpPr>
            <a:spLocks noChangeArrowheads="1"/>
          </p:cNvSpPr>
          <p:nvPr/>
        </p:nvSpPr>
        <p:spPr bwMode="auto">
          <a:xfrm>
            <a:off x="750888" y="2923307"/>
            <a:ext cx="1273175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18" name="Rectangle 382"/>
          <p:cNvSpPr>
            <a:spLocks noChangeArrowheads="1"/>
          </p:cNvSpPr>
          <p:nvPr/>
        </p:nvSpPr>
        <p:spPr bwMode="auto">
          <a:xfrm>
            <a:off x="1182688" y="2967757"/>
            <a:ext cx="2794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계약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19" name="Rectangle 383"/>
          <p:cNvSpPr>
            <a:spLocks noChangeArrowheads="1"/>
          </p:cNvSpPr>
          <p:nvPr/>
        </p:nvSpPr>
        <p:spPr bwMode="auto">
          <a:xfrm>
            <a:off x="1449388" y="2967757"/>
            <a:ext cx="1397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20" name="Rectangle 384"/>
          <p:cNvSpPr>
            <a:spLocks noChangeArrowheads="1"/>
          </p:cNvSpPr>
          <p:nvPr/>
        </p:nvSpPr>
        <p:spPr bwMode="auto">
          <a:xfrm>
            <a:off x="750888" y="2386732"/>
            <a:ext cx="1273175" cy="203200"/>
          </a:xfrm>
          <a:prstGeom prst="rect">
            <a:avLst/>
          </a:prstGeom>
          <a:solidFill>
            <a:srgbClr val="DDDDDD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21" name="Rectangle 385"/>
          <p:cNvSpPr>
            <a:spLocks noChangeArrowheads="1"/>
          </p:cNvSpPr>
          <p:nvPr/>
        </p:nvSpPr>
        <p:spPr bwMode="auto">
          <a:xfrm>
            <a:off x="1096963" y="2431182"/>
            <a:ext cx="28212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22" name="Rectangle 386"/>
          <p:cNvSpPr>
            <a:spLocks noChangeArrowheads="1"/>
          </p:cNvSpPr>
          <p:nvPr/>
        </p:nvSpPr>
        <p:spPr bwMode="auto">
          <a:xfrm>
            <a:off x="1409700" y="2431182"/>
            <a:ext cx="28212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23" name="Rectangle 387"/>
          <p:cNvSpPr>
            <a:spLocks noChangeArrowheads="1"/>
          </p:cNvSpPr>
          <p:nvPr/>
        </p:nvSpPr>
        <p:spPr bwMode="auto">
          <a:xfrm>
            <a:off x="750888" y="3326532"/>
            <a:ext cx="1273175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24" name="Rectangle 388"/>
          <p:cNvSpPr>
            <a:spLocks noChangeArrowheads="1"/>
          </p:cNvSpPr>
          <p:nvPr/>
        </p:nvSpPr>
        <p:spPr bwMode="auto">
          <a:xfrm>
            <a:off x="1182688" y="3370982"/>
            <a:ext cx="2794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25" name="Rectangle 389"/>
          <p:cNvSpPr>
            <a:spLocks noChangeArrowheads="1"/>
          </p:cNvSpPr>
          <p:nvPr/>
        </p:nvSpPr>
        <p:spPr bwMode="auto">
          <a:xfrm>
            <a:off x="1449388" y="3370982"/>
            <a:ext cx="1397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26" name="Rectangle 390"/>
          <p:cNvSpPr>
            <a:spLocks noChangeArrowheads="1"/>
          </p:cNvSpPr>
          <p:nvPr/>
        </p:nvSpPr>
        <p:spPr bwMode="auto">
          <a:xfrm>
            <a:off x="750888" y="3729757"/>
            <a:ext cx="1273175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27" name="Rectangle 391"/>
          <p:cNvSpPr>
            <a:spLocks noChangeArrowheads="1"/>
          </p:cNvSpPr>
          <p:nvPr/>
        </p:nvSpPr>
        <p:spPr bwMode="auto">
          <a:xfrm>
            <a:off x="985838" y="3772619"/>
            <a:ext cx="8382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주민등록번호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28" name="Rectangle 392"/>
          <p:cNvSpPr>
            <a:spLocks noChangeArrowheads="1"/>
          </p:cNvSpPr>
          <p:nvPr/>
        </p:nvSpPr>
        <p:spPr bwMode="auto">
          <a:xfrm>
            <a:off x="750888" y="4802907"/>
            <a:ext cx="1273175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29" name="Rectangle 393"/>
          <p:cNvSpPr>
            <a:spLocks noChangeArrowheads="1"/>
          </p:cNvSpPr>
          <p:nvPr/>
        </p:nvSpPr>
        <p:spPr bwMode="auto">
          <a:xfrm>
            <a:off x="985838" y="4847357"/>
            <a:ext cx="8382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주차허용대수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30" name="Rectangle 394"/>
          <p:cNvSpPr>
            <a:spLocks noChangeArrowheads="1"/>
          </p:cNvSpPr>
          <p:nvPr/>
        </p:nvSpPr>
        <p:spPr bwMode="auto">
          <a:xfrm>
            <a:off x="750888" y="1985094"/>
            <a:ext cx="1541462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32" name="Rectangle 396"/>
          <p:cNvSpPr>
            <a:spLocks noChangeArrowheads="1"/>
          </p:cNvSpPr>
          <p:nvPr/>
        </p:nvSpPr>
        <p:spPr bwMode="auto">
          <a:xfrm>
            <a:off x="889000" y="2042244"/>
            <a:ext cx="3077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33" name="Rectangle 397"/>
          <p:cNvSpPr>
            <a:spLocks noChangeArrowheads="1"/>
          </p:cNvSpPr>
          <p:nvPr/>
        </p:nvSpPr>
        <p:spPr bwMode="auto">
          <a:xfrm>
            <a:off x="1252538" y="2042244"/>
            <a:ext cx="3077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34" name="Rectangle 398"/>
          <p:cNvSpPr>
            <a:spLocks noChangeArrowheads="1"/>
          </p:cNvSpPr>
          <p:nvPr/>
        </p:nvSpPr>
        <p:spPr bwMode="auto">
          <a:xfrm>
            <a:off x="2625725" y="2923307"/>
            <a:ext cx="1271588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35" name="Rectangle 399"/>
          <p:cNvSpPr>
            <a:spLocks noChangeArrowheads="1"/>
          </p:cNvSpPr>
          <p:nvPr/>
        </p:nvSpPr>
        <p:spPr bwMode="auto">
          <a:xfrm>
            <a:off x="3055938" y="2967757"/>
            <a:ext cx="2794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계약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36" name="Rectangle 400"/>
          <p:cNvSpPr>
            <a:spLocks noChangeArrowheads="1"/>
          </p:cNvSpPr>
          <p:nvPr/>
        </p:nvSpPr>
        <p:spPr bwMode="auto">
          <a:xfrm>
            <a:off x="3322638" y="2967757"/>
            <a:ext cx="1397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37" name="Rectangle 401"/>
          <p:cNvSpPr>
            <a:spLocks noChangeArrowheads="1"/>
          </p:cNvSpPr>
          <p:nvPr/>
        </p:nvSpPr>
        <p:spPr bwMode="auto">
          <a:xfrm>
            <a:off x="2625725" y="2386732"/>
            <a:ext cx="3282950" cy="203200"/>
          </a:xfrm>
          <a:prstGeom prst="rect">
            <a:avLst/>
          </a:prstGeom>
          <a:solidFill>
            <a:srgbClr val="DDDDDD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38" name="Rectangle 402"/>
          <p:cNvSpPr>
            <a:spLocks noChangeArrowheads="1"/>
          </p:cNvSpPr>
          <p:nvPr/>
        </p:nvSpPr>
        <p:spPr bwMode="auto">
          <a:xfrm>
            <a:off x="3976688" y="2431182"/>
            <a:ext cx="28212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39" name="Rectangle 403"/>
          <p:cNvSpPr>
            <a:spLocks noChangeArrowheads="1"/>
          </p:cNvSpPr>
          <p:nvPr/>
        </p:nvSpPr>
        <p:spPr bwMode="auto">
          <a:xfrm>
            <a:off x="4287838" y="2431182"/>
            <a:ext cx="28212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40" name="Rectangle 404"/>
          <p:cNvSpPr>
            <a:spLocks noChangeArrowheads="1"/>
          </p:cNvSpPr>
          <p:nvPr/>
        </p:nvSpPr>
        <p:spPr bwMode="auto">
          <a:xfrm>
            <a:off x="2625725" y="3461469"/>
            <a:ext cx="1271588" cy="201613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41" name="Rectangle 405"/>
          <p:cNvSpPr>
            <a:spLocks noChangeArrowheads="1"/>
          </p:cNvSpPr>
          <p:nvPr/>
        </p:nvSpPr>
        <p:spPr bwMode="auto">
          <a:xfrm>
            <a:off x="2992438" y="3504332"/>
            <a:ext cx="5588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고객번호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42" name="Rectangle 406"/>
          <p:cNvSpPr>
            <a:spLocks noChangeArrowheads="1"/>
          </p:cNvSpPr>
          <p:nvPr/>
        </p:nvSpPr>
        <p:spPr bwMode="auto">
          <a:xfrm>
            <a:off x="2625725" y="4534619"/>
            <a:ext cx="1271588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43" name="Rectangle 407"/>
          <p:cNvSpPr>
            <a:spLocks noChangeArrowheads="1"/>
          </p:cNvSpPr>
          <p:nvPr/>
        </p:nvSpPr>
        <p:spPr bwMode="auto">
          <a:xfrm>
            <a:off x="2992438" y="4579069"/>
            <a:ext cx="5588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변경시각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44" name="Rectangle 408"/>
          <p:cNvSpPr>
            <a:spLocks noChangeArrowheads="1"/>
          </p:cNvSpPr>
          <p:nvPr/>
        </p:nvSpPr>
        <p:spPr bwMode="auto">
          <a:xfrm>
            <a:off x="2625725" y="4802907"/>
            <a:ext cx="1271588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45" name="Rectangle 409"/>
          <p:cNvSpPr>
            <a:spLocks noChangeArrowheads="1"/>
          </p:cNvSpPr>
          <p:nvPr/>
        </p:nvSpPr>
        <p:spPr bwMode="auto">
          <a:xfrm>
            <a:off x="2859088" y="4847357"/>
            <a:ext cx="8382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주차허용대수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46" name="Rectangle 410"/>
          <p:cNvSpPr>
            <a:spLocks noChangeArrowheads="1"/>
          </p:cNvSpPr>
          <p:nvPr/>
        </p:nvSpPr>
        <p:spPr bwMode="auto">
          <a:xfrm>
            <a:off x="2625725" y="1985094"/>
            <a:ext cx="154146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48" name="Rectangle 412"/>
          <p:cNvSpPr>
            <a:spLocks noChangeArrowheads="1"/>
          </p:cNvSpPr>
          <p:nvPr/>
        </p:nvSpPr>
        <p:spPr bwMode="auto">
          <a:xfrm>
            <a:off x="2765425" y="2042244"/>
            <a:ext cx="17953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49" name="Rectangle 413"/>
          <p:cNvSpPr>
            <a:spLocks noChangeArrowheads="1"/>
          </p:cNvSpPr>
          <p:nvPr/>
        </p:nvSpPr>
        <p:spPr bwMode="auto">
          <a:xfrm>
            <a:off x="2960688" y="2042244"/>
            <a:ext cx="641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50" name="Rectangle 414"/>
          <p:cNvSpPr>
            <a:spLocks noChangeArrowheads="1"/>
          </p:cNvSpPr>
          <p:nvPr/>
        </p:nvSpPr>
        <p:spPr bwMode="auto">
          <a:xfrm>
            <a:off x="3057525" y="2042244"/>
            <a:ext cx="11862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51" name="Rectangle 415"/>
          <p:cNvSpPr>
            <a:spLocks noChangeArrowheads="1"/>
          </p:cNvSpPr>
          <p:nvPr/>
        </p:nvSpPr>
        <p:spPr bwMode="auto">
          <a:xfrm>
            <a:off x="3241675" y="2042244"/>
            <a:ext cx="3077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52" name="Rectangle 416"/>
          <p:cNvSpPr>
            <a:spLocks noChangeArrowheads="1"/>
          </p:cNvSpPr>
          <p:nvPr/>
        </p:nvSpPr>
        <p:spPr bwMode="auto">
          <a:xfrm>
            <a:off x="6442075" y="2386732"/>
            <a:ext cx="1943100" cy="203200"/>
          </a:xfrm>
          <a:prstGeom prst="rect">
            <a:avLst/>
          </a:prstGeom>
          <a:solidFill>
            <a:srgbClr val="DDDDDD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53" name="Rectangle 417"/>
          <p:cNvSpPr>
            <a:spLocks noChangeArrowheads="1"/>
          </p:cNvSpPr>
          <p:nvPr/>
        </p:nvSpPr>
        <p:spPr bwMode="auto">
          <a:xfrm>
            <a:off x="7212013" y="2431182"/>
            <a:ext cx="4191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도메인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54" name="Rectangle 418"/>
          <p:cNvSpPr>
            <a:spLocks noChangeArrowheads="1"/>
          </p:cNvSpPr>
          <p:nvPr/>
        </p:nvSpPr>
        <p:spPr bwMode="auto">
          <a:xfrm>
            <a:off x="6442075" y="1985094"/>
            <a:ext cx="154146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56" name="Rectangle 420"/>
          <p:cNvSpPr>
            <a:spLocks noChangeArrowheads="1"/>
          </p:cNvSpPr>
          <p:nvPr/>
        </p:nvSpPr>
        <p:spPr bwMode="auto">
          <a:xfrm>
            <a:off x="6580188" y="2042244"/>
            <a:ext cx="3077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57" name="Rectangle 421"/>
          <p:cNvSpPr>
            <a:spLocks noChangeArrowheads="1"/>
          </p:cNvSpPr>
          <p:nvPr/>
        </p:nvSpPr>
        <p:spPr bwMode="auto">
          <a:xfrm>
            <a:off x="6943725" y="2042244"/>
            <a:ext cx="46166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도메인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58" name="Rectangle 422"/>
          <p:cNvSpPr>
            <a:spLocks noChangeArrowheads="1"/>
          </p:cNvSpPr>
          <p:nvPr/>
        </p:nvSpPr>
        <p:spPr bwMode="auto">
          <a:xfrm>
            <a:off x="2625725" y="2655019"/>
            <a:ext cx="1271588" cy="203200"/>
          </a:xfrm>
          <a:prstGeom prst="rect">
            <a:avLst/>
          </a:prstGeom>
          <a:solidFill>
            <a:srgbClr val="DDDDDD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59" name="Rectangle 423"/>
          <p:cNvSpPr>
            <a:spLocks noChangeArrowheads="1"/>
          </p:cNvSpPr>
          <p:nvPr/>
        </p:nvSpPr>
        <p:spPr bwMode="auto">
          <a:xfrm>
            <a:off x="3127375" y="2699469"/>
            <a:ext cx="28212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60" name="Rectangle 424"/>
          <p:cNvSpPr>
            <a:spLocks noChangeArrowheads="1"/>
          </p:cNvSpPr>
          <p:nvPr/>
        </p:nvSpPr>
        <p:spPr bwMode="auto">
          <a:xfrm>
            <a:off x="3965575" y="2655019"/>
            <a:ext cx="938213" cy="203200"/>
          </a:xfrm>
          <a:prstGeom prst="rect">
            <a:avLst/>
          </a:prstGeom>
          <a:solidFill>
            <a:srgbClr val="DDDDDD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61" name="Rectangle 425"/>
          <p:cNvSpPr>
            <a:spLocks noChangeArrowheads="1"/>
          </p:cNvSpPr>
          <p:nvPr/>
        </p:nvSpPr>
        <p:spPr bwMode="auto">
          <a:xfrm>
            <a:off x="4298950" y="2699469"/>
            <a:ext cx="28212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62" name="Rectangle 426"/>
          <p:cNvSpPr>
            <a:spLocks noChangeArrowheads="1"/>
          </p:cNvSpPr>
          <p:nvPr/>
        </p:nvSpPr>
        <p:spPr bwMode="auto">
          <a:xfrm>
            <a:off x="3965575" y="2923307"/>
            <a:ext cx="938213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63" name="Rectangle 427"/>
          <p:cNvSpPr>
            <a:spLocks noChangeArrowheads="1"/>
          </p:cNvSpPr>
          <p:nvPr/>
        </p:nvSpPr>
        <p:spPr bwMode="auto">
          <a:xfrm>
            <a:off x="4152900" y="2967757"/>
            <a:ext cx="53540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Char(16)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64" name="Rectangle 428"/>
          <p:cNvSpPr>
            <a:spLocks noChangeArrowheads="1"/>
          </p:cNvSpPr>
          <p:nvPr/>
        </p:nvSpPr>
        <p:spPr bwMode="auto">
          <a:xfrm>
            <a:off x="3965575" y="3461469"/>
            <a:ext cx="938213" cy="201613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65" name="Rectangle 429"/>
          <p:cNvSpPr>
            <a:spLocks noChangeArrowheads="1"/>
          </p:cNvSpPr>
          <p:nvPr/>
        </p:nvSpPr>
        <p:spPr bwMode="auto">
          <a:xfrm>
            <a:off x="4152900" y="3504332"/>
            <a:ext cx="53540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Char(15)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66" name="Rectangle 430"/>
          <p:cNvSpPr>
            <a:spLocks noChangeArrowheads="1"/>
          </p:cNvSpPr>
          <p:nvPr/>
        </p:nvSpPr>
        <p:spPr bwMode="auto">
          <a:xfrm>
            <a:off x="3965575" y="4802907"/>
            <a:ext cx="938213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67" name="Rectangle 431"/>
          <p:cNvSpPr>
            <a:spLocks noChangeArrowheads="1"/>
          </p:cNvSpPr>
          <p:nvPr/>
        </p:nvSpPr>
        <p:spPr bwMode="auto">
          <a:xfrm>
            <a:off x="4052888" y="4847357"/>
            <a:ext cx="7747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Number(10)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68" name="Rectangle 432"/>
          <p:cNvSpPr>
            <a:spLocks noChangeArrowheads="1"/>
          </p:cNvSpPr>
          <p:nvPr/>
        </p:nvSpPr>
        <p:spPr bwMode="auto">
          <a:xfrm>
            <a:off x="2625725" y="3193182"/>
            <a:ext cx="1271588" cy="201612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69" name="Rectangle 433"/>
          <p:cNvSpPr>
            <a:spLocks noChangeArrowheads="1"/>
          </p:cNvSpPr>
          <p:nvPr/>
        </p:nvSpPr>
        <p:spPr bwMode="auto">
          <a:xfrm>
            <a:off x="3055938" y="3236044"/>
            <a:ext cx="2794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70" name="Rectangle 434"/>
          <p:cNvSpPr>
            <a:spLocks noChangeArrowheads="1"/>
          </p:cNvSpPr>
          <p:nvPr/>
        </p:nvSpPr>
        <p:spPr bwMode="auto">
          <a:xfrm>
            <a:off x="3322638" y="3236044"/>
            <a:ext cx="1397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71" name="Rectangle 435"/>
          <p:cNvSpPr>
            <a:spLocks noChangeArrowheads="1"/>
          </p:cNvSpPr>
          <p:nvPr/>
        </p:nvSpPr>
        <p:spPr bwMode="auto">
          <a:xfrm>
            <a:off x="3965575" y="3193182"/>
            <a:ext cx="938213" cy="201612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72" name="Rectangle 436"/>
          <p:cNvSpPr>
            <a:spLocks noChangeArrowheads="1"/>
          </p:cNvSpPr>
          <p:nvPr/>
        </p:nvSpPr>
        <p:spPr bwMode="auto">
          <a:xfrm>
            <a:off x="4152900" y="3236044"/>
            <a:ext cx="53540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Char(15)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73" name="Rectangle 437"/>
          <p:cNvSpPr>
            <a:spLocks noChangeArrowheads="1"/>
          </p:cNvSpPr>
          <p:nvPr/>
        </p:nvSpPr>
        <p:spPr bwMode="auto">
          <a:xfrm>
            <a:off x="2625725" y="4266332"/>
            <a:ext cx="1271588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74" name="Rectangle 438"/>
          <p:cNvSpPr>
            <a:spLocks noChangeArrowheads="1"/>
          </p:cNvSpPr>
          <p:nvPr/>
        </p:nvSpPr>
        <p:spPr bwMode="auto">
          <a:xfrm>
            <a:off x="2859088" y="4310782"/>
            <a:ext cx="8382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최종수정일시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75" name="Rectangle 439"/>
          <p:cNvSpPr>
            <a:spLocks noChangeArrowheads="1"/>
          </p:cNvSpPr>
          <p:nvPr/>
        </p:nvSpPr>
        <p:spPr bwMode="auto">
          <a:xfrm>
            <a:off x="3965575" y="4266332"/>
            <a:ext cx="938213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76" name="Rectangle 440"/>
          <p:cNvSpPr>
            <a:spLocks noChangeArrowheads="1"/>
          </p:cNvSpPr>
          <p:nvPr/>
        </p:nvSpPr>
        <p:spPr bwMode="auto">
          <a:xfrm>
            <a:off x="4103688" y="4310782"/>
            <a:ext cx="6794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timestamp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77" name="Rectangle 441"/>
          <p:cNvSpPr>
            <a:spLocks noChangeArrowheads="1"/>
          </p:cNvSpPr>
          <p:nvPr/>
        </p:nvSpPr>
        <p:spPr bwMode="auto">
          <a:xfrm>
            <a:off x="2625725" y="3729757"/>
            <a:ext cx="1271588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78" name="Rectangle 442"/>
          <p:cNvSpPr>
            <a:spLocks noChangeArrowheads="1"/>
          </p:cNvSpPr>
          <p:nvPr/>
        </p:nvSpPr>
        <p:spPr bwMode="auto">
          <a:xfrm>
            <a:off x="2992438" y="3772619"/>
            <a:ext cx="5588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주민번호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79" name="Rectangle 443"/>
          <p:cNvSpPr>
            <a:spLocks noChangeArrowheads="1"/>
          </p:cNvSpPr>
          <p:nvPr/>
        </p:nvSpPr>
        <p:spPr bwMode="auto">
          <a:xfrm>
            <a:off x="2625725" y="3998044"/>
            <a:ext cx="1271588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80" name="Rectangle 444"/>
          <p:cNvSpPr>
            <a:spLocks noChangeArrowheads="1"/>
          </p:cNvSpPr>
          <p:nvPr/>
        </p:nvSpPr>
        <p:spPr bwMode="auto">
          <a:xfrm>
            <a:off x="2859088" y="4042494"/>
            <a:ext cx="8382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법인등록번호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81" name="Rectangle 445"/>
          <p:cNvSpPr>
            <a:spLocks noChangeArrowheads="1"/>
          </p:cNvSpPr>
          <p:nvPr/>
        </p:nvSpPr>
        <p:spPr bwMode="auto">
          <a:xfrm>
            <a:off x="2625725" y="5071194"/>
            <a:ext cx="1271588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82" name="Rectangle 446"/>
          <p:cNvSpPr>
            <a:spLocks noChangeArrowheads="1"/>
          </p:cNvSpPr>
          <p:nvPr/>
        </p:nvSpPr>
        <p:spPr bwMode="auto">
          <a:xfrm>
            <a:off x="2859088" y="5115644"/>
            <a:ext cx="8382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입력오류횟수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83" name="Rectangle 447"/>
          <p:cNvSpPr>
            <a:spLocks noChangeArrowheads="1"/>
          </p:cNvSpPr>
          <p:nvPr/>
        </p:nvSpPr>
        <p:spPr bwMode="auto">
          <a:xfrm>
            <a:off x="3965575" y="5071194"/>
            <a:ext cx="938213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584" name="Rectangle 448"/>
          <p:cNvSpPr>
            <a:spLocks noChangeArrowheads="1"/>
          </p:cNvSpPr>
          <p:nvPr/>
        </p:nvSpPr>
        <p:spPr bwMode="auto">
          <a:xfrm>
            <a:off x="4092575" y="5115644"/>
            <a:ext cx="69373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Number(4)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1593" name="Group 457"/>
          <p:cNvGrpSpPr>
            <a:grpSpLocks/>
          </p:cNvGrpSpPr>
          <p:nvPr/>
        </p:nvGrpSpPr>
        <p:grpSpPr bwMode="auto">
          <a:xfrm>
            <a:off x="2024063" y="2978869"/>
            <a:ext cx="601662" cy="93663"/>
            <a:chOff x="1275" y="2018"/>
            <a:chExt cx="379" cy="59"/>
          </a:xfrm>
        </p:grpSpPr>
        <p:sp>
          <p:nvSpPr>
            <p:cNvPr id="91585" name="Rectangle 449"/>
            <p:cNvSpPr>
              <a:spLocks noChangeArrowheads="1"/>
            </p:cNvSpPr>
            <p:nvPr/>
          </p:nvSpPr>
          <p:spPr bwMode="auto">
            <a:xfrm>
              <a:off x="1332" y="2043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586" name="Rectangle 450"/>
            <p:cNvSpPr>
              <a:spLocks noChangeArrowheads="1"/>
            </p:cNvSpPr>
            <p:nvPr/>
          </p:nvSpPr>
          <p:spPr bwMode="auto">
            <a:xfrm>
              <a:off x="1381" y="2043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587" name="Rectangle 451"/>
            <p:cNvSpPr>
              <a:spLocks noChangeArrowheads="1"/>
            </p:cNvSpPr>
            <p:nvPr/>
          </p:nvSpPr>
          <p:spPr bwMode="auto">
            <a:xfrm>
              <a:off x="1430" y="2043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588" name="Rectangle 452"/>
            <p:cNvSpPr>
              <a:spLocks noChangeArrowheads="1"/>
            </p:cNvSpPr>
            <p:nvPr/>
          </p:nvSpPr>
          <p:spPr bwMode="auto">
            <a:xfrm>
              <a:off x="1479" y="2043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589" name="Rectangle 453"/>
            <p:cNvSpPr>
              <a:spLocks noChangeArrowheads="1"/>
            </p:cNvSpPr>
            <p:nvPr/>
          </p:nvSpPr>
          <p:spPr bwMode="auto">
            <a:xfrm>
              <a:off x="1528" y="2043"/>
              <a:ext cx="29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590" name="Rectangle 454"/>
            <p:cNvSpPr>
              <a:spLocks noChangeArrowheads="1"/>
            </p:cNvSpPr>
            <p:nvPr/>
          </p:nvSpPr>
          <p:spPr bwMode="auto">
            <a:xfrm>
              <a:off x="1578" y="2043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591" name="Rectangle 455"/>
            <p:cNvSpPr>
              <a:spLocks noChangeArrowheads="1"/>
            </p:cNvSpPr>
            <p:nvPr/>
          </p:nvSpPr>
          <p:spPr bwMode="auto">
            <a:xfrm>
              <a:off x="1627" y="2043"/>
              <a:ext cx="2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592" name="Freeform 456"/>
            <p:cNvSpPr>
              <a:spLocks/>
            </p:cNvSpPr>
            <p:nvPr/>
          </p:nvSpPr>
          <p:spPr bwMode="auto">
            <a:xfrm>
              <a:off x="1275" y="2018"/>
              <a:ext cx="59" cy="59"/>
            </a:xfrm>
            <a:custGeom>
              <a:avLst/>
              <a:gdLst>
                <a:gd name="T0" fmla="*/ 120 w 120"/>
                <a:gd name="T1" fmla="*/ 0 h 118"/>
                <a:gd name="T2" fmla="*/ 0 w 120"/>
                <a:gd name="T3" fmla="*/ 58 h 118"/>
                <a:gd name="T4" fmla="*/ 120 w 120"/>
                <a:gd name="T5" fmla="*/ 118 h 118"/>
                <a:gd name="T6" fmla="*/ 120 w 120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8">
                  <a:moveTo>
                    <a:pt x="120" y="0"/>
                  </a:moveTo>
                  <a:lnTo>
                    <a:pt x="0" y="58"/>
                  </a:lnTo>
                  <a:lnTo>
                    <a:pt x="120" y="118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1602" name="Group 466"/>
          <p:cNvGrpSpPr>
            <a:grpSpLocks/>
          </p:cNvGrpSpPr>
          <p:nvPr/>
        </p:nvGrpSpPr>
        <p:grpSpPr bwMode="auto">
          <a:xfrm>
            <a:off x="2024063" y="3291607"/>
            <a:ext cx="588962" cy="160337"/>
            <a:chOff x="1275" y="2215"/>
            <a:chExt cx="371" cy="101"/>
          </a:xfrm>
        </p:grpSpPr>
        <p:sp>
          <p:nvSpPr>
            <p:cNvPr id="91594" name="Freeform 458"/>
            <p:cNvSpPr>
              <a:spLocks/>
            </p:cNvSpPr>
            <p:nvPr/>
          </p:nvSpPr>
          <p:spPr bwMode="auto">
            <a:xfrm>
              <a:off x="1330" y="2279"/>
              <a:ext cx="28" cy="12"/>
            </a:xfrm>
            <a:custGeom>
              <a:avLst/>
              <a:gdLst>
                <a:gd name="T0" fmla="*/ 0 w 56"/>
                <a:gd name="T1" fmla="*/ 12 h 25"/>
                <a:gd name="T2" fmla="*/ 1 w 56"/>
                <a:gd name="T3" fmla="*/ 25 h 25"/>
                <a:gd name="T4" fmla="*/ 56 w 56"/>
                <a:gd name="T5" fmla="*/ 12 h 25"/>
                <a:gd name="T6" fmla="*/ 54 w 56"/>
                <a:gd name="T7" fmla="*/ 0 h 25"/>
                <a:gd name="T8" fmla="*/ 0 w 5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5">
                  <a:moveTo>
                    <a:pt x="0" y="12"/>
                  </a:moveTo>
                  <a:lnTo>
                    <a:pt x="1" y="25"/>
                  </a:lnTo>
                  <a:lnTo>
                    <a:pt x="56" y="12"/>
                  </a:lnTo>
                  <a:lnTo>
                    <a:pt x="54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595" name="Freeform 459"/>
            <p:cNvSpPr>
              <a:spLocks/>
            </p:cNvSpPr>
            <p:nvPr/>
          </p:nvSpPr>
          <p:spPr bwMode="auto">
            <a:xfrm>
              <a:off x="1377" y="2268"/>
              <a:ext cx="28" cy="11"/>
            </a:xfrm>
            <a:custGeom>
              <a:avLst/>
              <a:gdLst>
                <a:gd name="T0" fmla="*/ 0 w 56"/>
                <a:gd name="T1" fmla="*/ 11 h 23"/>
                <a:gd name="T2" fmla="*/ 1 w 56"/>
                <a:gd name="T3" fmla="*/ 23 h 23"/>
                <a:gd name="T4" fmla="*/ 56 w 56"/>
                <a:gd name="T5" fmla="*/ 12 h 23"/>
                <a:gd name="T6" fmla="*/ 54 w 56"/>
                <a:gd name="T7" fmla="*/ 0 h 23"/>
                <a:gd name="T8" fmla="*/ 0 w 56"/>
                <a:gd name="T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3">
                  <a:moveTo>
                    <a:pt x="0" y="11"/>
                  </a:moveTo>
                  <a:lnTo>
                    <a:pt x="1" y="23"/>
                  </a:lnTo>
                  <a:lnTo>
                    <a:pt x="56" y="12"/>
                  </a:lnTo>
                  <a:lnTo>
                    <a:pt x="54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596" name="Freeform 460"/>
            <p:cNvSpPr>
              <a:spLocks/>
            </p:cNvSpPr>
            <p:nvPr/>
          </p:nvSpPr>
          <p:spPr bwMode="auto">
            <a:xfrm>
              <a:off x="1426" y="2257"/>
              <a:ext cx="28" cy="12"/>
            </a:xfrm>
            <a:custGeom>
              <a:avLst/>
              <a:gdLst>
                <a:gd name="T0" fmla="*/ 0 w 57"/>
                <a:gd name="T1" fmla="*/ 10 h 23"/>
                <a:gd name="T2" fmla="*/ 2 w 57"/>
                <a:gd name="T3" fmla="*/ 23 h 23"/>
                <a:gd name="T4" fmla="*/ 57 w 57"/>
                <a:gd name="T5" fmla="*/ 12 h 23"/>
                <a:gd name="T6" fmla="*/ 55 w 57"/>
                <a:gd name="T7" fmla="*/ 0 h 23"/>
                <a:gd name="T8" fmla="*/ 0 w 57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3">
                  <a:moveTo>
                    <a:pt x="0" y="10"/>
                  </a:moveTo>
                  <a:lnTo>
                    <a:pt x="2" y="23"/>
                  </a:lnTo>
                  <a:lnTo>
                    <a:pt x="57" y="12"/>
                  </a:lnTo>
                  <a:lnTo>
                    <a:pt x="55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597" name="Freeform 461"/>
            <p:cNvSpPr>
              <a:spLocks/>
            </p:cNvSpPr>
            <p:nvPr/>
          </p:nvSpPr>
          <p:spPr bwMode="auto">
            <a:xfrm>
              <a:off x="1474" y="2247"/>
              <a:ext cx="28" cy="11"/>
            </a:xfrm>
            <a:custGeom>
              <a:avLst/>
              <a:gdLst>
                <a:gd name="T0" fmla="*/ 0 w 56"/>
                <a:gd name="T1" fmla="*/ 10 h 23"/>
                <a:gd name="T2" fmla="*/ 2 w 56"/>
                <a:gd name="T3" fmla="*/ 23 h 23"/>
                <a:gd name="T4" fmla="*/ 56 w 56"/>
                <a:gd name="T5" fmla="*/ 12 h 23"/>
                <a:gd name="T6" fmla="*/ 54 w 56"/>
                <a:gd name="T7" fmla="*/ 0 h 23"/>
                <a:gd name="T8" fmla="*/ 0 w 56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3">
                  <a:moveTo>
                    <a:pt x="0" y="10"/>
                  </a:moveTo>
                  <a:lnTo>
                    <a:pt x="2" y="23"/>
                  </a:lnTo>
                  <a:lnTo>
                    <a:pt x="56" y="12"/>
                  </a:lnTo>
                  <a:lnTo>
                    <a:pt x="54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598" name="Freeform 462"/>
            <p:cNvSpPr>
              <a:spLocks/>
            </p:cNvSpPr>
            <p:nvPr/>
          </p:nvSpPr>
          <p:spPr bwMode="auto">
            <a:xfrm>
              <a:off x="1521" y="2236"/>
              <a:ext cx="29" cy="12"/>
            </a:xfrm>
            <a:custGeom>
              <a:avLst/>
              <a:gdLst>
                <a:gd name="T0" fmla="*/ 0 w 58"/>
                <a:gd name="T1" fmla="*/ 10 h 22"/>
                <a:gd name="T2" fmla="*/ 2 w 58"/>
                <a:gd name="T3" fmla="*/ 22 h 22"/>
                <a:gd name="T4" fmla="*/ 58 w 58"/>
                <a:gd name="T5" fmla="*/ 12 h 22"/>
                <a:gd name="T6" fmla="*/ 56 w 58"/>
                <a:gd name="T7" fmla="*/ 0 h 22"/>
                <a:gd name="T8" fmla="*/ 0 w 58"/>
                <a:gd name="T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10"/>
                  </a:moveTo>
                  <a:lnTo>
                    <a:pt x="2" y="22"/>
                  </a:lnTo>
                  <a:lnTo>
                    <a:pt x="58" y="12"/>
                  </a:lnTo>
                  <a:lnTo>
                    <a:pt x="56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599" name="Freeform 463"/>
            <p:cNvSpPr>
              <a:spLocks/>
            </p:cNvSpPr>
            <p:nvPr/>
          </p:nvSpPr>
          <p:spPr bwMode="auto">
            <a:xfrm>
              <a:off x="1570" y="2226"/>
              <a:ext cx="28" cy="11"/>
            </a:xfrm>
            <a:custGeom>
              <a:avLst/>
              <a:gdLst>
                <a:gd name="T0" fmla="*/ 0 w 57"/>
                <a:gd name="T1" fmla="*/ 11 h 23"/>
                <a:gd name="T2" fmla="*/ 2 w 57"/>
                <a:gd name="T3" fmla="*/ 23 h 23"/>
                <a:gd name="T4" fmla="*/ 57 w 57"/>
                <a:gd name="T5" fmla="*/ 13 h 23"/>
                <a:gd name="T6" fmla="*/ 55 w 57"/>
                <a:gd name="T7" fmla="*/ 0 h 23"/>
                <a:gd name="T8" fmla="*/ 0 w 57"/>
                <a:gd name="T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3">
                  <a:moveTo>
                    <a:pt x="0" y="11"/>
                  </a:moveTo>
                  <a:lnTo>
                    <a:pt x="2" y="23"/>
                  </a:lnTo>
                  <a:lnTo>
                    <a:pt x="57" y="13"/>
                  </a:lnTo>
                  <a:lnTo>
                    <a:pt x="55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00" name="Freeform 464"/>
            <p:cNvSpPr>
              <a:spLocks/>
            </p:cNvSpPr>
            <p:nvPr/>
          </p:nvSpPr>
          <p:spPr bwMode="auto">
            <a:xfrm>
              <a:off x="1618" y="2215"/>
              <a:ext cx="28" cy="12"/>
            </a:xfrm>
            <a:custGeom>
              <a:avLst/>
              <a:gdLst>
                <a:gd name="T0" fmla="*/ 0 w 56"/>
                <a:gd name="T1" fmla="*/ 11 h 23"/>
                <a:gd name="T2" fmla="*/ 2 w 56"/>
                <a:gd name="T3" fmla="*/ 23 h 23"/>
                <a:gd name="T4" fmla="*/ 56 w 56"/>
                <a:gd name="T5" fmla="*/ 13 h 23"/>
                <a:gd name="T6" fmla="*/ 55 w 56"/>
                <a:gd name="T7" fmla="*/ 0 h 23"/>
                <a:gd name="T8" fmla="*/ 0 w 56"/>
                <a:gd name="T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3">
                  <a:moveTo>
                    <a:pt x="0" y="11"/>
                  </a:moveTo>
                  <a:lnTo>
                    <a:pt x="2" y="23"/>
                  </a:lnTo>
                  <a:lnTo>
                    <a:pt x="56" y="13"/>
                  </a:lnTo>
                  <a:lnTo>
                    <a:pt x="55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01" name="Freeform 465"/>
            <p:cNvSpPr>
              <a:spLocks/>
            </p:cNvSpPr>
            <p:nvPr/>
          </p:nvSpPr>
          <p:spPr bwMode="auto">
            <a:xfrm>
              <a:off x="1275" y="2258"/>
              <a:ext cx="65" cy="58"/>
            </a:xfrm>
            <a:custGeom>
              <a:avLst/>
              <a:gdLst>
                <a:gd name="T0" fmla="*/ 104 w 130"/>
                <a:gd name="T1" fmla="*/ 0 h 116"/>
                <a:gd name="T2" fmla="*/ 0 w 130"/>
                <a:gd name="T3" fmla="*/ 84 h 116"/>
                <a:gd name="T4" fmla="*/ 130 w 130"/>
                <a:gd name="T5" fmla="*/ 116 h 116"/>
                <a:gd name="T6" fmla="*/ 104 w 130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16">
                  <a:moveTo>
                    <a:pt x="104" y="0"/>
                  </a:moveTo>
                  <a:lnTo>
                    <a:pt x="0" y="84"/>
                  </a:lnTo>
                  <a:lnTo>
                    <a:pt x="130" y="116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1611" name="Group 475"/>
          <p:cNvGrpSpPr>
            <a:grpSpLocks/>
          </p:cNvGrpSpPr>
          <p:nvPr/>
        </p:nvGrpSpPr>
        <p:grpSpPr bwMode="auto">
          <a:xfrm>
            <a:off x="2024063" y="3404319"/>
            <a:ext cx="588962" cy="158750"/>
            <a:chOff x="1275" y="2286"/>
            <a:chExt cx="371" cy="100"/>
          </a:xfrm>
        </p:grpSpPr>
        <p:sp>
          <p:nvSpPr>
            <p:cNvPr id="91603" name="Freeform 467"/>
            <p:cNvSpPr>
              <a:spLocks/>
            </p:cNvSpPr>
            <p:nvPr/>
          </p:nvSpPr>
          <p:spPr bwMode="auto">
            <a:xfrm>
              <a:off x="1330" y="2311"/>
              <a:ext cx="28" cy="12"/>
            </a:xfrm>
            <a:custGeom>
              <a:avLst/>
              <a:gdLst>
                <a:gd name="T0" fmla="*/ 1 w 56"/>
                <a:gd name="T1" fmla="*/ 0 h 23"/>
                <a:gd name="T2" fmla="*/ 0 w 56"/>
                <a:gd name="T3" fmla="*/ 13 h 23"/>
                <a:gd name="T4" fmla="*/ 54 w 56"/>
                <a:gd name="T5" fmla="*/ 23 h 23"/>
                <a:gd name="T6" fmla="*/ 56 w 56"/>
                <a:gd name="T7" fmla="*/ 11 h 23"/>
                <a:gd name="T8" fmla="*/ 1 w 5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3">
                  <a:moveTo>
                    <a:pt x="1" y="0"/>
                  </a:moveTo>
                  <a:lnTo>
                    <a:pt x="0" y="13"/>
                  </a:lnTo>
                  <a:lnTo>
                    <a:pt x="54" y="23"/>
                  </a:lnTo>
                  <a:lnTo>
                    <a:pt x="56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04" name="Freeform 468"/>
            <p:cNvSpPr>
              <a:spLocks/>
            </p:cNvSpPr>
            <p:nvPr/>
          </p:nvSpPr>
          <p:spPr bwMode="auto">
            <a:xfrm>
              <a:off x="1377" y="2322"/>
              <a:ext cx="28" cy="11"/>
            </a:xfrm>
            <a:custGeom>
              <a:avLst/>
              <a:gdLst>
                <a:gd name="T0" fmla="*/ 1 w 56"/>
                <a:gd name="T1" fmla="*/ 0 h 23"/>
                <a:gd name="T2" fmla="*/ 0 w 56"/>
                <a:gd name="T3" fmla="*/ 13 h 23"/>
                <a:gd name="T4" fmla="*/ 54 w 56"/>
                <a:gd name="T5" fmla="*/ 23 h 23"/>
                <a:gd name="T6" fmla="*/ 56 w 56"/>
                <a:gd name="T7" fmla="*/ 11 h 23"/>
                <a:gd name="T8" fmla="*/ 1 w 5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3">
                  <a:moveTo>
                    <a:pt x="1" y="0"/>
                  </a:moveTo>
                  <a:lnTo>
                    <a:pt x="0" y="13"/>
                  </a:lnTo>
                  <a:lnTo>
                    <a:pt x="54" y="23"/>
                  </a:lnTo>
                  <a:lnTo>
                    <a:pt x="56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05" name="Freeform 469"/>
            <p:cNvSpPr>
              <a:spLocks/>
            </p:cNvSpPr>
            <p:nvPr/>
          </p:nvSpPr>
          <p:spPr bwMode="auto">
            <a:xfrm>
              <a:off x="1426" y="2332"/>
              <a:ext cx="28" cy="12"/>
            </a:xfrm>
            <a:custGeom>
              <a:avLst/>
              <a:gdLst>
                <a:gd name="T0" fmla="*/ 2 w 57"/>
                <a:gd name="T1" fmla="*/ 0 h 23"/>
                <a:gd name="T2" fmla="*/ 0 w 57"/>
                <a:gd name="T3" fmla="*/ 12 h 23"/>
                <a:gd name="T4" fmla="*/ 55 w 57"/>
                <a:gd name="T5" fmla="*/ 23 h 23"/>
                <a:gd name="T6" fmla="*/ 57 w 57"/>
                <a:gd name="T7" fmla="*/ 10 h 23"/>
                <a:gd name="T8" fmla="*/ 2 w 5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3">
                  <a:moveTo>
                    <a:pt x="2" y="0"/>
                  </a:moveTo>
                  <a:lnTo>
                    <a:pt x="0" y="12"/>
                  </a:lnTo>
                  <a:lnTo>
                    <a:pt x="55" y="23"/>
                  </a:lnTo>
                  <a:lnTo>
                    <a:pt x="57" y="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06" name="Freeform 470"/>
            <p:cNvSpPr>
              <a:spLocks/>
            </p:cNvSpPr>
            <p:nvPr/>
          </p:nvSpPr>
          <p:spPr bwMode="auto">
            <a:xfrm>
              <a:off x="1474" y="2343"/>
              <a:ext cx="28" cy="11"/>
            </a:xfrm>
            <a:custGeom>
              <a:avLst/>
              <a:gdLst>
                <a:gd name="T0" fmla="*/ 2 w 56"/>
                <a:gd name="T1" fmla="*/ 0 h 23"/>
                <a:gd name="T2" fmla="*/ 0 w 56"/>
                <a:gd name="T3" fmla="*/ 12 h 23"/>
                <a:gd name="T4" fmla="*/ 54 w 56"/>
                <a:gd name="T5" fmla="*/ 23 h 23"/>
                <a:gd name="T6" fmla="*/ 56 w 56"/>
                <a:gd name="T7" fmla="*/ 10 h 23"/>
                <a:gd name="T8" fmla="*/ 2 w 5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3">
                  <a:moveTo>
                    <a:pt x="2" y="0"/>
                  </a:moveTo>
                  <a:lnTo>
                    <a:pt x="0" y="12"/>
                  </a:lnTo>
                  <a:lnTo>
                    <a:pt x="54" y="23"/>
                  </a:lnTo>
                  <a:lnTo>
                    <a:pt x="56" y="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07" name="Freeform 471"/>
            <p:cNvSpPr>
              <a:spLocks/>
            </p:cNvSpPr>
            <p:nvPr/>
          </p:nvSpPr>
          <p:spPr bwMode="auto">
            <a:xfrm>
              <a:off x="1521" y="2353"/>
              <a:ext cx="29" cy="12"/>
            </a:xfrm>
            <a:custGeom>
              <a:avLst/>
              <a:gdLst>
                <a:gd name="T0" fmla="*/ 2 w 58"/>
                <a:gd name="T1" fmla="*/ 0 h 23"/>
                <a:gd name="T2" fmla="*/ 0 w 58"/>
                <a:gd name="T3" fmla="*/ 12 h 23"/>
                <a:gd name="T4" fmla="*/ 56 w 58"/>
                <a:gd name="T5" fmla="*/ 23 h 23"/>
                <a:gd name="T6" fmla="*/ 58 w 58"/>
                <a:gd name="T7" fmla="*/ 10 h 23"/>
                <a:gd name="T8" fmla="*/ 2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2" y="0"/>
                  </a:moveTo>
                  <a:lnTo>
                    <a:pt x="0" y="12"/>
                  </a:lnTo>
                  <a:lnTo>
                    <a:pt x="56" y="23"/>
                  </a:lnTo>
                  <a:lnTo>
                    <a:pt x="58" y="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08" name="Freeform 472"/>
            <p:cNvSpPr>
              <a:spLocks/>
            </p:cNvSpPr>
            <p:nvPr/>
          </p:nvSpPr>
          <p:spPr bwMode="auto">
            <a:xfrm>
              <a:off x="1570" y="2364"/>
              <a:ext cx="28" cy="11"/>
            </a:xfrm>
            <a:custGeom>
              <a:avLst/>
              <a:gdLst>
                <a:gd name="T0" fmla="*/ 2 w 57"/>
                <a:gd name="T1" fmla="*/ 0 h 23"/>
                <a:gd name="T2" fmla="*/ 0 w 57"/>
                <a:gd name="T3" fmla="*/ 12 h 23"/>
                <a:gd name="T4" fmla="*/ 55 w 57"/>
                <a:gd name="T5" fmla="*/ 23 h 23"/>
                <a:gd name="T6" fmla="*/ 57 w 57"/>
                <a:gd name="T7" fmla="*/ 11 h 23"/>
                <a:gd name="T8" fmla="*/ 2 w 5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3">
                  <a:moveTo>
                    <a:pt x="2" y="0"/>
                  </a:moveTo>
                  <a:lnTo>
                    <a:pt x="0" y="12"/>
                  </a:lnTo>
                  <a:lnTo>
                    <a:pt x="55" y="23"/>
                  </a:lnTo>
                  <a:lnTo>
                    <a:pt x="57" y="1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09" name="Freeform 473"/>
            <p:cNvSpPr>
              <a:spLocks/>
            </p:cNvSpPr>
            <p:nvPr/>
          </p:nvSpPr>
          <p:spPr bwMode="auto">
            <a:xfrm>
              <a:off x="1618" y="2375"/>
              <a:ext cx="28" cy="11"/>
            </a:xfrm>
            <a:custGeom>
              <a:avLst/>
              <a:gdLst>
                <a:gd name="T0" fmla="*/ 2 w 56"/>
                <a:gd name="T1" fmla="*/ 0 h 23"/>
                <a:gd name="T2" fmla="*/ 0 w 56"/>
                <a:gd name="T3" fmla="*/ 13 h 23"/>
                <a:gd name="T4" fmla="*/ 55 w 56"/>
                <a:gd name="T5" fmla="*/ 23 h 23"/>
                <a:gd name="T6" fmla="*/ 56 w 56"/>
                <a:gd name="T7" fmla="*/ 11 h 23"/>
                <a:gd name="T8" fmla="*/ 2 w 5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3">
                  <a:moveTo>
                    <a:pt x="2" y="0"/>
                  </a:moveTo>
                  <a:lnTo>
                    <a:pt x="0" y="13"/>
                  </a:lnTo>
                  <a:lnTo>
                    <a:pt x="55" y="23"/>
                  </a:lnTo>
                  <a:lnTo>
                    <a:pt x="56" y="1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10" name="Freeform 474"/>
            <p:cNvSpPr>
              <a:spLocks/>
            </p:cNvSpPr>
            <p:nvPr/>
          </p:nvSpPr>
          <p:spPr bwMode="auto">
            <a:xfrm>
              <a:off x="1275" y="2286"/>
              <a:ext cx="65" cy="58"/>
            </a:xfrm>
            <a:custGeom>
              <a:avLst/>
              <a:gdLst>
                <a:gd name="T0" fmla="*/ 130 w 130"/>
                <a:gd name="T1" fmla="*/ 0 h 117"/>
                <a:gd name="T2" fmla="*/ 0 w 130"/>
                <a:gd name="T3" fmla="*/ 30 h 117"/>
                <a:gd name="T4" fmla="*/ 104 w 130"/>
                <a:gd name="T5" fmla="*/ 117 h 117"/>
                <a:gd name="T6" fmla="*/ 130 w 130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17">
                  <a:moveTo>
                    <a:pt x="130" y="0"/>
                  </a:moveTo>
                  <a:lnTo>
                    <a:pt x="0" y="30"/>
                  </a:lnTo>
                  <a:lnTo>
                    <a:pt x="104" y="117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1620" name="Group 484"/>
          <p:cNvGrpSpPr>
            <a:grpSpLocks/>
          </p:cNvGrpSpPr>
          <p:nvPr/>
        </p:nvGrpSpPr>
        <p:grpSpPr bwMode="auto">
          <a:xfrm>
            <a:off x="2024063" y="4366344"/>
            <a:ext cx="588962" cy="160338"/>
            <a:chOff x="1275" y="2892"/>
            <a:chExt cx="371" cy="101"/>
          </a:xfrm>
        </p:grpSpPr>
        <p:sp>
          <p:nvSpPr>
            <p:cNvPr id="91612" name="Freeform 476"/>
            <p:cNvSpPr>
              <a:spLocks/>
            </p:cNvSpPr>
            <p:nvPr/>
          </p:nvSpPr>
          <p:spPr bwMode="auto">
            <a:xfrm>
              <a:off x="1330" y="2955"/>
              <a:ext cx="28" cy="12"/>
            </a:xfrm>
            <a:custGeom>
              <a:avLst/>
              <a:gdLst>
                <a:gd name="T0" fmla="*/ 0 w 56"/>
                <a:gd name="T1" fmla="*/ 12 h 25"/>
                <a:gd name="T2" fmla="*/ 1 w 56"/>
                <a:gd name="T3" fmla="*/ 25 h 25"/>
                <a:gd name="T4" fmla="*/ 56 w 56"/>
                <a:gd name="T5" fmla="*/ 12 h 25"/>
                <a:gd name="T6" fmla="*/ 54 w 56"/>
                <a:gd name="T7" fmla="*/ 0 h 25"/>
                <a:gd name="T8" fmla="*/ 0 w 5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5">
                  <a:moveTo>
                    <a:pt x="0" y="12"/>
                  </a:moveTo>
                  <a:lnTo>
                    <a:pt x="1" y="25"/>
                  </a:lnTo>
                  <a:lnTo>
                    <a:pt x="56" y="12"/>
                  </a:lnTo>
                  <a:lnTo>
                    <a:pt x="54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13" name="Freeform 477"/>
            <p:cNvSpPr>
              <a:spLocks/>
            </p:cNvSpPr>
            <p:nvPr/>
          </p:nvSpPr>
          <p:spPr bwMode="auto">
            <a:xfrm>
              <a:off x="1377" y="2944"/>
              <a:ext cx="28" cy="12"/>
            </a:xfrm>
            <a:custGeom>
              <a:avLst/>
              <a:gdLst>
                <a:gd name="T0" fmla="*/ 0 w 56"/>
                <a:gd name="T1" fmla="*/ 11 h 23"/>
                <a:gd name="T2" fmla="*/ 1 w 56"/>
                <a:gd name="T3" fmla="*/ 23 h 23"/>
                <a:gd name="T4" fmla="*/ 56 w 56"/>
                <a:gd name="T5" fmla="*/ 12 h 23"/>
                <a:gd name="T6" fmla="*/ 54 w 56"/>
                <a:gd name="T7" fmla="*/ 0 h 23"/>
                <a:gd name="T8" fmla="*/ 0 w 56"/>
                <a:gd name="T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3">
                  <a:moveTo>
                    <a:pt x="0" y="11"/>
                  </a:moveTo>
                  <a:lnTo>
                    <a:pt x="1" y="23"/>
                  </a:lnTo>
                  <a:lnTo>
                    <a:pt x="56" y="12"/>
                  </a:lnTo>
                  <a:lnTo>
                    <a:pt x="54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14" name="Freeform 478"/>
            <p:cNvSpPr>
              <a:spLocks/>
            </p:cNvSpPr>
            <p:nvPr/>
          </p:nvSpPr>
          <p:spPr bwMode="auto">
            <a:xfrm>
              <a:off x="1426" y="2934"/>
              <a:ext cx="28" cy="11"/>
            </a:xfrm>
            <a:custGeom>
              <a:avLst/>
              <a:gdLst>
                <a:gd name="T0" fmla="*/ 0 w 57"/>
                <a:gd name="T1" fmla="*/ 10 h 23"/>
                <a:gd name="T2" fmla="*/ 2 w 57"/>
                <a:gd name="T3" fmla="*/ 23 h 23"/>
                <a:gd name="T4" fmla="*/ 57 w 57"/>
                <a:gd name="T5" fmla="*/ 12 h 23"/>
                <a:gd name="T6" fmla="*/ 55 w 57"/>
                <a:gd name="T7" fmla="*/ 0 h 23"/>
                <a:gd name="T8" fmla="*/ 0 w 57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3">
                  <a:moveTo>
                    <a:pt x="0" y="10"/>
                  </a:moveTo>
                  <a:lnTo>
                    <a:pt x="2" y="23"/>
                  </a:lnTo>
                  <a:lnTo>
                    <a:pt x="57" y="12"/>
                  </a:lnTo>
                  <a:lnTo>
                    <a:pt x="55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15" name="Freeform 479"/>
            <p:cNvSpPr>
              <a:spLocks/>
            </p:cNvSpPr>
            <p:nvPr/>
          </p:nvSpPr>
          <p:spPr bwMode="auto">
            <a:xfrm>
              <a:off x="1474" y="2923"/>
              <a:ext cx="28" cy="12"/>
            </a:xfrm>
            <a:custGeom>
              <a:avLst/>
              <a:gdLst>
                <a:gd name="T0" fmla="*/ 0 w 56"/>
                <a:gd name="T1" fmla="*/ 10 h 23"/>
                <a:gd name="T2" fmla="*/ 2 w 56"/>
                <a:gd name="T3" fmla="*/ 23 h 23"/>
                <a:gd name="T4" fmla="*/ 56 w 56"/>
                <a:gd name="T5" fmla="*/ 12 h 23"/>
                <a:gd name="T6" fmla="*/ 54 w 56"/>
                <a:gd name="T7" fmla="*/ 0 h 23"/>
                <a:gd name="T8" fmla="*/ 0 w 56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3">
                  <a:moveTo>
                    <a:pt x="0" y="10"/>
                  </a:moveTo>
                  <a:lnTo>
                    <a:pt x="2" y="23"/>
                  </a:lnTo>
                  <a:lnTo>
                    <a:pt x="56" y="12"/>
                  </a:lnTo>
                  <a:lnTo>
                    <a:pt x="54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16" name="Freeform 480"/>
            <p:cNvSpPr>
              <a:spLocks/>
            </p:cNvSpPr>
            <p:nvPr/>
          </p:nvSpPr>
          <p:spPr bwMode="auto">
            <a:xfrm>
              <a:off x="1521" y="2913"/>
              <a:ext cx="29" cy="11"/>
            </a:xfrm>
            <a:custGeom>
              <a:avLst/>
              <a:gdLst>
                <a:gd name="T0" fmla="*/ 0 w 58"/>
                <a:gd name="T1" fmla="*/ 10 h 22"/>
                <a:gd name="T2" fmla="*/ 2 w 58"/>
                <a:gd name="T3" fmla="*/ 22 h 22"/>
                <a:gd name="T4" fmla="*/ 58 w 58"/>
                <a:gd name="T5" fmla="*/ 12 h 22"/>
                <a:gd name="T6" fmla="*/ 56 w 58"/>
                <a:gd name="T7" fmla="*/ 0 h 22"/>
                <a:gd name="T8" fmla="*/ 0 w 58"/>
                <a:gd name="T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10"/>
                  </a:moveTo>
                  <a:lnTo>
                    <a:pt x="2" y="22"/>
                  </a:lnTo>
                  <a:lnTo>
                    <a:pt x="58" y="12"/>
                  </a:lnTo>
                  <a:lnTo>
                    <a:pt x="56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17" name="Freeform 481"/>
            <p:cNvSpPr>
              <a:spLocks/>
            </p:cNvSpPr>
            <p:nvPr/>
          </p:nvSpPr>
          <p:spPr bwMode="auto">
            <a:xfrm>
              <a:off x="1570" y="2902"/>
              <a:ext cx="28" cy="12"/>
            </a:xfrm>
            <a:custGeom>
              <a:avLst/>
              <a:gdLst>
                <a:gd name="T0" fmla="*/ 0 w 57"/>
                <a:gd name="T1" fmla="*/ 11 h 23"/>
                <a:gd name="T2" fmla="*/ 2 w 57"/>
                <a:gd name="T3" fmla="*/ 23 h 23"/>
                <a:gd name="T4" fmla="*/ 57 w 57"/>
                <a:gd name="T5" fmla="*/ 13 h 23"/>
                <a:gd name="T6" fmla="*/ 55 w 57"/>
                <a:gd name="T7" fmla="*/ 0 h 23"/>
                <a:gd name="T8" fmla="*/ 0 w 57"/>
                <a:gd name="T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3">
                  <a:moveTo>
                    <a:pt x="0" y="11"/>
                  </a:moveTo>
                  <a:lnTo>
                    <a:pt x="2" y="23"/>
                  </a:lnTo>
                  <a:lnTo>
                    <a:pt x="57" y="13"/>
                  </a:lnTo>
                  <a:lnTo>
                    <a:pt x="55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18" name="Freeform 482"/>
            <p:cNvSpPr>
              <a:spLocks/>
            </p:cNvSpPr>
            <p:nvPr/>
          </p:nvSpPr>
          <p:spPr bwMode="auto">
            <a:xfrm>
              <a:off x="1618" y="2892"/>
              <a:ext cx="28" cy="11"/>
            </a:xfrm>
            <a:custGeom>
              <a:avLst/>
              <a:gdLst>
                <a:gd name="T0" fmla="*/ 0 w 56"/>
                <a:gd name="T1" fmla="*/ 11 h 23"/>
                <a:gd name="T2" fmla="*/ 2 w 56"/>
                <a:gd name="T3" fmla="*/ 23 h 23"/>
                <a:gd name="T4" fmla="*/ 56 w 56"/>
                <a:gd name="T5" fmla="*/ 13 h 23"/>
                <a:gd name="T6" fmla="*/ 55 w 56"/>
                <a:gd name="T7" fmla="*/ 0 h 23"/>
                <a:gd name="T8" fmla="*/ 0 w 56"/>
                <a:gd name="T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3">
                  <a:moveTo>
                    <a:pt x="0" y="11"/>
                  </a:moveTo>
                  <a:lnTo>
                    <a:pt x="2" y="23"/>
                  </a:lnTo>
                  <a:lnTo>
                    <a:pt x="56" y="13"/>
                  </a:lnTo>
                  <a:lnTo>
                    <a:pt x="55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19" name="Freeform 483"/>
            <p:cNvSpPr>
              <a:spLocks/>
            </p:cNvSpPr>
            <p:nvPr/>
          </p:nvSpPr>
          <p:spPr bwMode="auto">
            <a:xfrm>
              <a:off x="1275" y="2935"/>
              <a:ext cx="65" cy="58"/>
            </a:xfrm>
            <a:custGeom>
              <a:avLst/>
              <a:gdLst>
                <a:gd name="T0" fmla="*/ 104 w 130"/>
                <a:gd name="T1" fmla="*/ 0 h 116"/>
                <a:gd name="T2" fmla="*/ 0 w 130"/>
                <a:gd name="T3" fmla="*/ 84 h 116"/>
                <a:gd name="T4" fmla="*/ 130 w 130"/>
                <a:gd name="T5" fmla="*/ 116 h 116"/>
                <a:gd name="T6" fmla="*/ 104 w 130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16">
                  <a:moveTo>
                    <a:pt x="104" y="0"/>
                  </a:moveTo>
                  <a:lnTo>
                    <a:pt x="0" y="84"/>
                  </a:lnTo>
                  <a:lnTo>
                    <a:pt x="130" y="116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1629" name="Group 493"/>
          <p:cNvGrpSpPr>
            <a:grpSpLocks/>
          </p:cNvGrpSpPr>
          <p:nvPr/>
        </p:nvGrpSpPr>
        <p:grpSpPr bwMode="auto">
          <a:xfrm>
            <a:off x="2024063" y="4477469"/>
            <a:ext cx="588962" cy="160338"/>
            <a:chOff x="1275" y="2962"/>
            <a:chExt cx="371" cy="101"/>
          </a:xfrm>
        </p:grpSpPr>
        <p:sp>
          <p:nvSpPr>
            <p:cNvPr id="91621" name="Freeform 485"/>
            <p:cNvSpPr>
              <a:spLocks/>
            </p:cNvSpPr>
            <p:nvPr/>
          </p:nvSpPr>
          <p:spPr bwMode="auto">
            <a:xfrm>
              <a:off x="1330" y="2988"/>
              <a:ext cx="28" cy="11"/>
            </a:xfrm>
            <a:custGeom>
              <a:avLst/>
              <a:gdLst>
                <a:gd name="T0" fmla="*/ 1 w 56"/>
                <a:gd name="T1" fmla="*/ 0 h 23"/>
                <a:gd name="T2" fmla="*/ 0 w 56"/>
                <a:gd name="T3" fmla="*/ 13 h 23"/>
                <a:gd name="T4" fmla="*/ 54 w 56"/>
                <a:gd name="T5" fmla="*/ 23 h 23"/>
                <a:gd name="T6" fmla="*/ 56 w 56"/>
                <a:gd name="T7" fmla="*/ 11 h 23"/>
                <a:gd name="T8" fmla="*/ 1 w 5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3">
                  <a:moveTo>
                    <a:pt x="1" y="0"/>
                  </a:moveTo>
                  <a:lnTo>
                    <a:pt x="0" y="13"/>
                  </a:lnTo>
                  <a:lnTo>
                    <a:pt x="54" y="23"/>
                  </a:lnTo>
                  <a:lnTo>
                    <a:pt x="56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22" name="Freeform 486"/>
            <p:cNvSpPr>
              <a:spLocks/>
            </p:cNvSpPr>
            <p:nvPr/>
          </p:nvSpPr>
          <p:spPr bwMode="auto">
            <a:xfrm>
              <a:off x="1377" y="2998"/>
              <a:ext cx="28" cy="12"/>
            </a:xfrm>
            <a:custGeom>
              <a:avLst/>
              <a:gdLst>
                <a:gd name="T0" fmla="*/ 1 w 56"/>
                <a:gd name="T1" fmla="*/ 0 h 23"/>
                <a:gd name="T2" fmla="*/ 0 w 56"/>
                <a:gd name="T3" fmla="*/ 13 h 23"/>
                <a:gd name="T4" fmla="*/ 54 w 56"/>
                <a:gd name="T5" fmla="*/ 23 h 23"/>
                <a:gd name="T6" fmla="*/ 56 w 56"/>
                <a:gd name="T7" fmla="*/ 11 h 23"/>
                <a:gd name="T8" fmla="*/ 1 w 5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3">
                  <a:moveTo>
                    <a:pt x="1" y="0"/>
                  </a:moveTo>
                  <a:lnTo>
                    <a:pt x="0" y="13"/>
                  </a:lnTo>
                  <a:lnTo>
                    <a:pt x="54" y="23"/>
                  </a:lnTo>
                  <a:lnTo>
                    <a:pt x="56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23" name="Freeform 487"/>
            <p:cNvSpPr>
              <a:spLocks/>
            </p:cNvSpPr>
            <p:nvPr/>
          </p:nvSpPr>
          <p:spPr bwMode="auto">
            <a:xfrm>
              <a:off x="1426" y="3009"/>
              <a:ext cx="28" cy="11"/>
            </a:xfrm>
            <a:custGeom>
              <a:avLst/>
              <a:gdLst>
                <a:gd name="T0" fmla="*/ 2 w 57"/>
                <a:gd name="T1" fmla="*/ 0 h 22"/>
                <a:gd name="T2" fmla="*/ 0 w 57"/>
                <a:gd name="T3" fmla="*/ 12 h 22"/>
                <a:gd name="T4" fmla="*/ 55 w 57"/>
                <a:gd name="T5" fmla="*/ 22 h 22"/>
                <a:gd name="T6" fmla="*/ 57 w 57"/>
                <a:gd name="T7" fmla="*/ 10 h 22"/>
                <a:gd name="T8" fmla="*/ 2 w 5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2">
                  <a:moveTo>
                    <a:pt x="2" y="0"/>
                  </a:moveTo>
                  <a:lnTo>
                    <a:pt x="0" y="12"/>
                  </a:lnTo>
                  <a:lnTo>
                    <a:pt x="55" y="22"/>
                  </a:lnTo>
                  <a:lnTo>
                    <a:pt x="57" y="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24" name="Freeform 488"/>
            <p:cNvSpPr>
              <a:spLocks/>
            </p:cNvSpPr>
            <p:nvPr/>
          </p:nvSpPr>
          <p:spPr bwMode="auto">
            <a:xfrm>
              <a:off x="1474" y="3019"/>
              <a:ext cx="28" cy="12"/>
            </a:xfrm>
            <a:custGeom>
              <a:avLst/>
              <a:gdLst>
                <a:gd name="T0" fmla="*/ 2 w 56"/>
                <a:gd name="T1" fmla="*/ 0 h 23"/>
                <a:gd name="T2" fmla="*/ 0 w 56"/>
                <a:gd name="T3" fmla="*/ 12 h 23"/>
                <a:gd name="T4" fmla="*/ 54 w 56"/>
                <a:gd name="T5" fmla="*/ 23 h 23"/>
                <a:gd name="T6" fmla="*/ 56 w 56"/>
                <a:gd name="T7" fmla="*/ 10 h 23"/>
                <a:gd name="T8" fmla="*/ 2 w 5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3">
                  <a:moveTo>
                    <a:pt x="2" y="0"/>
                  </a:moveTo>
                  <a:lnTo>
                    <a:pt x="0" y="12"/>
                  </a:lnTo>
                  <a:lnTo>
                    <a:pt x="54" y="23"/>
                  </a:lnTo>
                  <a:lnTo>
                    <a:pt x="56" y="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25" name="Freeform 489"/>
            <p:cNvSpPr>
              <a:spLocks/>
            </p:cNvSpPr>
            <p:nvPr/>
          </p:nvSpPr>
          <p:spPr bwMode="auto">
            <a:xfrm>
              <a:off x="1521" y="3030"/>
              <a:ext cx="29" cy="11"/>
            </a:xfrm>
            <a:custGeom>
              <a:avLst/>
              <a:gdLst>
                <a:gd name="T0" fmla="*/ 2 w 58"/>
                <a:gd name="T1" fmla="*/ 0 h 23"/>
                <a:gd name="T2" fmla="*/ 0 w 58"/>
                <a:gd name="T3" fmla="*/ 12 h 23"/>
                <a:gd name="T4" fmla="*/ 56 w 58"/>
                <a:gd name="T5" fmla="*/ 23 h 23"/>
                <a:gd name="T6" fmla="*/ 58 w 58"/>
                <a:gd name="T7" fmla="*/ 10 h 23"/>
                <a:gd name="T8" fmla="*/ 2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2" y="0"/>
                  </a:moveTo>
                  <a:lnTo>
                    <a:pt x="0" y="12"/>
                  </a:lnTo>
                  <a:lnTo>
                    <a:pt x="56" y="23"/>
                  </a:lnTo>
                  <a:lnTo>
                    <a:pt x="58" y="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26" name="Freeform 490"/>
            <p:cNvSpPr>
              <a:spLocks/>
            </p:cNvSpPr>
            <p:nvPr/>
          </p:nvSpPr>
          <p:spPr bwMode="auto">
            <a:xfrm>
              <a:off x="1570" y="3041"/>
              <a:ext cx="28" cy="11"/>
            </a:xfrm>
            <a:custGeom>
              <a:avLst/>
              <a:gdLst>
                <a:gd name="T0" fmla="*/ 2 w 57"/>
                <a:gd name="T1" fmla="*/ 0 h 23"/>
                <a:gd name="T2" fmla="*/ 0 w 57"/>
                <a:gd name="T3" fmla="*/ 12 h 23"/>
                <a:gd name="T4" fmla="*/ 55 w 57"/>
                <a:gd name="T5" fmla="*/ 23 h 23"/>
                <a:gd name="T6" fmla="*/ 57 w 57"/>
                <a:gd name="T7" fmla="*/ 11 h 23"/>
                <a:gd name="T8" fmla="*/ 2 w 5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3">
                  <a:moveTo>
                    <a:pt x="2" y="0"/>
                  </a:moveTo>
                  <a:lnTo>
                    <a:pt x="0" y="12"/>
                  </a:lnTo>
                  <a:lnTo>
                    <a:pt x="55" y="23"/>
                  </a:lnTo>
                  <a:lnTo>
                    <a:pt x="57" y="1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27" name="Freeform 491"/>
            <p:cNvSpPr>
              <a:spLocks/>
            </p:cNvSpPr>
            <p:nvPr/>
          </p:nvSpPr>
          <p:spPr bwMode="auto">
            <a:xfrm>
              <a:off x="1618" y="3051"/>
              <a:ext cx="28" cy="12"/>
            </a:xfrm>
            <a:custGeom>
              <a:avLst/>
              <a:gdLst>
                <a:gd name="T0" fmla="*/ 2 w 56"/>
                <a:gd name="T1" fmla="*/ 0 h 23"/>
                <a:gd name="T2" fmla="*/ 0 w 56"/>
                <a:gd name="T3" fmla="*/ 12 h 23"/>
                <a:gd name="T4" fmla="*/ 55 w 56"/>
                <a:gd name="T5" fmla="*/ 23 h 23"/>
                <a:gd name="T6" fmla="*/ 56 w 56"/>
                <a:gd name="T7" fmla="*/ 11 h 23"/>
                <a:gd name="T8" fmla="*/ 2 w 5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3">
                  <a:moveTo>
                    <a:pt x="2" y="0"/>
                  </a:moveTo>
                  <a:lnTo>
                    <a:pt x="0" y="12"/>
                  </a:lnTo>
                  <a:lnTo>
                    <a:pt x="55" y="23"/>
                  </a:lnTo>
                  <a:lnTo>
                    <a:pt x="56" y="1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28" name="Freeform 492"/>
            <p:cNvSpPr>
              <a:spLocks/>
            </p:cNvSpPr>
            <p:nvPr/>
          </p:nvSpPr>
          <p:spPr bwMode="auto">
            <a:xfrm>
              <a:off x="1275" y="2962"/>
              <a:ext cx="65" cy="58"/>
            </a:xfrm>
            <a:custGeom>
              <a:avLst/>
              <a:gdLst>
                <a:gd name="T0" fmla="*/ 130 w 130"/>
                <a:gd name="T1" fmla="*/ 0 h 116"/>
                <a:gd name="T2" fmla="*/ 0 w 130"/>
                <a:gd name="T3" fmla="*/ 30 h 116"/>
                <a:gd name="T4" fmla="*/ 104 w 130"/>
                <a:gd name="T5" fmla="*/ 116 h 116"/>
                <a:gd name="T6" fmla="*/ 130 w 130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16">
                  <a:moveTo>
                    <a:pt x="130" y="0"/>
                  </a:moveTo>
                  <a:lnTo>
                    <a:pt x="0" y="30"/>
                  </a:lnTo>
                  <a:lnTo>
                    <a:pt x="104" y="116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1638" name="Group 502"/>
          <p:cNvGrpSpPr>
            <a:grpSpLocks/>
          </p:cNvGrpSpPr>
          <p:nvPr/>
        </p:nvGrpSpPr>
        <p:grpSpPr bwMode="auto">
          <a:xfrm>
            <a:off x="2024063" y="3783732"/>
            <a:ext cx="601662" cy="93662"/>
            <a:chOff x="1275" y="2525"/>
            <a:chExt cx="379" cy="59"/>
          </a:xfrm>
        </p:grpSpPr>
        <p:sp>
          <p:nvSpPr>
            <p:cNvPr id="91630" name="Rectangle 494"/>
            <p:cNvSpPr>
              <a:spLocks noChangeArrowheads="1"/>
            </p:cNvSpPr>
            <p:nvPr/>
          </p:nvSpPr>
          <p:spPr bwMode="auto">
            <a:xfrm>
              <a:off x="1332" y="2551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31" name="Rectangle 495"/>
            <p:cNvSpPr>
              <a:spLocks noChangeArrowheads="1"/>
            </p:cNvSpPr>
            <p:nvPr/>
          </p:nvSpPr>
          <p:spPr bwMode="auto">
            <a:xfrm>
              <a:off x="1381" y="2551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32" name="Rectangle 496"/>
            <p:cNvSpPr>
              <a:spLocks noChangeArrowheads="1"/>
            </p:cNvSpPr>
            <p:nvPr/>
          </p:nvSpPr>
          <p:spPr bwMode="auto">
            <a:xfrm>
              <a:off x="1430" y="2551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33" name="Rectangle 497"/>
            <p:cNvSpPr>
              <a:spLocks noChangeArrowheads="1"/>
            </p:cNvSpPr>
            <p:nvPr/>
          </p:nvSpPr>
          <p:spPr bwMode="auto">
            <a:xfrm>
              <a:off x="1479" y="2551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34" name="Rectangle 498"/>
            <p:cNvSpPr>
              <a:spLocks noChangeArrowheads="1"/>
            </p:cNvSpPr>
            <p:nvPr/>
          </p:nvSpPr>
          <p:spPr bwMode="auto">
            <a:xfrm>
              <a:off x="1528" y="2551"/>
              <a:ext cx="29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35" name="Rectangle 499"/>
            <p:cNvSpPr>
              <a:spLocks noChangeArrowheads="1"/>
            </p:cNvSpPr>
            <p:nvPr/>
          </p:nvSpPr>
          <p:spPr bwMode="auto">
            <a:xfrm>
              <a:off x="1578" y="2551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36" name="Rectangle 500"/>
            <p:cNvSpPr>
              <a:spLocks noChangeArrowheads="1"/>
            </p:cNvSpPr>
            <p:nvPr/>
          </p:nvSpPr>
          <p:spPr bwMode="auto">
            <a:xfrm>
              <a:off x="1627" y="2551"/>
              <a:ext cx="2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37" name="Freeform 501"/>
            <p:cNvSpPr>
              <a:spLocks/>
            </p:cNvSpPr>
            <p:nvPr/>
          </p:nvSpPr>
          <p:spPr bwMode="auto">
            <a:xfrm>
              <a:off x="1275" y="2525"/>
              <a:ext cx="59" cy="59"/>
            </a:xfrm>
            <a:custGeom>
              <a:avLst/>
              <a:gdLst>
                <a:gd name="T0" fmla="*/ 120 w 120"/>
                <a:gd name="T1" fmla="*/ 0 h 118"/>
                <a:gd name="T2" fmla="*/ 0 w 120"/>
                <a:gd name="T3" fmla="*/ 59 h 118"/>
                <a:gd name="T4" fmla="*/ 120 w 120"/>
                <a:gd name="T5" fmla="*/ 118 h 118"/>
                <a:gd name="T6" fmla="*/ 120 w 120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8">
                  <a:moveTo>
                    <a:pt x="120" y="0"/>
                  </a:moveTo>
                  <a:lnTo>
                    <a:pt x="0" y="59"/>
                  </a:lnTo>
                  <a:lnTo>
                    <a:pt x="120" y="118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1647" name="Group 511"/>
          <p:cNvGrpSpPr>
            <a:grpSpLocks/>
          </p:cNvGrpSpPr>
          <p:nvPr/>
        </p:nvGrpSpPr>
        <p:grpSpPr bwMode="auto">
          <a:xfrm>
            <a:off x="2024063" y="4052019"/>
            <a:ext cx="601662" cy="93663"/>
            <a:chOff x="1275" y="2694"/>
            <a:chExt cx="379" cy="59"/>
          </a:xfrm>
        </p:grpSpPr>
        <p:sp>
          <p:nvSpPr>
            <p:cNvPr id="91639" name="Rectangle 503"/>
            <p:cNvSpPr>
              <a:spLocks noChangeArrowheads="1"/>
            </p:cNvSpPr>
            <p:nvPr/>
          </p:nvSpPr>
          <p:spPr bwMode="auto">
            <a:xfrm>
              <a:off x="1332" y="2720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40" name="Rectangle 504"/>
            <p:cNvSpPr>
              <a:spLocks noChangeArrowheads="1"/>
            </p:cNvSpPr>
            <p:nvPr/>
          </p:nvSpPr>
          <p:spPr bwMode="auto">
            <a:xfrm>
              <a:off x="1381" y="2720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41" name="Rectangle 505"/>
            <p:cNvSpPr>
              <a:spLocks noChangeArrowheads="1"/>
            </p:cNvSpPr>
            <p:nvPr/>
          </p:nvSpPr>
          <p:spPr bwMode="auto">
            <a:xfrm>
              <a:off x="1430" y="2720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42" name="Rectangle 506"/>
            <p:cNvSpPr>
              <a:spLocks noChangeArrowheads="1"/>
            </p:cNvSpPr>
            <p:nvPr/>
          </p:nvSpPr>
          <p:spPr bwMode="auto">
            <a:xfrm>
              <a:off x="1479" y="2720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43" name="Rectangle 507"/>
            <p:cNvSpPr>
              <a:spLocks noChangeArrowheads="1"/>
            </p:cNvSpPr>
            <p:nvPr/>
          </p:nvSpPr>
          <p:spPr bwMode="auto">
            <a:xfrm>
              <a:off x="1528" y="2720"/>
              <a:ext cx="29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44" name="Rectangle 508"/>
            <p:cNvSpPr>
              <a:spLocks noChangeArrowheads="1"/>
            </p:cNvSpPr>
            <p:nvPr/>
          </p:nvSpPr>
          <p:spPr bwMode="auto">
            <a:xfrm>
              <a:off x="1578" y="2720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45" name="Rectangle 509"/>
            <p:cNvSpPr>
              <a:spLocks noChangeArrowheads="1"/>
            </p:cNvSpPr>
            <p:nvPr/>
          </p:nvSpPr>
          <p:spPr bwMode="auto">
            <a:xfrm>
              <a:off x="1627" y="2720"/>
              <a:ext cx="2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46" name="Freeform 510"/>
            <p:cNvSpPr>
              <a:spLocks/>
            </p:cNvSpPr>
            <p:nvPr/>
          </p:nvSpPr>
          <p:spPr bwMode="auto">
            <a:xfrm>
              <a:off x="1275" y="2694"/>
              <a:ext cx="59" cy="59"/>
            </a:xfrm>
            <a:custGeom>
              <a:avLst/>
              <a:gdLst>
                <a:gd name="T0" fmla="*/ 120 w 120"/>
                <a:gd name="T1" fmla="*/ 0 h 118"/>
                <a:gd name="T2" fmla="*/ 0 w 120"/>
                <a:gd name="T3" fmla="*/ 58 h 118"/>
                <a:gd name="T4" fmla="*/ 120 w 120"/>
                <a:gd name="T5" fmla="*/ 118 h 118"/>
                <a:gd name="T6" fmla="*/ 120 w 120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8">
                  <a:moveTo>
                    <a:pt x="120" y="0"/>
                  </a:moveTo>
                  <a:lnTo>
                    <a:pt x="0" y="58"/>
                  </a:lnTo>
                  <a:lnTo>
                    <a:pt x="120" y="118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1656" name="Group 520"/>
          <p:cNvGrpSpPr>
            <a:grpSpLocks/>
          </p:cNvGrpSpPr>
          <p:nvPr/>
        </p:nvGrpSpPr>
        <p:grpSpPr bwMode="auto">
          <a:xfrm>
            <a:off x="2024063" y="4858469"/>
            <a:ext cx="601662" cy="93663"/>
            <a:chOff x="1275" y="3202"/>
            <a:chExt cx="379" cy="59"/>
          </a:xfrm>
        </p:grpSpPr>
        <p:sp>
          <p:nvSpPr>
            <p:cNvPr id="91648" name="Rectangle 512"/>
            <p:cNvSpPr>
              <a:spLocks noChangeArrowheads="1"/>
            </p:cNvSpPr>
            <p:nvPr/>
          </p:nvSpPr>
          <p:spPr bwMode="auto">
            <a:xfrm>
              <a:off x="1332" y="3227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49" name="Rectangle 513"/>
            <p:cNvSpPr>
              <a:spLocks noChangeArrowheads="1"/>
            </p:cNvSpPr>
            <p:nvPr/>
          </p:nvSpPr>
          <p:spPr bwMode="auto">
            <a:xfrm>
              <a:off x="1381" y="3227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50" name="Rectangle 514"/>
            <p:cNvSpPr>
              <a:spLocks noChangeArrowheads="1"/>
            </p:cNvSpPr>
            <p:nvPr/>
          </p:nvSpPr>
          <p:spPr bwMode="auto">
            <a:xfrm>
              <a:off x="1430" y="3227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51" name="Rectangle 515"/>
            <p:cNvSpPr>
              <a:spLocks noChangeArrowheads="1"/>
            </p:cNvSpPr>
            <p:nvPr/>
          </p:nvSpPr>
          <p:spPr bwMode="auto">
            <a:xfrm>
              <a:off x="1479" y="3227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52" name="Rectangle 516"/>
            <p:cNvSpPr>
              <a:spLocks noChangeArrowheads="1"/>
            </p:cNvSpPr>
            <p:nvPr/>
          </p:nvSpPr>
          <p:spPr bwMode="auto">
            <a:xfrm>
              <a:off x="1528" y="3227"/>
              <a:ext cx="29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53" name="Rectangle 517"/>
            <p:cNvSpPr>
              <a:spLocks noChangeArrowheads="1"/>
            </p:cNvSpPr>
            <p:nvPr/>
          </p:nvSpPr>
          <p:spPr bwMode="auto">
            <a:xfrm>
              <a:off x="1578" y="3227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54" name="Rectangle 518"/>
            <p:cNvSpPr>
              <a:spLocks noChangeArrowheads="1"/>
            </p:cNvSpPr>
            <p:nvPr/>
          </p:nvSpPr>
          <p:spPr bwMode="auto">
            <a:xfrm>
              <a:off x="1627" y="3227"/>
              <a:ext cx="2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55" name="Freeform 519"/>
            <p:cNvSpPr>
              <a:spLocks/>
            </p:cNvSpPr>
            <p:nvPr/>
          </p:nvSpPr>
          <p:spPr bwMode="auto">
            <a:xfrm>
              <a:off x="1275" y="3202"/>
              <a:ext cx="59" cy="59"/>
            </a:xfrm>
            <a:custGeom>
              <a:avLst/>
              <a:gdLst>
                <a:gd name="T0" fmla="*/ 120 w 120"/>
                <a:gd name="T1" fmla="*/ 0 h 118"/>
                <a:gd name="T2" fmla="*/ 0 w 120"/>
                <a:gd name="T3" fmla="*/ 59 h 118"/>
                <a:gd name="T4" fmla="*/ 120 w 120"/>
                <a:gd name="T5" fmla="*/ 118 h 118"/>
                <a:gd name="T6" fmla="*/ 120 w 120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8">
                  <a:moveTo>
                    <a:pt x="120" y="0"/>
                  </a:moveTo>
                  <a:lnTo>
                    <a:pt x="0" y="59"/>
                  </a:lnTo>
                  <a:lnTo>
                    <a:pt x="120" y="118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1665" name="Group 529"/>
          <p:cNvGrpSpPr>
            <a:grpSpLocks/>
          </p:cNvGrpSpPr>
          <p:nvPr/>
        </p:nvGrpSpPr>
        <p:grpSpPr bwMode="auto">
          <a:xfrm>
            <a:off x="2024063" y="5126757"/>
            <a:ext cx="601662" cy="93662"/>
            <a:chOff x="1275" y="3371"/>
            <a:chExt cx="379" cy="59"/>
          </a:xfrm>
        </p:grpSpPr>
        <p:sp>
          <p:nvSpPr>
            <p:cNvPr id="91657" name="Rectangle 521"/>
            <p:cNvSpPr>
              <a:spLocks noChangeArrowheads="1"/>
            </p:cNvSpPr>
            <p:nvPr/>
          </p:nvSpPr>
          <p:spPr bwMode="auto">
            <a:xfrm>
              <a:off x="1332" y="3396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58" name="Rectangle 522"/>
            <p:cNvSpPr>
              <a:spLocks noChangeArrowheads="1"/>
            </p:cNvSpPr>
            <p:nvPr/>
          </p:nvSpPr>
          <p:spPr bwMode="auto">
            <a:xfrm>
              <a:off x="1381" y="3396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59" name="Rectangle 523"/>
            <p:cNvSpPr>
              <a:spLocks noChangeArrowheads="1"/>
            </p:cNvSpPr>
            <p:nvPr/>
          </p:nvSpPr>
          <p:spPr bwMode="auto">
            <a:xfrm>
              <a:off x="1430" y="3396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60" name="Rectangle 524"/>
            <p:cNvSpPr>
              <a:spLocks noChangeArrowheads="1"/>
            </p:cNvSpPr>
            <p:nvPr/>
          </p:nvSpPr>
          <p:spPr bwMode="auto">
            <a:xfrm>
              <a:off x="1479" y="3396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61" name="Rectangle 525"/>
            <p:cNvSpPr>
              <a:spLocks noChangeArrowheads="1"/>
            </p:cNvSpPr>
            <p:nvPr/>
          </p:nvSpPr>
          <p:spPr bwMode="auto">
            <a:xfrm>
              <a:off x="1528" y="3396"/>
              <a:ext cx="29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62" name="Rectangle 526"/>
            <p:cNvSpPr>
              <a:spLocks noChangeArrowheads="1"/>
            </p:cNvSpPr>
            <p:nvPr/>
          </p:nvSpPr>
          <p:spPr bwMode="auto">
            <a:xfrm>
              <a:off x="1578" y="3396"/>
              <a:ext cx="28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63" name="Rectangle 527"/>
            <p:cNvSpPr>
              <a:spLocks noChangeArrowheads="1"/>
            </p:cNvSpPr>
            <p:nvPr/>
          </p:nvSpPr>
          <p:spPr bwMode="auto">
            <a:xfrm>
              <a:off x="1627" y="3396"/>
              <a:ext cx="2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64" name="Freeform 528"/>
            <p:cNvSpPr>
              <a:spLocks/>
            </p:cNvSpPr>
            <p:nvPr/>
          </p:nvSpPr>
          <p:spPr bwMode="auto">
            <a:xfrm>
              <a:off x="1275" y="3371"/>
              <a:ext cx="59" cy="59"/>
            </a:xfrm>
            <a:custGeom>
              <a:avLst/>
              <a:gdLst>
                <a:gd name="T0" fmla="*/ 120 w 120"/>
                <a:gd name="T1" fmla="*/ 0 h 118"/>
                <a:gd name="T2" fmla="*/ 0 w 120"/>
                <a:gd name="T3" fmla="*/ 58 h 118"/>
                <a:gd name="T4" fmla="*/ 120 w 120"/>
                <a:gd name="T5" fmla="*/ 118 h 118"/>
                <a:gd name="T6" fmla="*/ 120 w 120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8">
                  <a:moveTo>
                    <a:pt x="120" y="0"/>
                  </a:moveTo>
                  <a:lnTo>
                    <a:pt x="0" y="58"/>
                  </a:lnTo>
                  <a:lnTo>
                    <a:pt x="120" y="118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1666" name="Rectangle 530"/>
          <p:cNvSpPr>
            <a:spLocks noChangeArrowheads="1"/>
          </p:cNvSpPr>
          <p:nvPr/>
        </p:nvSpPr>
        <p:spPr bwMode="auto">
          <a:xfrm>
            <a:off x="3965575" y="4534619"/>
            <a:ext cx="936625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67" name="Rectangle 531"/>
          <p:cNvSpPr>
            <a:spLocks noChangeArrowheads="1"/>
          </p:cNvSpPr>
          <p:nvPr/>
        </p:nvSpPr>
        <p:spPr bwMode="auto">
          <a:xfrm>
            <a:off x="4103688" y="4579069"/>
            <a:ext cx="6794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timestamp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68" name="Rectangle 532"/>
          <p:cNvSpPr>
            <a:spLocks noChangeArrowheads="1"/>
          </p:cNvSpPr>
          <p:nvPr/>
        </p:nvSpPr>
        <p:spPr bwMode="auto">
          <a:xfrm>
            <a:off x="3965575" y="3729757"/>
            <a:ext cx="936625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69" name="Rectangle 533"/>
          <p:cNvSpPr>
            <a:spLocks noChangeArrowheads="1"/>
          </p:cNvSpPr>
          <p:nvPr/>
        </p:nvSpPr>
        <p:spPr bwMode="auto">
          <a:xfrm>
            <a:off x="4151313" y="3772619"/>
            <a:ext cx="53540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Char(13)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70" name="Rectangle 534"/>
          <p:cNvSpPr>
            <a:spLocks noChangeArrowheads="1"/>
          </p:cNvSpPr>
          <p:nvPr/>
        </p:nvSpPr>
        <p:spPr bwMode="auto">
          <a:xfrm>
            <a:off x="3965575" y="3998044"/>
            <a:ext cx="936625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71" name="Rectangle 535"/>
          <p:cNvSpPr>
            <a:spLocks noChangeArrowheads="1"/>
          </p:cNvSpPr>
          <p:nvPr/>
        </p:nvSpPr>
        <p:spPr bwMode="auto">
          <a:xfrm>
            <a:off x="4151313" y="4042494"/>
            <a:ext cx="53540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Char(13)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72" name="Rectangle 536"/>
          <p:cNvSpPr>
            <a:spLocks noChangeArrowheads="1"/>
          </p:cNvSpPr>
          <p:nvPr/>
        </p:nvSpPr>
        <p:spPr bwMode="auto">
          <a:xfrm>
            <a:off x="4970463" y="2655019"/>
            <a:ext cx="938212" cy="203200"/>
          </a:xfrm>
          <a:prstGeom prst="rect">
            <a:avLst/>
          </a:prstGeom>
          <a:solidFill>
            <a:srgbClr val="DDDDDD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73" name="Rectangle 537"/>
          <p:cNvSpPr>
            <a:spLocks noChangeArrowheads="1"/>
          </p:cNvSpPr>
          <p:nvPr/>
        </p:nvSpPr>
        <p:spPr bwMode="auto">
          <a:xfrm>
            <a:off x="5170488" y="2699469"/>
            <a:ext cx="5588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도메인명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74" name="Rectangle 538"/>
          <p:cNvSpPr>
            <a:spLocks noChangeArrowheads="1"/>
          </p:cNvSpPr>
          <p:nvPr/>
        </p:nvSpPr>
        <p:spPr bwMode="auto">
          <a:xfrm>
            <a:off x="4970463" y="2923307"/>
            <a:ext cx="938212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75" name="Rectangle 539"/>
          <p:cNvSpPr>
            <a:spLocks noChangeArrowheads="1"/>
          </p:cNvSpPr>
          <p:nvPr/>
        </p:nvSpPr>
        <p:spPr bwMode="auto">
          <a:xfrm>
            <a:off x="5367338" y="2967757"/>
            <a:ext cx="1397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76" name="Rectangle 540"/>
          <p:cNvSpPr>
            <a:spLocks noChangeArrowheads="1"/>
          </p:cNvSpPr>
          <p:nvPr/>
        </p:nvSpPr>
        <p:spPr bwMode="auto">
          <a:xfrm>
            <a:off x="4970463" y="3461469"/>
            <a:ext cx="938212" cy="201613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77" name="Rectangle 541"/>
          <p:cNvSpPr>
            <a:spLocks noChangeArrowheads="1"/>
          </p:cNvSpPr>
          <p:nvPr/>
        </p:nvSpPr>
        <p:spPr bwMode="auto">
          <a:xfrm>
            <a:off x="5367338" y="3504332"/>
            <a:ext cx="1397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78" name="Rectangle 542"/>
          <p:cNvSpPr>
            <a:spLocks noChangeArrowheads="1"/>
          </p:cNvSpPr>
          <p:nvPr/>
        </p:nvSpPr>
        <p:spPr bwMode="auto">
          <a:xfrm>
            <a:off x="4970463" y="4802907"/>
            <a:ext cx="938212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79" name="Rectangle 543"/>
          <p:cNvSpPr>
            <a:spLocks noChangeArrowheads="1"/>
          </p:cNvSpPr>
          <p:nvPr/>
        </p:nvSpPr>
        <p:spPr bwMode="auto">
          <a:xfrm>
            <a:off x="5303838" y="4847357"/>
            <a:ext cx="2794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건수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80" name="Rectangle 544"/>
          <p:cNvSpPr>
            <a:spLocks noChangeArrowheads="1"/>
          </p:cNvSpPr>
          <p:nvPr/>
        </p:nvSpPr>
        <p:spPr bwMode="auto">
          <a:xfrm>
            <a:off x="4970463" y="3193182"/>
            <a:ext cx="938212" cy="201612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81" name="Rectangle 545"/>
          <p:cNvSpPr>
            <a:spLocks noChangeArrowheads="1"/>
          </p:cNvSpPr>
          <p:nvPr/>
        </p:nvSpPr>
        <p:spPr bwMode="auto">
          <a:xfrm>
            <a:off x="5367338" y="3236044"/>
            <a:ext cx="1397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82" name="Rectangle 546"/>
          <p:cNvSpPr>
            <a:spLocks noChangeArrowheads="1"/>
          </p:cNvSpPr>
          <p:nvPr/>
        </p:nvSpPr>
        <p:spPr bwMode="auto">
          <a:xfrm>
            <a:off x="4970463" y="4266332"/>
            <a:ext cx="938212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83" name="Rectangle 547"/>
          <p:cNvSpPr>
            <a:spLocks noChangeArrowheads="1"/>
          </p:cNvSpPr>
          <p:nvPr/>
        </p:nvSpPr>
        <p:spPr bwMode="auto">
          <a:xfrm>
            <a:off x="5303838" y="4310782"/>
            <a:ext cx="2794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일시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84" name="Rectangle 548"/>
          <p:cNvSpPr>
            <a:spLocks noChangeArrowheads="1"/>
          </p:cNvSpPr>
          <p:nvPr/>
        </p:nvSpPr>
        <p:spPr bwMode="auto">
          <a:xfrm>
            <a:off x="4970463" y="5071194"/>
            <a:ext cx="938212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85" name="Rectangle 549"/>
          <p:cNvSpPr>
            <a:spLocks noChangeArrowheads="1"/>
          </p:cNvSpPr>
          <p:nvPr/>
        </p:nvSpPr>
        <p:spPr bwMode="auto">
          <a:xfrm>
            <a:off x="5303838" y="5115644"/>
            <a:ext cx="2794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건수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86" name="Rectangle 550"/>
          <p:cNvSpPr>
            <a:spLocks noChangeArrowheads="1"/>
          </p:cNvSpPr>
          <p:nvPr/>
        </p:nvSpPr>
        <p:spPr bwMode="auto">
          <a:xfrm>
            <a:off x="4968875" y="4534619"/>
            <a:ext cx="938213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87" name="Rectangle 551"/>
          <p:cNvSpPr>
            <a:spLocks noChangeArrowheads="1"/>
          </p:cNvSpPr>
          <p:nvPr/>
        </p:nvSpPr>
        <p:spPr bwMode="auto">
          <a:xfrm>
            <a:off x="5302250" y="4579069"/>
            <a:ext cx="2794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일시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88" name="Rectangle 552"/>
          <p:cNvSpPr>
            <a:spLocks noChangeArrowheads="1"/>
          </p:cNvSpPr>
          <p:nvPr/>
        </p:nvSpPr>
        <p:spPr bwMode="auto">
          <a:xfrm>
            <a:off x="4968875" y="3729757"/>
            <a:ext cx="938213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89" name="Rectangle 553"/>
          <p:cNvSpPr>
            <a:spLocks noChangeArrowheads="1"/>
          </p:cNvSpPr>
          <p:nvPr/>
        </p:nvSpPr>
        <p:spPr bwMode="auto">
          <a:xfrm>
            <a:off x="5168900" y="3772619"/>
            <a:ext cx="5588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등록번호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90" name="Rectangle 554"/>
          <p:cNvSpPr>
            <a:spLocks noChangeArrowheads="1"/>
          </p:cNvSpPr>
          <p:nvPr/>
        </p:nvSpPr>
        <p:spPr bwMode="auto">
          <a:xfrm>
            <a:off x="4968875" y="3998044"/>
            <a:ext cx="938213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91" name="Rectangle 555"/>
          <p:cNvSpPr>
            <a:spLocks noChangeArrowheads="1"/>
          </p:cNvSpPr>
          <p:nvPr/>
        </p:nvSpPr>
        <p:spPr bwMode="auto">
          <a:xfrm>
            <a:off x="5168900" y="4042494"/>
            <a:ext cx="5588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등록번호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92" name="Rectangle 556"/>
          <p:cNvSpPr>
            <a:spLocks noChangeArrowheads="1"/>
          </p:cNvSpPr>
          <p:nvPr/>
        </p:nvSpPr>
        <p:spPr bwMode="auto">
          <a:xfrm>
            <a:off x="6443663" y="2655019"/>
            <a:ext cx="936625" cy="203200"/>
          </a:xfrm>
          <a:prstGeom prst="rect">
            <a:avLst/>
          </a:prstGeom>
          <a:solidFill>
            <a:srgbClr val="DDDDDD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93" name="Rectangle 557"/>
          <p:cNvSpPr>
            <a:spLocks noChangeArrowheads="1"/>
          </p:cNvSpPr>
          <p:nvPr/>
        </p:nvSpPr>
        <p:spPr bwMode="auto">
          <a:xfrm>
            <a:off x="6643688" y="2699469"/>
            <a:ext cx="5588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도메인명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94" name="Rectangle 558"/>
          <p:cNvSpPr>
            <a:spLocks noChangeArrowheads="1"/>
          </p:cNvSpPr>
          <p:nvPr/>
        </p:nvSpPr>
        <p:spPr bwMode="auto">
          <a:xfrm>
            <a:off x="7446963" y="2655019"/>
            <a:ext cx="936625" cy="203200"/>
          </a:xfrm>
          <a:prstGeom prst="rect">
            <a:avLst/>
          </a:prstGeom>
          <a:solidFill>
            <a:srgbClr val="DDDDDD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95" name="Rectangle 559"/>
          <p:cNvSpPr>
            <a:spLocks noChangeArrowheads="1"/>
          </p:cNvSpPr>
          <p:nvPr/>
        </p:nvSpPr>
        <p:spPr bwMode="auto">
          <a:xfrm>
            <a:off x="7780338" y="2699469"/>
            <a:ext cx="28212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96" name="Rectangle 560"/>
          <p:cNvSpPr>
            <a:spLocks noChangeArrowheads="1"/>
          </p:cNvSpPr>
          <p:nvPr/>
        </p:nvSpPr>
        <p:spPr bwMode="auto">
          <a:xfrm>
            <a:off x="6443663" y="3193182"/>
            <a:ext cx="936625" cy="201612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97" name="Rectangle 561"/>
          <p:cNvSpPr>
            <a:spLocks noChangeArrowheads="1"/>
          </p:cNvSpPr>
          <p:nvPr/>
        </p:nvSpPr>
        <p:spPr bwMode="auto">
          <a:xfrm>
            <a:off x="6840538" y="3236044"/>
            <a:ext cx="1397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98" name="Rectangle 562"/>
          <p:cNvSpPr>
            <a:spLocks noChangeArrowheads="1"/>
          </p:cNvSpPr>
          <p:nvPr/>
        </p:nvSpPr>
        <p:spPr bwMode="auto">
          <a:xfrm>
            <a:off x="6443663" y="4937844"/>
            <a:ext cx="936625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699" name="Rectangle 563"/>
          <p:cNvSpPr>
            <a:spLocks noChangeArrowheads="1"/>
          </p:cNvSpPr>
          <p:nvPr/>
        </p:nvSpPr>
        <p:spPr bwMode="auto">
          <a:xfrm>
            <a:off x="6777038" y="4980707"/>
            <a:ext cx="2794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건수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00" name="Rectangle 564"/>
          <p:cNvSpPr>
            <a:spLocks noChangeArrowheads="1"/>
          </p:cNvSpPr>
          <p:nvPr/>
        </p:nvSpPr>
        <p:spPr bwMode="auto">
          <a:xfrm>
            <a:off x="6443663" y="4401269"/>
            <a:ext cx="936625" cy="201613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01" name="Rectangle 565"/>
          <p:cNvSpPr>
            <a:spLocks noChangeArrowheads="1"/>
          </p:cNvSpPr>
          <p:nvPr/>
        </p:nvSpPr>
        <p:spPr bwMode="auto">
          <a:xfrm>
            <a:off x="6777038" y="4444132"/>
            <a:ext cx="2794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일시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02" name="Rectangle 566"/>
          <p:cNvSpPr>
            <a:spLocks noChangeArrowheads="1"/>
          </p:cNvSpPr>
          <p:nvPr/>
        </p:nvSpPr>
        <p:spPr bwMode="auto">
          <a:xfrm>
            <a:off x="6442075" y="3863107"/>
            <a:ext cx="938213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03" name="Rectangle 567"/>
          <p:cNvSpPr>
            <a:spLocks noChangeArrowheads="1"/>
          </p:cNvSpPr>
          <p:nvPr/>
        </p:nvSpPr>
        <p:spPr bwMode="auto">
          <a:xfrm>
            <a:off x="6642100" y="3907557"/>
            <a:ext cx="5588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등록번호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04" name="Rectangle 568"/>
          <p:cNvSpPr>
            <a:spLocks noChangeArrowheads="1"/>
          </p:cNvSpPr>
          <p:nvPr/>
        </p:nvSpPr>
        <p:spPr bwMode="auto">
          <a:xfrm>
            <a:off x="7448550" y="3193182"/>
            <a:ext cx="936625" cy="201612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05" name="Rectangle 569"/>
          <p:cNvSpPr>
            <a:spLocks noChangeArrowheads="1"/>
          </p:cNvSpPr>
          <p:nvPr/>
        </p:nvSpPr>
        <p:spPr bwMode="auto">
          <a:xfrm>
            <a:off x="7634288" y="3236044"/>
            <a:ext cx="53540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Char(16)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06" name="Rectangle 570"/>
          <p:cNvSpPr>
            <a:spLocks noChangeArrowheads="1"/>
          </p:cNvSpPr>
          <p:nvPr/>
        </p:nvSpPr>
        <p:spPr bwMode="auto">
          <a:xfrm>
            <a:off x="7448550" y="4937844"/>
            <a:ext cx="936625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07" name="Rectangle 571"/>
          <p:cNvSpPr>
            <a:spLocks noChangeArrowheads="1"/>
          </p:cNvSpPr>
          <p:nvPr/>
        </p:nvSpPr>
        <p:spPr bwMode="auto">
          <a:xfrm>
            <a:off x="7534275" y="4980707"/>
            <a:ext cx="7747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Number(10)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08" name="Rectangle 572"/>
          <p:cNvSpPr>
            <a:spLocks noChangeArrowheads="1"/>
          </p:cNvSpPr>
          <p:nvPr/>
        </p:nvSpPr>
        <p:spPr bwMode="auto">
          <a:xfrm>
            <a:off x="7448550" y="4401269"/>
            <a:ext cx="936625" cy="201613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09" name="Rectangle 573"/>
          <p:cNvSpPr>
            <a:spLocks noChangeArrowheads="1"/>
          </p:cNvSpPr>
          <p:nvPr/>
        </p:nvSpPr>
        <p:spPr bwMode="auto">
          <a:xfrm>
            <a:off x="7586663" y="4444132"/>
            <a:ext cx="6794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timestamp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10" name="Rectangle 574"/>
          <p:cNvSpPr>
            <a:spLocks noChangeArrowheads="1"/>
          </p:cNvSpPr>
          <p:nvPr/>
        </p:nvSpPr>
        <p:spPr bwMode="auto">
          <a:xfrm>
            <a:off x="7446963" y="3863107"/>
            <a:ext cx="936625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11" name="Rectangle 575"/>
          <p:cNvSpPr>
            <a:spLocks noChangeArrowheads="1"/>
          </p:cNvSpPr>
          <p:nvPr/>
        </p:nvSpPr>
        <p:spPr bwMode="auto">
          <a:xfrm>
            <a:off x="7632700" y="3907557"/>
            <a:ext cx="53540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Char(13)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1714" name="Group 578"/>
          <p:cNvGrpSpPr>
            <a:grpSpLocks/>
          </p:cNvGrpSpPr>
          <p:nvPr/>
        </p:nvGrpSpPr>
        <p:grpSpPr bwMode="auto">
          <a:xfrm>
            <a:off x="5907088" y="3024907"/>
            <a:ext cx="538162" cy="268287"/>
            <a:chOff x="3721" y="2047"/>
            <a:chExt cx="339" cy="169"/>
          </a:xfrm>
        </p:grpSpPr>
        <p:sp>
          <p:nvSpPr>
            <p:cNvPr id="91712" name="Line 576"/>
            <p:cNvSpPr>
              <a:spLocks noChangeShapeType="1"/>
            </p:cNvSpPr>
            <p:nvPr/>
          </p:nvSpPr>
          <p:spPr bwMode="auto">
            <a:xfrm>
              <a:off x="3721" y="2047"/>
              <a:ext cx="287" cy="14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713" name="Freeform 577"/>
            <p:cNvSpPr>
              <a:spLocks/>
            </p:cNvSpPr>
            <p:nvPr/>
          </p:nvSpPr>
          <p:spPr bwMode="auto">
            <a:xfrm>
              <a:off x="3992" y="2163"/>
              <a:ext cx="68" cy="53"/>
            </a:xfrm>
            <a:custGeom>
              <a:avLst/>
              <a:gdLst>
                <a:gd name="T0" fmla="*/ 0 w 136"/>
                <a:gd name="T1" fmla="*/ 106 h 106"/>
                <a:gd name="T2" fmla="*/ 136 w 136"/>
                <a:gd name="T3" fmla="*/ 106 h 106"/>
                <a:gd name="T4" fmla="*/ 55 w 136"/>
                <a:gd name="T5" fmla="*/ 0 h 106"/>
                <a:gd name="T6" fmla="*/ 0 w 136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" h="106">
                  <a:moveTo>
                    <a:pt x="0" y="106"/>
                  </a:moveTo>
                  <a:lnTo>
                    <a:pt x="136" y="106"/>
                  </a:lnTo>
                  <a:lnTo>
                    <a:pt x="55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1717" name="Group 581"/>
          <p:cNvGrpSpPr>
            <a:grpSpLocks/>
          </p:cNvGrpSpPr>
          <p:nvPr/>
        </p:nvGrpSpPr>
        <p:grpSpPr bwMode="auto">
          <a:xfrm>
            <a:off x="5907088" y="3247157"/>
            <a:ext cx="538162" cy="93662"/>
            <a:chOff x="3721" y="2187"/>
            <a:chExt cx="339" cy="59"/>
          </a:xfrm>
        </p:grpSpPr>
        <p:sp>
          <p:nvSpPr>
            <p:cNvPr id="91715" name="Line 579"/>
            <p:cNvSpPr>
              <a:spLocks noChangeShapeType="1"/>
            </p:cNvSpPr>
            <p:nvPr/>
          </p:nvSpPr>
          <p:spPr bwMode="auto">
            <a:xfrm>
              <a:off x="3721" y="2216"/>
              <a:ext cx="281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716" name="Freeform 580"/>
            <p:cNvSpPr>
              <a:spLocks/>
            </p:cNvSpPr>
            <p:nvPr/>
          </p:nvSpPr>
          <p:spPr bwMode="auto">
            <a:xfrm>
              <a:off x="4000" y="2187"/>
              <a:ext cx="60" cy="59"/>
            </a:xfrm>
            <a:custGeom>
              <a:avLst/>
              <a:gdLst>
                <a:gd name="T0" fmla="*/ 0 w 120"/>
                <a:gd name="T1" fmla="*/ 118 h 118"/>
                <a:gd name="T2" fmla="*/ 120 w 120"/>
                <a:gd name="T3" fmla="*/ 58 h 118"/>
                <a:gd name="T4" fmla="*/ 0 w 120"/>
                <a:gd name="T5" fmla="*/ 0 h 118"/>
                <a:gd name="T6" fmla="*/ 0 w 120"/>
                <a:gd name="T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8">
                  <a:moveTo>
                    <a:pt x="0" y="118"/>
                  </a:moveTo>
                  <a:lnTo>
                    <a:pt x="120" y="58"/>
                  </a:lnTo>
                  <a:lnTo>
                    <a:pt x="0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1720" name="Group 584"/>
          <p:cNvGrpSpPr>
            <a:grpSpLocks/>
          </p:cNvGrpSpPr>
          <p:nvPr/>
        </p:nvGrpSpPr>
        <p:grpSpPr bwMode="auto">
          <a:xfrm>
            <a:off x="5907088" y="3293194"/>
            <a:ext cx="538162" cy="268288"/>
            <a:chOff x="3721" y="2216"/>
            <a:chExt cx="339" cy="169"/>
          </a:xfrm>
        </p:grpSpPr>
        <p:sp>
          <p:nvSpPr>
            <p:cNvPr id="91718" name="Line 582"/>
            <p:cNvSpPr>
              <a:spLocks noChangeShapeType="1"/>
            </p:cNvSpPr>
            <p:nvPr/>
          </p:nvSpPr>
          <p:spPr bwMode="auto">
            <a:xfrm flipV="1">
              <a:off x="3721" y="2242"/>
              <a:ext cx="287" cy="14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719" name="Freeform 583"/>
            <p:cNvSpPr>
              <a:spLocks/>
            </p:cNvSpPr>
            <p:nvPr/>
          </p:nvSpPr>
          <p:spPr bwMode="auto">
            <a:xfrm>
              <a:off x="3992" y="2216"/>
              <a:ext cx="68" cy="54"/>
            </a:xfrm>
            <a:custGeom>
              <a:avLst/>
              <a:gdLst>
                <a:gd name="T0" fmla="*/ 55 w 136"/>
                <a:gd name="T1" fmla="*/ 108 h 108"/>
                <a:gd name="T2" fmla="*/ 136 w 136"/>
                <a:gd name="T3" fmla="*/ 0 h 108"/>
                <a:gd name="T4" fmla="*/ 0 w 136"/>
                <a:gd name="T5" fmla="*/ 0 h 108"/>
                <a:gd name="T6" fmla="*/ 55 w 136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" h="108">
                  <a:moveTo>
                    <a:pt x="55" y="108"/>
                  </a:moveTo>
                  <a:lnTo>
                    <a:pt x="136" y="0"/>
                  </a:lnTo>
                  <a:lnTo>
                    <a:pt x="0" y="0"/>
                  </a:lnTo>
                  <a:lnTo>
                    <a:pt x="55" y="1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1723" name="Group 587"/>
          <p:cNvGrpSpPr>
            <a:grpSpLocks/>
          </p:cNvGrpSpPr>
          <p:nvPr/>
        </p:nvGrpSpPr>
        <p:grpSpPr bwMode="auto">
          <a:xfrm>
            <a:off x="5907088" y="4367932"/>
            <a:ext cx="538162" cy="157162"/>
            <a:chOff x="3721" y="2893"/>
            <a:chExt cx="339" cy="99"/>
          </a:xfrm>
        </p:grpSpPr>
        <p:sp>
          <p:nvSpPr>
            <p:cNvPr id="91721" name="Line 585"/>
            <p:cNvSpPr>
              <a:spLocks noChangeShapeType="1"/>
            </p:cNvSpPr>
            <p:nvPr/>
          </p:nvSpPr>
          <p:spPr bwMode="auto">
            <a:xfrm>
              <a:off x="3721" y="2893"/>
              <a:ext cx="283" cy="7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722" name="Freeform 586"/>
            <p:cNvSpPr>
              <a:spLocks/>
            </p:cNvSpPr>
            <p:nvPr/>
          </p:nvSpPr>
          <p:spPr bwMode="auto">
            <a:xfrm>
              <a:off x="3994" y="2934"/>
              <a:ext cx="66" cy="58"/>
            </a:xfrm>
            <a:custGeom>
              <a:avLst/>
              <a:gdLst>
                <a:gd name="T0" fmla="*/ 0 w 132"/>
                <a:gd name="T1" fmla="*/ 116 h 116"/>
                <a:gd name="T2" fmla="*/ 132 w 132"/>
                <a:gd name="T3" fmla="*/ 86 h 116"/>
                <a:gd name="T4" fmla="*/ 30 w 132"/>
                <a:gd name="T5" fmla="*/ 0 h 116"/>
                <a:gd name="T6" fmla="*/ 0 w 13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116">
                  <a:moveTo>
                    <a:pt x="0" y="116"/>
                  </a:moveTo>
                  <a:lnTo>
                    <a:pt x="132" y="86"/>
                  </a:lnTo>
                  <a:lnTo>
                    <a:pt x="30" y="0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1726" name="Group 590"/>
          <p:cNvGrpSpPr>
            <a:grpSpLocks/>
          </p:cNvGrpSpPr>
          <p:nvPr/>
        </p:nvGrpSpPr>
        <p:grpSpPr bwMode="auto">
          <a:xfrm>
            <a:off x="5905500" y="4479057"/>
            <a:ext cx="539750" cy="157162"/>
            <a:chOff x="3720" y="2963"/>
            <a:chExt cx="340" cy="99"/>
          </a:xfrm>
        </p:grpSpPr>
        <p:sp>
          <p:nvSpPr>
            <p:cNvPr id="91724" name="Line 588"/>
            <p:cNvSpPr>
              <a:spLocks noChangeShapeType="1"/>
            </p:cNvSpPr>
            <p:nvPr/>
          </p:nvSpPr>
          <p:spPr bwMode="auto">
            <a:xfrm flipV="1">
              <a:off x="3720" y="2991"/>
              <a:ext cx="284" cy="7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725" name="Freeform 589"/>
            <p:cNvSpPr>
              <a:spLocks/>
            </p:cNvSpPr>
            <p:nvPr/>
          </p:nvSpPr>
          <p:spPr bwMode="auto">
            <a:xfrm>
              <a:off x="3994" y="2963"/>
              <a:ext cx="66" cy="58"/>
            </a:xfrm>
            <a:custGeom>
              <a:avLst/>
              <a:gdLst>
                <a:gd name="T0" fmla="*/ 30 w 132"/>
                <a:gd name="T1" fmla="*/ 116 h 116"/>
                <a:gd name="T2" fmla="*/ 132 w 132"/>
                <a:gd name="T3" fmla="*/ 28 h 116"/>
                <a:gd name="T4" fmla="*/ 0 w 132"/>
                <a:gd name="T5" fmla="*/ 0 h 116"/>
                <a:gd name="T6" fmla="*/ 30 w 13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116">
                  <a:moveTo>
                    <a:pt x="30" y="116"/>
                  </a:moveTo>
                  <a:lnTo>
                    <a:pt x="132" y="28"/>
                  </a:lnTo>
                  <a:lnTo>
                    <a:pt x="0" y="0"/>
                  </a:lnTo>
                  <a:lnTo>
                    <a:pt x="30" y="1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1729" name="Group 593"/>
          <p:cNvGrpSpPr>
            <a:grpSpLocks/>
          </p:cNvGrpSpPr>
          <p:nvPr/>
        </p:nvGrpSpPr>
        <p:grpSpPr bwMode="auto">
          <a:xfrm>
            <a:off x="5905500" y="3829769"/>
            <a:ext cx="536575" cy="158750"/>
            <a:chOff x="3720" y="2554"/>
            <a:chExt cx="338" cy="100"/>
          </a:xfrm>
        </p:grpSpPr>
        <p:sp>
          <p:nvSpPr>
            <p:cNvPr id="91727" name="Line 591"/>
            <p:cNvSpPr>
              <a:spLocks noChangeShapeType="1"/>
            </p:cNvSpPr>
            <p:nvPr/>
          </p:nvSpPr>
          <p:spPr bwMode="auto">
            <a:xfrm>
              <a:off x="3720" y="2554"/>
              <a:ext cx="283" cy="7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728" name="Freeform 592"/>
            <p:cNvSpPr>
              <a:spLocks/>
            </p:cNvSpPr>
            <p:nvPr/>
          </p:nvSpPr>
          <p:spPr bwMode="auto">
            <a:xfrm>
              <a:off x="3993" y="2596"/>
              <a:ext cx="65" cy="58"/>
            </a:xfrm>
            <a:custGeom>
              <a:avLst/>
              <a:gdLst>
                <a:gd name="T0" fmla="*/ 0 w 130"/>
                <a:gd name="T1" fmla="*/ 117 h 117"/>
                <a:gd name="T2" fmla="*/ 130 w 130"/>
                <a:gd name="T3" fmla="*/ 87 h 117"/>
                <a:gd name="T4" fmla="*/ 30 w 130"/>
                <a:gd name="T5" fmla="*/ 0 h 117"/>
                <a:gd name="T6" fmla="*/ 0 w 130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17">
                  <a:moveTo>
                    <a:pt x="0" y="117"/>
                  </a:moveTo>
                  <a:lnTo>
                    <a:pt x="130" y="87"/>
                  </a:lnTo>
                  <a:lnTo>
                    <a:pt x="30" y="0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1732" name="Group 596"/>
          <p:cNvGrpSpPr>
            <a:grpSpLocks/>
          </p:cNvGrpSpPr>
          <p:nvPr/>
        </p:nvGrpSpPr>
        <p:grpSpPr bwMode="auto">
          <a:xfrm>
            <a:off x="5905500" y="3942482"/>
            <a:ext cx="536575" cy="155575"/>
            <a:chOff x="3720" y="2625"/>
            <a:chExt cx="338" cy="98"/>
          </a:xfrm>
        </p:grpSpPr>
        <p:sp>
          <p:nvSpPr>
            <p:cNvPr id="91730" name="Line 594"/>
            <p:cNvSpPr>
              <a:spLocks noChangeShapeType="1"/>
            </p:cNvSpPr>
            <p:nvPr/>
          </p:nvSpPr>
          <p:spPr bwMode="auto">
            <a:xfrm flipV="1">
              <a:off x="3720" y="2653"/>
              <a:ext cx="283" cy="7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731" name="Freeform 595"/>
            <p:cNvSpPr>
              <a:spLocks/>
            </p:cNvSpPr>
            <p:nvPr/>
          </p:nvSpPr>
          <p:spPr bwMode="auto">
            <a:xfrm>
              <a:off x="3993" y="2625"/>
              <a:ext cx="65" cy="58"/>
            </a:xfrm>
            <a:custGeom>
              <a:avLst/>
              <a:gdLst>
                <a:gd name="T0" fmla="*/ 30 w 130"/>
                <a:gd name="T1" fmla="*/ 117 h 117"/>
                <a:gd name="T2" fmla="*/ 130 w 130"/>
                <a:gd name="T3" fmla="*/ 29 h 117"/>
                <a:gd name="T4" fmla="*/ 0 w 130"/>
                <a:gd name="T5" fmla="*/ 0 h 117"/>
                <a:gd name="T6" fmla="*/ 30 w 130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17">
                  <a:moveTo>
                    <a:pt x="30" y="117"/>
                  </a:moveTo>
                  <a:lnTo>
                    <a:pt x="130" y="29"/>
                  </a:lnTo>
                  <a:lnTo>
                    <a:pt x="0" y="0"/>
                  </a:lnTo>
                  <a:lnTo>
                    <a:pt x="30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1735" name="Group 599"/>
          <p:cNvGrpSpPr>
            <a:grpSpLocks/>
          </p:cNvGrpSpPr>
          <p:nvPr/>
        </p:nvGrpSpPr>
        <p:grpSpPr bwMode="auto">
          <a:xfrm>
            <a:off x="5907088" y="4904507"/>
            <a:ext cx="538162" cy="157162"/>
            <a:chOff x="3721" y="3231"/>
            <a:chExt cx="339" cy="99"/>
          </a:xfrm>
        </p:grpSpPr>
        <p:sp>
          <p:nvSpPr>
            <p:cNvPr id="91733" name="Line 597"/>
            <p:cNvSpPr>
              <a:spLocks noChangeShapeType="1"/>
            </p:cNvSpPr>
            <p:nvPr/>
          </p:nvSpPr>
          <p:spPr bwMode="auto">
            <a:xfrm>
              <a:off x="3721" y="3231"/>
              <a:ext cx="283" cy="7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734" name="Freeform 598"/>
            <p:cNvSpPr>
              <a:spLocks/>
            </p:cNvSpPr>
            <p:nvPr/>
          </p:nvSpPr>
          <p:spPr bwMode="auto">
            <a:xfrm>
              <a:off x="3994" y="3272"/>
              <a:ext cx="66" cy="58"/>
            </a:xfrm>
            <a:custGeom>
              <a:avLst/>
              <a:gdLst>
                <a:gd name="T0" fmla="*/ 0 w 132"/>
                <a:gd name="T1" fmla="*/ 117 h 117"/>
                <a:gd name="T2" fmla="*/ 132 w 132"/>
                <a:gd name="T3" fmla="*/ 87 h 117"/>
                <a:gd name="T4" fmla="*/ 30 w 132"/>
                <a:gd name="T5" fmla="*/ 0 h 117"/>
                <a:gd name="T6" fmla="*/ 0 w 132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117">
                  <a:moveTo>
                    <a:pt x="0" y="117"/>
                  </a:moveTo>
                  <a:lnTo>
                    <a:pt x="132" y="87"/>
                  </a:lnTo>
                  <a:lnTo>
                    <a:pt x="30" y="0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1738" name="Group 602"/>
          <p:cNvGrpSpPr>
            <a:grpSpLocks/>
          </p:cNvGrpSpPr>
          <p:nvPr/>
        </p:nvGrpSpPr>
        <p:grpSpPr bwMode="auto">
          <a:xfrm>
            <a:off x="5907088" y="5015632"/>
            <a:ext cx="538162" cy="157162"/>
            <a:chOff x="3721" y="3301"/>
            <a:chExt cx="339" cy="99"/>
          </a:xfrm>
        </p:grpSpPr>
        <p:sp>
          <p:nvSpPr>
            <p:cNvPr id="91736" name="Line 600"/>
            <p:cNvSpPr>
              <a:spLocks noChangeShapeType="1"/>
            </p:cNvSpPr>
            <p:nvPr/>
          </p:nvSpPr>
          <p:spPr bwMode="auto">
            <a:xfrm flipV="1">
              <a:off x="3721" y="3329"/>
              <a:ext cx="283" cy="7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737" name="Freeform 601"/>
            <p:cNvSpPr>
              <a:spLocks/>
            </p:cNvSpPr>
            <p:nvPr/>
          </p:nvSpPr>
          <p:spPr bwMode="auto">
            <a:xfrm>
              <a:off x="3994" y="3301"/>
              <a:ext cx="66" cy="58"/>
            </a:xfrm>
            <a:custGeom>
              <a:avLst/>
              <a:gdLst>
                <a:gd name="T0" fmla="*/ 30 w 132"/>
                <a:gd name="T1" fmla="*/ 117 h 117"/>
                <a:gd name="T2" fmla="*/ 132 w 132"/>
                <a:gd name="T3" fmla="*/ 29 h 117"/>
                <a:gd name="T4" fmla="*/ 0 w 132"/>
                <a:gd name="T5" fmla="*/ 0 h 117"/>
                <a:gd name="T6" fmla="*/ 30 w 132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117">
                  <a:moveTo>
                    <a:pt x="30" y="117"/>
                  </a:moveTo>
                  <a:lnTo>
                    <a:pt x="132" y="29"/>
                  </a:lnTo>
                  <a:lnTo>
                    <a:pt x="0" y="0"/>
                  </a:lnTo>
                  <a:lnTo>
                    <a:pt x="30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1739" name="Rectangle 603"/>
          <p:cNvSpPr>
            <a:spLocks noChangeArrowheads="1"/>
          </p:cNvSpPr>
          <p:nvPr/>
        </p:nvSpPr>
        <p:spPr bwMode="auto">
          <a:xfrm>
            <a:off x="684213" y="5331544"/>
            <a:ext cx="1741487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40" name="Rectangle 604"/>
          <p:cNvSpPr>
            <a:spLocks noChangeArrowheads="1"/>
          </p:cNvSpPr>
          <p:nvPr/>
        </p:nvSpPr>
        <p:spPr bwMode="auto">
          <a:xfrm>
            <a:off x="715963" y="5390282"/>
            <a:ext cx="46166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도메인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41" name="Rectangle 605"/>
          <p:cNvSpPr>
            <a:spLocks noChangeArrowheads="1"/>
          </p:cNvSpPr>
          <p:nvPr/>
        </p:nvSpPr>
        <p:spPr bwMode="auto">
          <a:xfrm>
            <a:off x="1236663" y="5390282"/>
            <a:ext cx="3077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42" name="Rectangle 606"/>
          <p:cNvSpPr>
            <a:spLocks noChangeArrowheads="1"/>
          </p:cNvSpPr>
          <p:nvPr/>
        </p:nvSpPr>
        <p:spPr bwMode="auto">
          <a:xfrm>
            <a:off x="1600200" y="5390282"/>
            <a:ext cx="15388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43" name="Rectangle 607"/>
          <p:cNvSpPr>
            <a:spLocks noChangeArrowheads="1"/>
          </p:cNvSpPr>
          <p:nvPr/>
        </p:nvSpPr>
        <p:spPr bwMode="auto">
          <a:xfrm>
            <a:off x="1808163" y="5390282"/>
            <a:ext cx="46166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동일한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44" name="Rectangle 608"/>
          <p:cNvSpPr>
            <a:spLocks noChangeArrowheads="1"/>
          </p:cNvSpPr>
          <p:nvPr/>
        </p:nvSpPr>
        <p:spPr bwMode="auto">
          <a:xfrm>
            <a:off x="715963" y="5577607"/>
            <a:ext cx="46166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것으로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45" name="Rectangle 609"/>
          <p:cNvSpPr>
            <a:spLocks noChangeArrowheads="1"/>
          </p:cNvSpPr>
          <p:nvPr/>
        </p:nvSpPr>
        <p:spPr bwMode="auto">
          <a:xfrm>
            <a:off x="1236663" y="5577607"/>
            <a:ext cx="46166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판명된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46" name="Rectangle 610"/>
          <p:cNvSpPr>
            <a:spLocks noChangeArrowheads="1"/>
          </p:cNvSpPr>
          <p:nvPr/>
        </p:nvSpPr>
        <p:spPr bwMode="auto">
          <a:xfrm>
            <a:off x="1757363" y="5577607"/>
            <a:ext cx="3077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현행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47" name="Rectangle 611"/>
          <p:cNvSpPr>
            <a:spLocks noChangeArrowheads="1"/>
          </p:cNvSpPr>
          <p:nvPr/>
        </p:nvSpPr>
        <p:spPr bwMode="auto">
          <a:xfrm>
            <a:off x="2120900" y="5577607"/>
            <a:ext cx="15388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48" name="Rectangle 612"/>
          <p:cNvSpPr>
            <a:spLocks noChangeArrowheads="1"/>
          </p:cNvSpPr>
          <p:nvPr/>
        </p:nvSpPr>
        <p:spPr bwMode="auto">
          <a:xfrm>
            <a:off x="715963" y="5764932"/>
            <a:ext cx="3077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어는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49" name="Rectangle 613"/>
          <p:cNvSpPr>
            <a:spLocks noChangeArrowheads="1"/>
          </p:cNvSpPr>
          <p:nvPr/>
        </p:nvSpPr>
        <p:spPr bwMode="auto">
          <a:xfrm>
            <a:off x="1081088" y="5764932"/>
            <a:ext cx="3077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50" name="Rectangle 614"/>
          <p:cNvSpPr>
            <a:spLocks noChangeArrowheads="1"/>
          </p:cNvSpPr>
          <p:nvPr/>
        </p:nvSpPr>
        <p:spPr bwMode="auto">
          <a:xfrm>
            <a:off x="1444625" y="5764932"/>
            <a:ext cx="46166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표준화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51" name="Rectangle 615"/>
          <p:cNvSpPr>
            <a:spLocks noChangeArrowheads="1"/>
          </p:cNvSpPr>
          <p:nvPr/>
        </p:nvSpPr>
        <p:spPr bwMode="auto">
          <a:xfrm>
            <a:off x="1965325" y="5764932"/>
            <a:ext cx="3077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52" name="Rectangle 616"/>
          <p:cNvSpPr>
            <a:spLocks noChangeArrowheads="1"/>
          </p:cNvSpPr>
          <p:nvPr/>
        </p:nvSpPr>
        <p:spPr bwMode="auto">
          <a:xfrm>
            <a:off x="715963" y="5952257"/>
            <a:ext cx="3077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53" name="Rectangle 617"/>
          <p:cNvSpPr>
            <a:spLocks noChangeArrowheads="1"/>
          </p:cNvSpPr>
          <p:nvPr/>
        </p:nvSpPr>
        <p:spPr bwMode="auto">
          <a:xfrm>
            <a:off x="1081088" y="5952257"/>
            <a:ext cx="3077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선정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54" name="Rectangle 618"/>
          <p:cNvSpPr>
            <a:spLocks noChangeArrowheads="1"/>
          </p:cNvSpPr>
          <p:nvPr/>
        </p:nvSpPr>
        <p:spPr bwMode="auto">
          <a:xfrm>
            <a:off x="5035550" y="5609357"/>
            <a:ext cx="31496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55" name="Rectangle 619"/>
          <p:cNvSpPr>
            <a:spLocks noChangeArrowheads="1"/>
          </p:cNvSpPr>
          <p:nvPr/>
        </p:nvSpPr>
        <p:spPr bwMode="auto">
          <a:xfrm>
            <a:off x="5068888" y="5666507"/>
            <a:ext cx="46166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도메인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56" name="Rectangle 620"/>
          <p:cNvSpPr>
            <a:spLocks noChangeArrowheads="1"/>
          </p:cNvSpPr>
          <p:nvPr/>
        </p:nvSpPr>
        <p:spPr bwMode="auto">
          <a:xfrm>
            <a:off x="5588000" y="5666507"/>
            <a:ext cx="46166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명으로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57" name="Rectangle 621"/>
          <p:cNvSpPr>
            <a:spLocks noChangeArrowheads="1"/>
          </p:cNvSpPr>
          <p:nvPr/>
        </p:nvSpPr>
        <p:spPr bwMode="auto">
          <a:xfrm>
            <a:off x="6108700" y="5666507"/>
            <a:ext cx="76944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그룹핑하여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58" name="Rectangle 622"/>
          <p:cNvSpPr>
            <a:spLocks noChangeArrowheads="1"/>
          </p:cNvSpPr>
          <p:nvPr/>
        </p:nvSpPr>
        <p:spPr bwMode="auto">
          <a:xfrm>
            <a:off x="6942138" y="5666507"/>
            <a:ext cx="46166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최대치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59" name="Rectangle 623"/>
          <p:cNvSpPr>
            <a:spLocks noChangeArrowheads="1"/>
          </p:cNvSpPr>
          <p:nvPr/>
        </p:nvSpPr>
        <p:spPr bwMode="auto">
          <a:xfrm>
            <a:off x="7461250" y="5666507"/>
            <a:ext cx="3077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산정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60" name="Rectangle 624"/>
          <p:cNvSpPr>
            <a:spLocks noChangeArrowheads="1"/>
          </p:cNvSpPr>
          <p:nvPr/>
        </p:nvSpPr>
        <p:spPr bwMode="auto">
          <a:xfrm>
            <a:off x="750888" y="3998044"/>
            <a:ext cx="1273175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61" name="Rectangle 625"/>
          <p:cNvSpPr>
            <a:spLocks noChangeArrowheads="1"/>
          </p:cNvSpPr>
          <p:nvPr/>
        </p:nvSpPr>
        <p:spPr bwMode="auto">
          <a:xfrm>
            <a:off x="985838" y="4042494"/>
            <a:ext cx="8382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법인등록번호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62" name="Rectangle 626"/>
          <p:cNvSpPr>
            <a:spLocks noChangeArrowheads="1"/>
          </p:cNvSpPr>
          <p:nvPr/>
        </p:nvSpPr>
        <p:spPr bwMode="auto">
          <a:xfrm>
            <a:off x="750888" y="4401269"/>
            <a:ext cx="1273175" cy="201613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63" name="Rectangle 627"/>
          <p:cNvSpPr>
            <a:spLocks noChangeArrowheads="1"/>
          </p:cNvSpPr>
          <p:nvPr/>
        </p:nvSpPr>
        <p:spPr bwMode="auto">
          <a:xfrm>
            <a:off x="985838" y="4444132"/>
            <a:ext cx="8382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최종수정일시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64" name="Rectangle 628"/>
          <p:cNvSpPr>
            <a:spLocks noChangeArrowheads="1"/>
          </p:cNvSpPr>
          <p:nvPr/>
        </p:nvSpPr>
        <p:spPr bwMode="auto">
          <a:xfrm>
            <a:off x="750888" y="5071194"/>
            <a:ext cx="1273175" cy="203200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65" name="Rectangle 629"/>
          <p:cNvSpPr>
            <a:spLocks noChangeArrowheads="1"/>
          </p:cNvSpPr>
          <p:nvPr/>
        </p:nvSpPr>
        <p:spPr bwMode="auto">
          <a:xfrm>
            <a:off x="985838" y="5115644"/>
            <a:ext cx="8382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1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입력오류횟수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766" name="AutoShape 630"/>
          <p:cNvSpPr>
            <a:spLocks noChangeArrowheads="1"/>
          </p:cNvSpPr>
          <p:nvPr/>
        </p:nvSpPr>
        <p:spPr bwMode="auto">
          <a:xfrm>
            <a:off x="5257800" y="5337894"/>
            <a:ext cx="1676400" cy="304800"/>
          </a:xfrm>
          <a:prstGeom prst="curvedUpArrow">
            <a:avLst>
              <a:gd name="adj1" fmla="val 110000"/>
              <a:gd name="adj2" fmla="val 220000"/>
              <a:gd name="adj3" fmla="val 33333"/>
            </a:avLst>
          </a:prstGeom>
          <a:solidFill>
            <a:srgbClr val="0066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 도메인 정의</a:t>
            </a:r>
            <a:endParaRPr lang="ko-KR" altLang="en-US" dirty="0"/>
          </a:p>
        </p:txBody>
      </p:sp>
      <p:sp>
        <p:nvSpPr>
          <p:cNvPr id="254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표준화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표준화 활용 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6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981075"/>
            <a:ext cx="8591550" cy="5105400"/>
          </a:xfrm>
        </p:spPr>
        <p:txBody>
          <a:bodyPr/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표준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활용</a:t>
            </a:r>
          </a:p>
          <a:p>
            <a:pPr lvl="2">
              <a:lnSpc>
                <a:spcPct val="150000"/>
              </a:lnSpc>
            </a:pP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코드의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한정된 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범위를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사용하는 경우 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파생된 코드를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정의함</a:t>
            </a:r>
          </a:p>
          <a:p>
            <a:pPr lvl="2">
              <a:lnSpc>
                <a:spcPct val="150000"/>
              </a:lnSpc>
            </a:pP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파생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코드도 표준 코드에 정의되어 있어야 함</a:t>
            </a:r>
            <a:endParaRPr lang="ko-KR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1947" name="Group 5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608803"/>
              </p:ext>
            </p:extLst>
          </p:nvPr>
        </p:nvGraphicFramePr>
        <p:xfrm>
          <a:off x="6260133" y="3625875"/>
          <a:ext cx="1609725" cy="777240"/>
        </p:xfrm>
        <a:graphic>
          <a:graphicData uri="http://schemas.openxmlformats.org/drawingml/2006/table">
            <a:tbl>
              <a:tblPr/>
              <a:tblGrid>
                <a:gridCol w="603250"/>
                <a:gridCol w="1006475"/>
              </a:tblGrid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002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005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초록색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946" name="Group 5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947873"/>
              </p:ext>
            </p:extLst>
          </p:nvPr>
        </p:nvGraphicFramePr>
        <p:xfrm>
          <a:off x="3783633" y="3621112"/>
          <a:ext cx="1219200" cy="2331720"/>
        </p:xfrm>
        <a:graphic>
          <a:graphicData uri="http://schemas.openxmlformats.org/drawingml/2006/table">
            <a:tbl>
              <a:tblPr/>
              <a:tblGrid>
                <a:gridCol w="457200"/>
                <a:gridCol w="762000"/>
              </a:tblGrid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001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흰색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002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노란색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003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주황색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004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분홍색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005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006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검정색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945" name="Group 5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087591"/>
              </p:ext>
            </p:extLst>
          </p:nvPr>
        </p:nvGraphicFramePr>
        <p:xfrm>
          <a:off x="1480171" y="4651400"/>
          <a:ext cx="1219200" cy="1554480"/>
        </p:xfrm>
        <a:graphic>
          <a:graphicData uri="http://schemas.openxmlformats.org/drawingml/2006/table">
            <a:tbl>
              <a:tblPr/>
              <a:tblGrid>
                <a:gridCol w="457200"/>
                <a:gridCol w="762000"/>
              </a:tblGrid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주황색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초록색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파란색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944" name="Group 5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011218"/>
              </p:ext>
            </p:extLst>
          </p:nvPr>
        </p:nvGraphicFramePr>
        <p:xfrm>
          <a:off x="1480171" y="3554437"/>
          <a:ext cx="1219200" cy="777240"/>
        </p:xfrm>
        <a:graphic>
          <a:graphicData uri="http://schemas.openxmlformats.org/drawingml/2006/table">
            <a:tbl>
              <a:tblPr/>
              <a:tblGrid>
                <a:gridCol w="457200"/>
                <a:gridCol w="762000"/>
              </a:tblGrid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초록색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1905" name="Rectangle 529"/>
          <p:cNvSpPr>
            <a:spLocks noChangeArrowheads="1"/>
          </p:cNvSpPr>
          <p:nvPr/>
        </p:nvSpPr>
        <p:spPr bwMode="auto">
          <a:xfrm>
            <a:off x="1403971" y="3286150"/>
            <a:ext cx="95410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신호등코드</a:t>
            </a:r>
          </a:p>
        </p:txBody>
      </p:sp>
      <p:sp>
        <p:nvSpPr>
          <p:cNvPr id="101906" name="Rectangle 530"/>
          <p:cNvSpPr>
            <a:spLocks noChangeArrowheads="1"/>
          </p:cNvSpPr>
          <p:nvPr/>
        </p:nvSpPr>
        <p:spPr bwMode="auto">
          <a:xfrm>
            <a:off x="1403971" y="4365650"/>
            <a:ext cx="95410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무지개코드</a:t>
            </a:r>
          </a:p>
        </p:txBody>
      </p:sp>
      <p:sp>
        <p:nvSpPr>
          <p:cNvPr id="101907" name="Rectangle 531"/>
          <p:cNvSpPr>
            <a:spLocks noChangeArrowheads="1"/>
          </p:cNvSpPr>
          <p:nvPr/>
        </p:nvSpPr>
        <p:spPr bwMode="auto">
          <a:xfrm>
            <a:off x="3701083" y="3373462"/>
            <a:ext cx="8002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색깔코드</a:t>
            </a:r>
          </a:p>
        </p:txBody>
      </p:sp>
      <p:sp>
        <p:nvSpPr>
          <p:cNvPr id="101908" name="Rectangle 532"/>
          <p:cNvSpPr>
            <a:spLocks noChangeArrowheads="1"/>
          </p:cNvSpPr>
          <p:nvPr/>
        </p:nvSpPr>
        <p:spPr bwMode="auto">
          <a:xfrm>
            <a:off x="6107733" y="3357587"/>
            <a:ext cx="126188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신호등색깔코드</a:t>
            </a:r>
          </a:p>
        </p:txBody>
      </p:sp>
      <p:sp>
        <p:nvSpPr>
          <p:cNvPr id="101909" name="Rectangle 533"/>
          <p:cNvSpPr>
            <a:spLocks noChangeArrowheads="1"/>
          </p:cNvSpPr>
          <p:nvPr/>
        </p:nvSpPr>
        <p:spPr bwMode="auto">
          <a:xfrm>
            <a:off x="6107733" y="4500587"/>
            <a:ext cx="126188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포장지색깔코드</a:t>
            </a:r>
          </a:p>
        </p:txBody>
      </p:sp>
      <p:sp>
        <p:nvSpPr>
          <p:cNvPr id="101910" name="Rectangle 534"/>
          <p:cNvSpPr>
            <a:spLocks noChangeArrowheads="1"/>
          </p:cNvSpPr>
          <p:nvPr/>
        </p:nvSpPr>
        <p:spPr bwMode="auto">
          <a:xfrm>
            <a:off x="3393108" y="3252812"/>
            <a:ext cx="1970088" cy="29845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911" name="Rectangle 535"/>
          <p:cNvSpPr>
            <a:spLocks noChangeArrowheads="1"/>
          </p:cNvSpPr>
          <p:nvPr/>
        </p:nvSpPr>
        <p:spPr bwMode="auto">
          <a:xfrm>
            <a:off x="3393108" y="2852762"/>
            <a:ext cx="1970088" cy="323850"/>
          </a:xfrm>
          <a:prstGeom prst="rect">
            <a:avLst/>
          </a:prstGeom>
          <a:gradFill rotWithShape="0">
            <a:gsLst>
              <a:gs pos="0">
                <a:srgbClr val="D2D9FA"/>
              </a:gs>
              <a:gs pos="100000">
                <a:srgbClr val="D2D9FA">
                  <a:gamma/>
                  <a:shade val="76078"/>
                  <a:invGamma/>
                </a:srgbClr>
              </a:gs>
            </a:gsLst>
            <a:lin ang="2700000" scaled="1"/>
          </a:gra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ko-KR" altLang="en-US" sz="1400" b="1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코드</a:t>
            </a:r>
          </a:p>
        </p:txBody>
      </p:sp>
      <p:sp>
        <p:nvSpPr>
          <p:cNvPr id="101912" name="Rectangle 536"/>
          <p:cNvSpPr>
            <a:spLocks noChangeArrowheads="1"/>
          </p:cNvSpPr>
          <p:nvPr/>
        </p:nvSpPr>
        <p:spPr bwMode="auto">
          <a:xfrm>
            <a:off x="1043608" y="3252812"/>
            <a:ext cx="1943100" cy="29845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913" name="Rectangle 537"/>
          <p:cNvSpPr>
            <a:spLocks noChangeArrowheads="1"/>
          </p:cNvSpPr>
          <p:nvPr/>
        </p:nvSpPr>
        <p:spPr bwMode="auto">
          <a:xfrm>
            <a:off x="6031533" y="3252812"/>
            <a:ext cx="2068513" cy="29845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914" name="Rectangle 538"/>
          <p:cNvSpPr>
            <a:spLocks noChangeArrowheads="1"/>
          </p:cNvSpPr>
          <p:nvPr/>
        </p:nvSpPr>
        <p:spPr bwMode="auto">
          <a:xfrm>
            <a:off x="1043608" y="2852762"/>
            <a:ext cx="1943100" cy="323850"/>
          </a:xfrm>
          <a:prstGeom prst="rect">
            <a:avLst/>
          </a:prstGeom>
          <a:gradFill rotWithShape="0">
            <a:gsLst>
              <a:gs pos="0">
                <a:srgbClr val="D2D9FA"/>
              </a:gs>
              <a:gs pos="100000">
                <a:srgbClr val="D2D9FA">
                  <a:gamma/>
                  <a:shade val="76078"/>
                  <a:invGamma/>
                </a:srgbClr>
              </a:gs>
            </a:gsLst>
            <a:lin ang="2700000" scaled="1"/>
          </a:gra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ko-KR" altLang="en-US" sz="1400" b="1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현행 코드</a:t>
            </a:r>
          </a:p>
        </p:txBody>
      </p:sp>
      <p:sp>
        <p:nvSpPr>
          <p:cNvPr id="101915" name="Rectangle 539"/>
          <p:cNvSpPr>
            <a:spLocks noChangeArrowheads="1"/>
          </p:cNvSpPr>
          <p:nvPr/>
        </p:nvSpPr>
        <p:spPr bwMode="auto">
          <a:xfrm>
            <a:off x="6031533" y="2852762"/>
            <a:ext cx="2068513" cy="323850"/>
          </a:xfrm>
          <a:prstGeom prst="rect">
            <a:avLst/>
          </a:prstGeom>
          <a:gradFill rotWithShape="0">
            <a:gsLst>
              <a:gs pos="0">
                <a:srgbClr val="D2D9FA"/>
              </a:gs>
              <a:gs pos="100000">
                <a:srgbClr val="D2D9FA">
                  <a:gamma/>
                  <a:shade val="76078"/>
                  <a:invGamma/>
                </a:srgbClr>
              </a:gs>
            </a:gsLst>
            <a:lin ang="2700000" scaled="1"/>
          </a:gra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ko-KR" altLang="en-US" sz="1400" b="1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파생 코드</a:t>
            </a:r>
          </a:p>
        </p:txBody>
      </p:sp>
      <p:sp>
        <p:nvSpPr>
          <p:cNvPr id="101916" name="AutoShape 540"/>
          <p:cNvSpPr>
            <a:spLocks noChangeArrowheads="1"/>
          </p:cNvSpPr>
          <p:nvPr/>
        </p:nvSpPr>
        <p:spPr bwMode="auto">
          <a:xfrm>
            <a:off x="2805733" y="4149750"/>
            <a:ext cx="685800" cy="1143000"/>
          </a:xfrm>
          <a:prstGeom prst="rightArrow">
            <a:avLst>
              <a:gd name="adj1" fmla="val 56389"/>
              <a:gd name="adj2" fmla="val 28509"/>
            </a:avLst>
          </a:prstGeom>
          <a:gradFill rotWithShape="0">
            <a:gsLst>
              <a:gs pos="0">
                <a:srgbClr val="9AA9F4">
                  <a:gamma/>
                  <a:tint val="0"/>
                  <a:invGamma/>
                </a:srgbClr>
              </a:gs>
              <a:gs pos="100000">
                <a:srgbClr val="9AA9F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DDDDD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0" latinLnBrk="0" hangingPunct="0"/>
            <a:r>
              <a:rPr lang="ko-KR" altLang="en-US" sz="1200" b="1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</a:t>
            </a:r>
          </a:p>
        </p:txBody>
      </p:sp>
      <p:sp>
        <p:nvSpPr>
          <p:cNvPr id="101917" name="AutoShape 541"/>
          <p:cNvSpPr>
            <a:spLocks noChangeArrowheads="1"/>
          </p:cNvSpPr>
          <p:nvPr/>
        </p:nvSpPr>
        <p:spPr bwMode="auto">
          <a:xfrm>
            <a:off x="5498133" y="4135462"/>
            <a:ext cx="685800" cy="1143000"/>
          </a:xfrm>
          <a:prstGeom prst="rightArrow">
            <a:avLst>
              <a:gd name="adj1" fmla="val 56389"/>
              <a:gd name="adj2" fmla="val 28509"/>
            </a:avLst>
          </a:prstGeom>
          <a:gradFill rotWithShape="0">
            <a:gsLst>
              <a:gs pos="0">
                <a:srgbClr val="9AA9F4">
                  <a:gamma/>
                  <a:tint val="0"/>
                  <a:invGamma/>
                </a:srgbClr>
              </a:gs>
              <a:gs pos="100000">
                <a:srgbClr val="9AA9F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DDDDD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tIns="72000" rIns="72000" bIns="72000" anchor="ctr"/>
          <a:lstStyle/>
          <a:p>
            <a:pPr algn="ctr" eaLnBrk="0" latinLnBrk="0" hangingPunct="0"/>
            <a:r>
              <a:rPr lang="ko-KR" altLang="en-US" sz="1200" b="1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파생정의</a:t>
            </a:r>
          </a:p>
        </p:txBody>
      </p:sp>
      <p:graphicFrame>
        <p:nvGraphicFramePr>
          <p:cNvPr id="101943" name="Group 5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081138"/>
              </p:ext>
            </p:extLst>
          </p:nvPr>
        </p:nvGraphicFramePr>
        <p:xfrm>
          <a:off x="6260133" y="4768875"/>
          <a:ext cx="1609725" cy="1295400"/>
        </p:xfrm>
        <a:graphic>
          <a:graphicData uri="http://schemas.openxmlformats.org/drawingml/2006/table">
            <a:tbl>
              <a:tblPr/>
              <a:tblGrid>
                <a:gridCol w="603250"/>
                <a:gridCol w="1006475"/>
              </a:tblGrid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001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흰색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002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노란색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005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빨강색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파란색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8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</a:t>
                      </a:r>
                    </a:p>
                  </a:txBody>
                  <a:tcPr marL="72390" marR="72390"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4pPr>
                      <a:lvl5pPr marL="2921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5pPr>
                      <a:lvl6pPr marL="749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6pPr>
                      <a:lvl7pPr marL="1206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7pPr>
                      <a:lvl8pPr marL="1663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8pPr>
                      <a:lvl9pPr marL="2120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검정색</a:t>
                      </a:r>
                    </a:p>
                  </a:txBody>
                  <a:tcPr marL="72390" marR="72390"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 코드 정의</a:t>
            </a:r>
            <a:endParaRPr lang="ko-KR" altLang="en-US" dirty="0"/>
          </a:p>
        </p:txBody>
      </p:sp>
      <p:sp>
        <p:nvSpPr>
          <p:cNvPr id="24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표준화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표준화 활용 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724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990600"/>
            <a:ext cx="8591550" cy="5105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 용어 사전 정의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도메인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표준이 정의되면 이를 바탕으로 표준 용어를 구성 함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 용어 적용이 업무적으로나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적으로 무리가 없는지 검토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누락된 단어 및 도메인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등이 없는지를 확인하고 추가 보완 작업을 수행 함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 표준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구성 요소와의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</a:p>
        </p:txBody>
      </p:sp>
      <p:sp>
        <p:nvSpPr>
          <p:cNvPr id="104458" name="Rectangle 10"/>
          <p:cNvSpPr>
            <a:spLocks noChangeArrowheads="1"/>
          </p:cNvSpPr>
          <p:nvPr/>
        </p:nvSpPr>
        <p:spPr bwMode="auto">
          <a:xfrm>
            <a:off x="3268142" y="4277196"/>
            <a:ext cx="1076325" cy="279400"/>
          </a:xfrm>
          <a:prstGeom prst="rect">
            <a:avLst/>
          </a:prstGeom>
          <a:solidFill>
            <a:srgbClr val="9AA9F4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59" name="Rectangle 11"/>
          <p:cNvSpPr>
            <a:spLocks noChangeArrowheads="1"/>
          </p:cNvSpPr>
          <p:nvPr/>
        </p:nvSpPr>
        <p:spPr bwMode="auto">
          <a:xfrm>
            <a:off x="3634854" y="4345459"/>
            <a:ext cx="3302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60" name="Rectangle 12"/>
          <p:cNvSpPr>
            <a:spLocks noChangeArrowheads="1"/>
          </p:cNvSpPr>
          <p:nvPr/>
        </p:nvSpPr>
        <p:spPr bwMode="auto">
          <a:xfrm>
            <a:off x="4342879" y="4277196"/>
            <a:ext cx="1466850" cy="279400"/>
          </a:xfrm>
          <a:prstGeom prst="rect">
            <a:avLst/>
          </a:prstGeom>
          <a:solidFill>
            <a:srgbClr val="9AA9F4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61" name="Rectangle 13"/>
          <p:cNvSpPr>
            <a:spLocks noChangeArrowheads="1"/>
          </p:cNvSpPr>
          <p:nvPr/>
        </p:nvSpPr>
        <p:spPr bwMode="auto">
          <a:xfrm>
            <a:off x="4734992" y="4345459"/>
            <a:ext cx="6604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용어영문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62" name="Rectangle 14"/>
          <p:cNvSpPr>
            <a:spLocks noChangeArrowheads="1"/>
          </p:cNvSpPr>
          <p:nvPr/>
        </p:nvSpPr>
        <p:spPr bwMode="auto">
          <a:xfrm>
            <a:off x="7054329" y="5532909"/>
            <a:ext cx="1100138" cy="280987"/>
          </a:xfrm>
          <a:prstGeom prst="rect">
            <a:avLst/>
          </a:prstGeom>
          <a:solidFill>
            <a:srgbClr val="9AA9F4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63" name="Rectangle 15"/>
          <p:cNvSpPr>
            <a:spLocks noChangeArrowheads="1"/>
          </p:cNvSpPr>
          <p:nvPr/>
        </p:nvSpPr>
        <p:spPr bwMode="auto">
          <a:xfrm>
            <a:off x="7176567" y="5602759"/>
            <a:ext cx="825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데이터타입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64" name="Rectangle 16"/>
          <p:cNvSpPr>
            <a:spLocks noChangeArrowheads="1"/>
          </p:cNvSpPr>
          <p:nvPr/>
        </p:nvSpPr>
        <p:spPr bwMode="auto">
          <a:xfrm>
            <a:off x="3268142" y="4555009"/>
            <a:ext cx="1076325" cy="280987"/>
          </a:xfrm>
          <a:prstGeom prst="rect">
            <a:avLst/>
          </a:prstGeom>
          <a:solidFill>
            <a:srgbClr val="FFFFFF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65" name="Rectangle 17"/>
          <p:cNvSpPr>
            <a:spLocks noChangeArrowheads="1"/>
          </p:cNvSpPr>
          <p:nvPr/>
        </p:nvSpPr>
        <p:spPr bwMode="auto">
          <a:xfrm>
            <a:off x="3293542" y="4624859"/>
            <a:ext cx="990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고객구분코드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66" name="Rectangle 18"/>
          <p:cNvSpPr>
            <a:spLocks noChangeArrowheads="1"/>
          </p:cNvSpPr>
          <p:nvPr/>
        </p:nvSpPr>
        <p:spPr bwMode="auto">
          <a:xfrm>
            <a:off x="7054329" y="5812309"/>
            <a:ext cx="1100138" cy="280987"/>
          </a:xfrm>
          <a:prstGeom prst="rect">
            <a:avLst/>
          </a:prstGeom>
          <a:solidFill>
            <a:srgbClr val="FFFFFF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67" name="Rectangle 19"/>
          <p:cNvSpPr>
            <a:spLocks noChangeArrowheads="1"/>
          </p:cNvSpPr>
          <p:nvPr/>
        </p:nvSpPr>
        <p:spPr bwMode="auto">
          <a:xfrm>
            <a:off x="7192442" y="5882159"/>
            <a:ext cx="72135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CHAR(16)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68" name="Rectangle 20"/>
          <p:cNvSpPr>
            <a:spLocks noChangeArrowheads="1"/>
          </p:cNvSpPr>
          <p:nvPr/>
        </p:nvSpPr>
        <p:spPr bwMode="auto">
          <a:xfrm>
            <a:off x="1045642" y="3997796"/>
            <a:ext cx="588962" cy="279400"/>
          </a:xfrm>
          <a:prstGeom prst="rect">
            <a:avLst/>
          </a:prstGeom>
          <a:solidFill>
            <a:srgbClr val="9AA9F4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69" name="Rectangle 21"/>
          <p:cNvSpPr>
            <a:spLocks noChangeArrowheads="1"/>
          </p:cNvSpPr>
          <p:nvPr/>
        </p:nvSpPr>
        <p:spPr bwMode="auto">
          <a:xfrm>
            <a:off x="1082154" y="4067646"/>
            <a:ext cx="4953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한글명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70" name="Rectangle 22"/>
          <p:cNvSpPr>
            <a:spLocks noChangeArrowheads="1"/>
          </p:cNvSpPr>
          <p:nvPr/>
        </p:nvSpPr>
        <p:spPr bwMode="auto">
          <a:xfrm>
            <a:off x="1633017" y="3997796"/>
            <a:ext cx="954087" cy="279400"/>
          </a:xfrm>
          <a:prstGeom prst="rect">
            <a:avLst/>
          </a:prstGeom>
          <a:solidFill>
            <a:srgbClr val="9AA9F4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71" name="Rectangle 23"/>
          <p:cNvSpPr>
            <a:spLocks noChangeArrowheads="1"/>
          </p:cNvSpPr>
          <p:nvPr/>
        </p:nvSpPr>
        <p:spPr bwMode="auto">
          <a:xfrm>
            <a:off x="1680642" y="4067646"/>
            <a:ext cx="8255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영문약어명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72" name="Rectangle 24"/>
          <p:cNvSpPr>
            <a:spLocks noChangeArrowheads="1"/>
          </p:cNvSpPr>
          <p:nvPr/>
        </p:nvSpPr>
        <p:spPr bwMode="auto">
          <a:xfrm>
            <a:off x="1045642" y="4277196"/>
            <a:ext cx="588962" cy="279400"/>
          </a:xfrm>
          <a:prstGeom prst="rect">
            <a:avLst/>
          </a:prstGeom>
          <a:solidFill>
            <a:srgbClr val="FFFFFF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73" name="Rectangle 25"/>
          <p:cNvSpPr>
            <a:spLocks noChangeArrowheads="1"/>
          </p:cNvSpPr>
          <p:nvPr/>
        </p:nvSpPr>
        <p:spPr bwMode="auto">
          <a:xfrm>
            <a:off x="1167879" y="4345459"/>
            <a:ext cx="3302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74" name="Rectangle 26"/>
          <p:cNvSpPr>
            <a:spLocks noChangeArrowheads="1"/>
          </p:cNvSpPr>
          <p:nvPr/>
        </p:nvSpPr>
        <p:spPr bwMode="auto">
          <a:xfrm>
            <a:off x="1633017" y="4277196"/>
            <a:ext cx="954087" cy="279400"/>
          </a:xfrm>
          <a:prstGeom prst="rect">
            <a:avLst/>
          </a:prstGeom>
          <a:solidFill>
            <a:srgbClr val="FFFFFF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75" name="Rectangle 27"/>
          <p:cNvSpPr>
            <a:spLocks noChangeArrowheads="1"/>
          </p:cNvSpPr>
          <p:nvPr/>
        </p:nvSpPr>
        <p:spPr bwMode="auto">
          <a:xfrm>
            <a:off x="1864792" y="4345459"/>
            <a:ext cx="40235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CUST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76" name="Rectangle 28"/>
          <p:cNvSpPr>
            <a:spLocks noChangeArrowheads="1"/>
          </p:cNvSpPr>
          <p:nvPr/>
        </p:nvSpPr>
        <p:spPr bwMode="auto">
          <a:xfrm>
            <a:off x="1045642" y="4555009"/>
            <a:ext cx="588962" cy="280987"/>
          </a:xfrm>
          <a:prstGeom prst="rect">
            <a:avLst/>
          </a:prstGeom>
          <a:solidFill>
            <a:srgbClr val="FFFFFF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77" name="Rectangle 29"/>
          <p:cNvSpPr>
            <a:spLocks noChangeArrowheads="1"/>
          </p:cNvSpPr>
          <p:nvPr/>
        </p:nvSpPr>
        <p:spPr bwMode="auto">
          <a:xfrm>
            <a:off x="1167879" y="4624859"/>
            <a:ext cx="3302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78" name="Rectangle 30"/>
          <p:cNvSpPr>
            <a:spLocks noChangeArrowheads="1"/>
          </p:cNvSpPr>
          <p:nvPr/>
        </p:nvSpPr>
        <p:spPr bwMode="auto">
          <a:xfrm>
            <a:off x="1633017" y="4555009"/>
            <a:ext cx="954087" cy="280987"/>
          </a:xfrm>
          <a:prstGeom prst="rect">
            <a:avLst/>
          </a:prstGeom>
          <a:solidFill>
            <a:srgbClr val="FFFFFF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79" name="Rectangle 31"/>
          <p:cNvSpPr>
            <a:spLocks noChangeArrowheads="1"/>
          </p:cNvSpPr>
          <p:nvPr/>
        </p:nvSpPr>
        <p:spPr bwMode="auto">
          <a:xfrm>
            <a:off x="1929879" y="4624859"/>
            <a:ext cx="28142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TYP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80" name="Rectangle 32"/>
          <p:cNvSpPr>
            <a:spLocks noChangeArrowheads="1"/>
          </p:cNvSpPr>
          <p:nvPr/>
        </p:nvSpPr>
        <p:spPr bwMode="auto">
          <a:xfrm>
            <a:off x="1045642" y="4834409"/>
            <a:ext cx="588962" cy="280987"/>
          </a:xfrm>
          <a:prstGeom prst="rect">
            <a:avLst/>
          </a:prstGeom>
          <a:solidFill>
            <a:srgbClr val="FFFFFF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81" name="Rectangle 33"/>
          <p:cNvSpPr>
            <a:spLocks noChangeArrowheads="1"/>
          </p:cNvSpPr>
          <p:nvPr/>
        </p:nvSpPr>
        <p:spPr bwMode="auto">
          <a:xfrm>
            <a:off x="1167879" y="4904259"/>
            <a:ext cx="3302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82" name="Rectangle 34"/>
          <p:cNvSpPr>
            <a:spLocks noChangeArrowheads="1"/>
          </p:cNvSpPr>
          <p:nvPr/>
        </p:nvSpPr>
        <p:spPr bwMode="auto">
          <a:xfrm>
            <a:off x="1633017" y="4834409"/>
            <a:ext cx="954087" cy="280987"/>
          </a:xfrm>
          <a:prstGeom prst="rect">
            <a:avLst/>
          </a:prstGeom>
          <a:solidFill>
            <a:srgbClr val="FFFFFF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83" name="Rectangle 35"/>
          <p:cNvSpPr>
            <a:spLocks noChangeArrowheads="1"/>
          </p:cNvSpPr>
          <p:nvPr/>
        </p:nvSpPr>
        <p:spPr bwMode="auto">
          <a:xfrm>
            <a:off x="1985442" y="4904259"/>
            <a:ext cx="22602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CD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84" name="Rectangle 36"/>
          <p:cNvSpPr>
            <a:spLocks noChangeArrowheads="1"/>
          </p:cNvSpPr>
          <p:nvPr/>
        </p:nvSpPr>
        <p:spPr bwMode="auto">
          <a:xfrm>
            <a:off x="6614592" y="3718396"/>
            <a:ext cx="1247775" cy="280988"/>
          </a:xfrm>
          <a:prstGeom prst="rect">
            <a:avLst/>
          </a:prstGeom>
          <a:solidFill>
            <a:srgbClr val="9AA9F4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85" name="Rectangle 37"/>
          <p:cNvSpPr>
            <a:spLocks noChangeArrowheads="1"/>
          </p:cNvSpPr>
          <p:nvPr/>
        </p:nvSpPr>
        <p:spPr bwMode="auto">
          <a:xfrm>
            <a:off x="7067029" y="3788246"/>
            <a:ext cx="3302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86" name="Rectangle 38"/>
          <p:cNvSpPr>
            <a:spLocks noChangeArrowheads="1"/>
          </p:cNvSpPr>
          <p:nvPr/>
        </p:nvSpPr>
        <p:spPr bwMode="auto">
          <a:xfrm>
            <a:off x="6614592" y="4277196"/>
            <a:ext cx="587375" cy="279400"/>
          </a:xfrm>
          <a:prstGeom prst="rect">
            <a:avLst/>
          </a:prstGeom>
          <a:solidFill>
            <a:srgbClr val="FFFFFF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87" name="Rectangle 39"/>
          <p:cNvSpPr>
            <a:spLocks noChangeArrowheads="1"/>
          </p:cNvSpPr>
          <p:nvPr/>
        </p:nvSpPr>
        <p:spPr bwMode="auto">
          <a:xfrm>
            <a:off x="6805092" y="4345459"/>
            <a:ext cx="18274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88" name="Rectangle 40"/>
          <p:cNvSpPr>
            <a:spLocks noChangeArrowheads="1"/>
          </p:cNvSpPr>
          <p:nvPr/>
        </p:nvSpPr>
        <p:spPr bwMode="auto">
          <a:xfrm>
            <a:off x="7200379" y="4277196"/>
            <a:ext cx="661988" cy="279400"/>
          </a:xfrm>
          <a:prstGeom prst="rect">
            <a:avLst/>
          </a:prstGeom>
          <a:solidFill>
            <a:srgbClr val="FFFFFF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89" name="Rectangle 41"/>
          <p:cNvSpPr>
            <a:spLocks noChangeArrowheads="1"/>
          </p:cNvSpPr>
          <p:nvPr/>
        </p:nvSpPr>
        <p:spPr bwMode="auto">
          <a:xfrm>
            <a:off x="7359129" y="4345459"/>
            <a:ext cx="3302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90" name="Rectangle 42"/>
          <p:cNvSpPr>
            <a:spLocks noChangeArrowheads="1"/>
          </p:cNvSpPr>
          <p:nvPr/>
        </p:nvSpPr>
        <p:spPr bwMode="auto">
          <a:xfrm>
            <a:off x="6614592" y="4555009"/>
            <a:ext cx="587375" cy="280987"/>
          </a:xfrm>
          <a:prstGeom prst="rect">
            <a:avLst/>
          </a:prstGeom>
          <a:solidFill>
            <a:srgbClr val="FFFFFF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91" name="Rectangle 43"/>
          <p:cNvSpPr>
            <a:spLocks noChangeArrowheads="1"/>
          </p:cNvSpPr>
          <p:nvPr/>
        </p:nvSpPr>
        <p:spPr bwMode="auto">
          <a:xfrm>
            <a:off x="6805092" y="4624859"/>
            <a:ext cx="18274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92" name="Rectangle 44"/>
          <p:cNvSpPr>
            <a:spLocks noChangeArrowheads="1"/>
          </p:cNvSpPr>
          <p:nvPr/>
        </p:nvSpPr>
        <p:spPr bwMode="auto">
          <a:xfrm>
            <a:off x="7200379" y="4555009"/>
            <a:ext cx="661988" cy="280987"/>
          </a:xfrm>
          <a:prstGeom prst="rect">
            <a:avLst/>
          </a:prstGeom>
          <a:solidFill>
            <a:srgbClr val="FFFFFF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93" name="Rectangle 45"/>
          <p:cNvSpPr>
            <a:spLocks noChangeArrowheads="1"/>
          </p:cNvSpPr>
          <p:nvPr/>
        </p:nvSpPr>
        <p:spPr bwMode="auto">
          <a:xfrm>
            <a:off x="7359129" y="4624859"/>
            <a:ext cx="3302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법인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94" name="Rectangle 46"/>
          <p:cNvSpPr>
            <a:spLocks noChangeArrowheads="1"/>
          </p:cNvSpPr>
          <p:nvPr/>
        </p:nvSpPr>
        <p:spPr bwMode="auto">
          <a:xfrm>
            <a:off x="6614592" y="4834409"/>
            <a:ext cx="587375" cy="280987"/>
          </a:xfrm>
          <a:prstGeom prst="rect">
            <a:avLst/>
          </a:prstGeom>
          <a:solidFill>
            <a:srgbClr val="FFFFFF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95" name="Rectangle 47"/>
          <p:cNvSpPr>
            <a:spLocks noChangeArrowheads="1"/>
          </p:cNvSpPr>
          <p:nvPr/>
        </p:nvSpPr>
        <p:spPr bwMode="auto">
          <a:xfrm>
            <a:off x="6805092" y="4904259"/>
            <a:ext cx="18274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96" name="Rectangle 48"/>
          <p:cNvSpPr>
            <a:spLocks noChangeArrowheads="1"/>
          </p:cNvSpPr>
          <p:nvPr/>
        </p:nvSpPr>
        <p:spPr bwMode="auto">
          <a:xfrm>
            <a:off x="7200379" y="4834409"/>
            <a:ext cx="661988" cy="280987"/>
          </a:xfrm>
          <a:prstGeom prst="rect">
            <a:avLst/>
          </a:prstGeom>
          <a:solidFill>
            <a:srgbClr val="FFFFFF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97" name="Rectangle 49"/>
          <p:cNvSpPr>
            <a:spLocks noChangeArrowheads="1"/>
          </p:cNvSpPr>
          <p:nvPr/>
        </p:nvSpPr>
        <p:spPr bwMode="auto">
          <a:xfrm>
            <a:off x="7359129" y="4904259"/>
            <a:ext cx="3302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98" name="Rectangle 50"/>
          <p:cNvSpPr>
            <a:spLocks noChangeArrowheads="1"/>
          </p:cNvSpPr>
          <p:nvPr/>
        </p:nvSpPr>
        <p:spPr bwMode="auto">
          <a:xfrm>
            <a:off x="6614592" y="3997796"/>
            <a:ext cx="1247775" cy="279400"/>
          </a:xfrm>
          <a:prstGeom prst="rect">
            <a:avLst/>
          </a:prstGeom>
          <a:solidFill>
            <a:srgbClr val="D2D9FA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499" name="Rectangle 51"/>
          <p:cNvSpPr>
            <a:spLocks noChangeArrowheads="1"/>
          </p:cNvSpPr>
          <p:nvPr/>
        </p:nvSpPr>
        <p:spPr bwMode="auto">
          <a:xfrm>
            <a:off x="6724129" y="4067646"/>
            <a:ext cx="9906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고객구분코드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00" name="Rectangle 52"/>
          <p:cNvSpPr>
            <a:spLocks noChangeArrowheads="1"/>
          </p:cNvSpPr>
          <p:nvPr/>
        </p:nvSpPr>
        <p:spPr bwMode="auto">
          <a:xfrm>
            <a:off x="899592" y="3788246"/>
            <a:ext cx="1246187" cy="209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01" name="Rectangle 53"/>
          <p:cNvSpPr>
            <a:spLocks noChangeArrowheads="1"/>
          </p:cNvSpPr>
          <p:nvPr/>
        </p:nvSpPr>
        <p:spPr bwMode="auto">
          <a:xfrm>
            <a:off x="1055167" y="3764434"/>
            <a:ext cx="3302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02" name="Rectangle 54"/>
          <p:cNvSpPr>
            <a:spLocks noChangeArrowheads="1"/>
          </p:cNvSpPr>
          <p:nvPr/>
        </p:nvSpPr>
        <p:spPr bwMode="auto">
          <a:xfrm>
            <a:off x="1453629" y="3764434"/>
            <a:ext cx="6604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단어사전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03" name="Rectangle 55"/>
          <p:cNvSpPr>
            <a:spLocks noChangeArrowheads="1"/>
          </p:cNvSpPr>
          <p:nvPr/>
        </p:nvSpPr>
        <p:spPr bwMode="auto">
          <a:xfrm>
            <a:off x="3171304" y="4067646"/>
            <a:ext cx="1244600" cy="209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04" name="Rectangle 56"/>
          <p:cNvSpPr>
            <a:spLocks noChangeArrowheads="1"/>
          </p:cNvSpPr>
          <p:nvPr/>
        </p:nvSpPr>
        <p:spPr bwMode="auto">
          <a:xfrm>
            <a:off x="3253854" y="4064471"/>
            <a:ext cx="33342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05" name="Rectangle 57"/>
          <p:cNvSpPr>
            <a:spLocks noChangeArrowheads="1"/>
          </p:cNvSpPr>
          <p:nvPr/>
        </p:nvSpPr>
        <p:spPr bwMode="auto">
          <a:xfrm>
            <a:off x="3652317" y="4064471"/>
            <a:ext cx="666849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용어사전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06" name="Rectangle 58"/>
          <p:cNvSpPr>
            <a:spLocks noChangeArrowheads="1"/>
          </p:cNvSpPr>
          <p:nvPr/>
        </p:nvSpPr>
        <p:spPr bwMode="auto">
          <a:xfrm>
            <a:off x="6395517" y="5297959"/>
            <a:ext cx="1244600" cy="209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07" name="Rectangle 59"/>
          <p:cNvSpPr>
            <a:spLocks noChangeArrowheads="1"/>
          </p:cNvSpPr>
          <p:nvPr/>
        </p:nvSpPr>
        <p:spPr bwMode="auto">
          <a:xfrm>
            <a:off x="6392342" y="5332884"/>
            <a:ext cx="3302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08" name="Rectangle 60"/>
          <p:cNvSpPr>
            <a:spLocks noChangeArrowheads="1"/>
          </p:cNvSpPr>
          <p:nvPr/>
        </p:nvSpPr>
        <p:spPr bwMode="auto">
          <a:xfrm>
            <a:off x="6790804" y="5332884"/>
            <a:ext cx="825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도메인사전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09" name="Rectangle 61"/>
          <p:cNvSpPr>
            <a:spLocks noChangeArrowheads="1"/>
          </p:cNvSpPr>
          <p:nvPr/>
        </p:nvSpPr>
        <p:spPr bwMode="auto">
          <a:xfrm>
            <a:off x="6360592" y="3496146"/>
            <a:ext cx="1244600" cy="209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10" name="Rectangle 62"/>
          <p:cNvSpPr>
            <a:spLocks noChangeArrowheads="1"/>
          </p:cNvSpPr>
          <p:nvPr/>
        </p:nvSpPr>
        <p:spPr bwMode="auto">
          <a:xfrm>
            <a:off x="6611417" y="3531071"/>
            <a:ext cx="3302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11" name="Rectangle 63"/>
          <p:cNvSpPr>
            <a:spLocks noChangeArrowheads="1"/>
          </p:cNvSpPr>
          <p:nvPr/>
        </p:nvSpPr>
        <p:spPr bwMode="auto">
          <a:xfrm>
            <a:off x="7009879" y="3531071"/>
            <a:ext cx="3302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4514" name="Group 66"/>
          <p:cNvGrpSpPr>
            <a:grpSpLocks/>
          </p:cNvGrpSpPr>
          <p:nvPr/>
        </p:nvGrpSpPr>
        <p:grpSpPr bwMode="auto">
          <a:xfrm>
            <a:off x="2585517" y="4415309"/>
            <a:ext cx="682625" cy="287337"/>
            <a:chOff x="1649" y="2229"/>
            <a:chExt cx="430" cy="181"/>
          </a:xfrm>
        </p:grpSpPr>
        <p:sp>
          <p:nvSpPr>
            <p:cNvPr id="104512" name="Line 64"/>
            <p:cNvSpPr>
              <a:spLocks noChangeShapeType="1"/>
            </p:cNvSpPr>
            <p:nvPr/>
          </p:nvSpPr>
          <p:spPr bwMode="auto">
            <a:xfrm>
              <a:off x="1649" y="2229"/>
              <a:ext cx="377" cy="15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13" name="Freeform 65"/>
            <p:cNvSpPr>
              <a:spLocks/>
            </p:cNvSpPr>
            <p:nvPr/>
          </p:nvSpPr>
          <p:spPr bwMode="auto">
            <a:xfrm>
              <a:off x="2012" y="2357"/>
              <a:ext cx="67" cy="53"/>
            </a:xfrm>
            <a:custGeom>
              <a:avLst/>
              <a:gdLst>
                <a:gd name="T0" fmla="*/ 0 w 135"/>
                <a:gd name="T1" fmla="*/ 106 h 106"/>
                <a:gd name="T2" fmla="*/ 135 w 135"/>
                <a:gd name="T3" fmla="*/ 97 h 106"/>
                <a:gd name="T4" fmla="*/ 48 w 135"/>
                <a:gd name="T5" fmla="*/ 0 h 106"/>
                <a:gd name="T6" fmla="*/ 0 w 135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06">
                  <a:moveTo>
                    <a:pt x="0" y="106"/>
                  </a:moveTo>
                  <a:lnTo>
                    <a:pt x="135" y="97"/>
                  </a:lnTo>
                  <a:lnTo>
                    <a:pt x="48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4517" name="Group 69"/>
          <p:cNvGrpSpPr>
            <a:grpSpLocks/>
          </p:cNvGrpSpPr>
          <p:nvPr/>
        </p:nvGrpSpPr>
        <p:grpSpPr bwMode="auto">
          <a:xfrm>
            <a:off x="2585517" y="4650259"/>
            <a:ext cx="682625" cy="92075"/>
            <a:chOff x="1649" y="2377"/>
            <a:chExt cx="430" cy="58"/>
          </a:xfrm>
        </p:grpSpPr>
        <p:sp>
          <p:nvSpPr>
            <p:cNvPr id="104515" name="Line 67"/>
            <p:cNvSpPr>
              <a:spLocks noChangeShapeType="1"/>
            </p:cNvSpPr>
            <p:nvPr/>
          </p:nvSpPr>
          <p:spPr bwMode="auto">
            <a:xfrm>
              <a:off x="1649" y="2405"/>
              <a:ext cx="373" cy="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16" name="Freeform 68"/>
            <p:cNvSpPr>
              <a:spLocks/>
            </p:cNvSpPr>
            <p:nvPr/>
          </p:nvSpPr>
          <p:spPr bwMode="auto">
            <a:xfrm>
              <a:off x="2020" y="2377"/>
              <a:ext cx="59" cy="58"/>
            </a:xfrm>
            <a:custGeom>
              <a:avLst/>
              <a:gdLst>
                <a:gd name="T0" fmla="*/ 0 w 119"/>
                <a:gd name="T1" fmla="*/ 115 h 115"/>
                <a:gd name="T2" fmla="*/ 119 w 119"/>
                <a:gd name="T3" fmla="*/ 57 h 115"/>
                <a:gd name="T4" fmla="*/ 0 w 119"/>
                <a:gd name="T5" fmla="*/ 0 h 115"/>
                <a:gd name="T6" fmla="*/ 0 w 119"/>
                <a:gd name="T7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15">
                  <a:moveTo>
                    <a:pt x="0" y="115"/>
                  </a:moveTo>
                  <a:lnTo>
                    <a:pt x="119" y="57"/>
                  </a:lnTo>
                  <a:lnTo>
                    <a:pt x="0" y="0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4520" name="Group 72"/>
          <p:cNvGrpSpPr>
            <a:grpSpLocks/>
          </p:cNvGrpSpPr>
          <p:nvPr/>
        </p:nvGrpSpPr>
        <p:grpSpPr bwMode="auto">
          <a:xfrm>
            <a:off x="2585517" y="4689946"/>
            <a:ext cx="682625" cy="284163"/>
            <a:chOff x="1649" y="2402"/>
            <a:chExt cx="430" cy="179"/>
          </a:xfrm>
        </p:grpSpPr>
        <p:sp>
          <p:nvSpPr>
            <p:cNvPr id="104518" name="Line 70"/>
            <p:cNvSpPr>
              <a:spLocks noChangeShapeType="1"/>
            </p:cNvSpPr>
            <p:nvPr/>
          </p:nvSpPr>
          <p:spPr bwMode="auto">
            <a:xfrm flipV="1">
              <a:off x="1649" y="2427"/>
              <a:ext cx="377" cy="15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19" name="Freeform 71"/>
            <p:cNvSpPr>
              <a:spLocks/>
            </p:cNvSpPr>
            <p:nvPr/>
          </p:nvSpPr>
          <p:spPr bwMode="auto">
            <a:xfrm>
              <a:off x="2012" y="2402"/>
              <a:ext cx="67" cy="53"/>
            </a:xfrm>
            <a:custGeom>
              <a:avLst/>
              <a:gdLst>
                <a:gd name="T0" fmla="*/ 48 w 135"/>
                <a:gd name="T1" fmla="*/ 107 h 107"/>
                <a:gd name="T2" fmla="*/ 135 w 135"/>
                <a:gd name="T3" fmla="*/ 8 h 107"/>
                <a:gd name="T4" fmla="*/ 0 w 135"/>
                <a:gd name="T5" fmla="*/ 0 h 107"/>
                <a:gd name="T6" fmla="*/ 48 w 135"/>
                <a:gd name="T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07">
                  <a:moveTo>
                    <a:pt x="48" y="107"/>
                  </a:moveTo>
                  <a:lnTo>
                    <a:pt x="135" y="8"/>
                  </a:lnTo>
                  <a:lnTo>
                    <a:pt x="0" y="0"/>
                  </a:lnTo>
                  <a:lnTo>
                    <a:pt x="48" y="10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4523" name="Group 75"/>
          <p:cNvGrpSpPr>
            <a:grpSpLocks/>
          </p:cNvGrpSpPr>
          <p:nvPr/>
        </p:nvGrpSpPr>
        <p:grpSpPr bwMode="auto">
          <a:xfrm>
            <a:off x="5808142" y="4137496"/>
            <a:ext cx="806450" cy="593725"/>
            <a:chOff x="3679" y="2054"/>
            <a:chExt cx="508" cy="374"/>
          </a:xfrm>
        </p:grpSpPr>
        <p:sp>
          <p:nvSpPr>
            <p:cNvPr id="104521" name="Freeform 73"/>
            <p:cNvSpPr>
              <a:spLocks/>
            </p:cNvSpPr>
            <p:nvPr/>
          </p:nvSpPr>
          <p:spPr bwMode="auto">
            <a:xfrm>
              <a:off x="3738" y="2054"/>
              <a:ext cx="449" cy="345"/>
            </a:xfrm>
            <a:custGeom>
              <a:avLst/>
              <a:gdLst>
                <a:gd name="T0" fmla="*/ 898 w 898"/>
                <a:gd name="T1" fmla="*/ 0 h 691"/>
                <a:gd name="T2" fmla="*/ 850 w 898"/>
                <a:gd name="T3" fmla="*/ 2 h 691"/>
                <a:gd name="T4" fmla="*/ 804 w 898"/>
                <a:gd name="T5" fmla="*/ 8 h 691"/>
                <a:gd name="T6" fmla="*/ 758 w 898"/>
                <a:gd name="T7" fmla="*/ 19 h 691"/>
                <a:gd name="T8" fmla="*/ 712 w 898"/>
                <a:gd name="T9" fmla="*/ 31 h 691"/>
                <a:gd name="T10" fmla="*/ 668 w 898"/>
                <a:gd name="T11" fmla="*/ 46 h 691"/>
                <a:gd name="T12" fmla="*/ 625 w 898"/>
                <a:gd name="T13" fmla="*/ 64 h 691"/>
                <a:gd name="T14" fmla="*/ 587 w 898"/>
                <a:gd name="T15" fmla="*/ 86 h 691"/>
                <a:gd name="T16" fmla="*/ 550 w 898"/>
                <a:gd name="T17" fmla="*/ 110 h 691"/>
                <a:gd name="T18" fmla="*/ 516 w 898"/>
                <a:gd name="T19" fmla="*/ 136 h 691"/>
                <a:gd name="T20" fmla="*/ 485 w 898"/>
                <a:gd name="T21" fmla="*/ 163 h 691"/>
                <a:gd name="T22" fmla="*/ 458 w 898"/>
                <a:gd name="T23" fmla="*/ 193 h 691"/>
                <a:gd name="T24" fmla="*/ 435 w 898"/>
                <a:gd name="T25" fmla="*/ 224 h 691"/>
                <a:gd name="T26" fmla="*/ 416 w 898"/>
                <a:gd name="T27" fmla="*/ 255 h 691"/>
                <a:gd name="T28" fmla="*/ 402 w 898"/>
                <a:gd name="T29" fmla="*/ 286 h 691"/>
                <a:gd name="T30" fmla="*/ 394 w 898"/>
                <a:gd name="T31" fmla="*/ 319 h 691"/>
                <a:gd name="T32" fmla="*/ 391 w 898"/>
                <a:gd name="T33" fmla="*/ 352 h 691"/>
                <a:gd name="T34" fmla="*/ 389 w 898"/>
                <a:gd name="T35" fmla="*/ 379 h 691"/>
                <a:gd name="T36" fmla="*/ 383 w 898"/>
                <a:gd name="T37" fmla="*/ 407 h 691"/>
                <a:gd name="T38" fmla="*/ 373 w 898"/>
                <a:gd name="T39" fmla="*/ 434 h 691"/>
                <a:gd name="T40" fmla="*/ 360 w 898"/>
                <a:gd name="T41" fmla="*/ 462 h 691"/>
                <a:gd name="T42" fmla="*/ 343 w 898"/>
                <a:gd name="T43" fmla="*/ 488 h 691"/>
                <a:gd name="T44" fmla="*/ 323 w 898"/>
                <a:gd name="T45" fmla="*/ 513 h 691"/>
                <a:gd name="T46" fmla="*/ 300 w 898"/>
                <a:gd name="T47" fmla="*/ 537 h 691"/>
                <a:gd name="T48" fmla="*/ 273 w 898"/>
                <a:gd name="T49" fmla="*/ 561 h 691"/>
                <a:gd name="T50" fmla="*/ 246 w 898"/>
                <a:gd name="T51" fmla="*/ 583 h 691"/>
                <a:gd name="T52" fmla="*/ 216 w 898"/>
                <a:gd name="T53" fmla="*/ 605 h 691"/>
                <a:gd name="T54" fmla="*/ 183 w 898"/>
                <a:gd name="T55" fmla="*/ 623 h 691"/>
                <a:gd name="T56" fmla="*/ 150 w 898"/>
                <a:gd name="T57" fmla="*/ 641 h 691"/>
                <a:gd name="T58" fmla="*/ 114 w 898"/>
                <a:gd name="T59" fmla="*/ 656 h 691"/>
                <a:gd name="T60" fmla="*/ 77 w 898"/>
                <a:gd name="T61" fmla="*/ 671 h 691"/>
                <a:gd name="T62" fmla="*/ 39 w 898"/>
                <a:gd name="T63" fmla="*/ 682 h 691"/>
                <a:gd name="T64" fmla="*/ 0 w 898"/>
                <a:gd name="T65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8" h="691">
                  <a:moveTo>
                    <a:pt x="898" y="0"/>
                  </a:moveTo>
                  <a:lnTo>
                    <a:pt x="850" y="2"/>
                  </a:lnTo>
                  <a:lnTo>
                    <a:pt x="804" y="8"/>
                  </a:lnTo>
                  <a:lnTo>
                    <a:pt x="758" y="19"/>
                  </a:lnTo>
                  <a:lnTo>
                    <a:pt x="712" y="31"/>
                  </a:lnTo>
                  <a:lnTo>
                    <a:pt x="668" y="46"/>
                  </a:lnTo>
                  <a:lnTo>
                    <a:pt x="625" y="64"/>
                  </a:lnTo>
                  <a:lnTo>
                    <a:pt x="587" y="86"/>
                  </a:lnTo>
                  <a:lnTo>
                    <a:pt x="550" y="110"/>
                  </a:lnTo>
                  <a:lnTo>
                    <a:pt x="516" y="136"/>
                  </a:lnTo>
                  <a:lnTo>
                    <a:pt x="485" y="163"/>
                  </a:lnTo>
                  <a:lnTo>
                    <a:pt x="458" y="193"/>
                  </a:lnTo>
                  <a:lnTo>
                    <a:pt x="435" y="224"/>
                  </a:lnTo>
                  <a:lnTo>
                    <a:pt x="416" y="255"/>
                  </a:lnTo>
                  <a:lnTo>
                    <a:pt x="402" y="286"/>
                  </a:lnTo>
                  <a:lnTo>
                    <a:pt x="394" y="319"/>
                  </a:lnTo>
                  <a:lnTo>
                    <a:pt x="391" y="352"/>
                  </a:lnTo>
                  <a:lnTo>
                    <a:pt x="389" y="379"/>
                  </a:lnTo>
                  <a:lnTo>
                    <a:pt x="383" y="407"/>
                  </a:lnTo>
                  <a:lnTo>
                    <a:pt x="373" y="434"/>
                  </a:lnTo>
                  <a:lnTo>
                    <a:pt x="360" y="462"/>
                  </a:lnTo>
                  <a:lnTo>
                    <a:pt x="343" y="488"/>
                  </a:lnTo>
                  <a:lnTo>
                    <a:pt x="323" y="513"/>
                  </a:lnTo>
                  <a:lnTo>
                    <a:pt x="300" y="537"/>
                  </a:lnTo>
                  <a:lnTo>
                    <a:pt x="273" y="561"/>
                  </a:lnTo>
                  <a:lnTo>
                    <a:pt x="246" y="583"/>
                  </a:lnTo>
                  <a:lnTo>
                    <a:pt x="216" y="605"/>
                  </a:lnTo>
                  <a:lnTo>
                    <a:pt x="183" y="623"/>
                  </a:lnTo>
                  <a:lnTo>
                    <a:pt x="150" y="641"/>
                  </a:lnTo>
                  <a:lnTo>
                    <a:pt x="114" y="656"/>
                  </a:lnTo>
                  <a:lnTo>
                    <a:pt x="77" y="671"/>
                  </a:lnTo>
                  <a:lnTo>
                    <a:pt x="39" y="682"/>
                  </a:lnTo>
                  <a:lnTo>
                    <a:pt x="0" y="691"/>
                  </a:lnTo>
                </a:path>
              </a:pathLst>
            </a:custGeom>
            <a:noFill/>
            <a:ln w="9525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22" name="Freeform 74"/>
            <p:cNvSpPr>
              <a:spLocks/>
            </p:cNvSpPr>
            <p:nvPr/>
          </p:nvSpPr>
          <p:spPr bwMode="auto">
            <a:xfrm>
              <a:off x="3679" y="2371"/>
              <a:ext cx="65" cy="57"/>
            </a:xfrm>
            <a:custGeom>
              <a:avLst/>
              <a:gdLst>
                <a:gd name="T0" fmla="*/ 113 w 129"/>
                <a:gd name="T1" fmla="*/ 0 h 116"/>
                <a:gd name="T2" fmla="*/ 0 w 129"/>
                <a:gd name="T3" fmla="*/ 70 h 116"/>
                <a:gd name="T4" fmla="*/ 129 w 129"/>
                <a:gd name="T5" fmla="*/ 116 h 116"/>
                <a:gd name="T6" fmla="*/ 113 w 129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116">
                  <a:moveTo>
                    <a:pt x="113" y="0"/>
                  </a:moveTo>
                  <a:lnTo>
                    <a:pt x="0" y="70"/>
                  </a:lnTo>
                  <a:lnTo>
                    <a:pt x="129" y="11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4524" name="Rectangle 76"/>
          <p:cNvSpPr>
            <a:spLocks noChangeArrowheads="1"/>
          </p:cNvSpPr>
          <p:nvPr/>
        </p:nvSpPr>
        <p:spPr bwMode="auto">
          <a:xfrm>
            <a:off x="3268142" y="4834409"/>
            <a:ext cx="1076325" cy="280987"/>
          </a:xfrm>
          <a:prstGeom prst="rect">
            <a:avLst/>
          </a:prstGeom>
          <a:solidFill>
            <a:srgbClr val="FFFFFF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25" name="Rectangle 77"/>
          <p:cNvSpPr>
            <a:spLocks noChangeArrowheads="1"/>
          </p:cNvSpPr>
          <p:nvPr/>
        </p:nvSpPr>
        <p:spPr bwMode="auto">
          <a:xfrm>
            <a:off x="3542779" y="4904259"/>
            <a:ext cx="3302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26" name="Rectangle 78"/>
          <p:cNvSpPr>
            <a:spLocks noChangeArrowheads="1"/>
          </p:cNvSpPr>
          <p:nvPr/>
        </p:nvSpPr>
        <p:spPr bwMode="auto">
          <a:xfrm>
            <a:off x="3885679" y="4904259"/>
            <a:ext cx="163513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27" name="Rectangle 79"/>
          <p:cNvSpPr>
            <a:spLocks noChangeArrowheads="1"/>
          </p:cNvSpPr>
          <p:nvPr/>
        </p:nvSpPr>
        <p:spPr bwMode="auto">
          <a:xfrm>
            <a:off x="4342879" y="4834409"/>
            <a:ext cx="1466850" cy="280987"/>
          </a:xfrm>
          <a:prstGeom prst="rect">
            <a:avLst/>
          </a:prstGeom>
          <a:solidFill>
            <a:srgbClr val="FFFFFF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28" name="Rectangle 80"/>
          <p:cNvSpPr>
            <a:spLocks noChangeArrowheads="1"/>
          </p:cNvSpPr>
          <p:nvPr/>
        </p:nvSpPr>
        <p:spPr bwMode="auto">
          <a:xfrm>
            <a:off x="4696892" y="4904259"/>
            <a:ext cx="63799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CUST_ID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29" name="Rectangle 81"/>
          <p:cNvSpPr>
            <a:spLocks noChangeArrowheads="1"/>
          </p:cNvSpPr>
          <p:nvPr/>
        </p:nvSpPr>
        <p:spPr bwMode="auto">
          <a:xfrm>
            <a:off x="1045642" y="5113809"/>
            <a:ext cx="588962" cy="280987"/>
          </a:xfrm>
          <a:prstGeom prst="rect">
            <a:avLst/>
          </a:prstGeom>
          <a:solidFill>
            <a:srgbClr val="FFFFFF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30" name="Rectangle 82"/>
          <p:cNvSpPr>
            <a:spLocks noChangeArrowheads="1"/>
          </p:cNvSpPr>
          <p:nvPr/>
        </p:nvSpPr>
        <p:spPr bwMode="auto">
          <a:xfrm>
            <a:off x="1247254" y="5183659"/>
            <a:ext cx="163513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31" name="Rectangle 83"/>
          <p:cNvSpPr>
            <a:spLocks noChangeArrowheads="1"/>
          </p:cNvSpPr>
          <p:nvPr/>
        </p:nvSpPr>
        <p:spPr bwMode="auto">
          <a:xfrm>
            <a:off x="1633017" y="5113809"/>
            <a:ext cx="954087" cy="280987"/>
          </a:xfrm>
          <a:prstGeom prst="rect">
            <a:avLst/>
          </a:prstGeom>
          <a:solidFill>
            <a:srgbClr val="FFFFFF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32" name="Rectangle 84"/>
          <p:cNvSpPr>
            <a:spLocks noChangeArrowheads="1"/>
          </p:cNvSpPr>
          <p:nvPr/>
        </p:nvSpPr>
        <p:spPr bwMode="auto">
          <a:xfrm>
            <a:off x="2017192" y="5183659"/>
            <a:ext cx="16511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33" name="Rectangle 85"/>
          <p:cNvSpPr>
            <a:spLocks noChangeArrowheads="1"/>
          </p:cNvSpPr>
          <p:nvPr/>
        </p:nvSpPr>
        <p:spPr bwMode="auto">
          <a:xfrm>
            <a:off x="4342879" y="4555009"/>
            <a:ext cx="1466850" cy="280987"/>
          </a:xfrm>
          <a:prstGeom prst="rect">
            <a:avLst/>
          </a:prstGeom>
          <a:solidFill>
            <a:srgbClr val="FFFFFF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34" name="Rectangle 86"/>
          <p:cNvSpPr>
            <a:spLocks noChangeArrowheads="1"/>
          </p:cNvSpPr>
          <p:nvPr/>
        </p:nvSpPr>
        <p:spPr bwMode="auto">
          <a:xfrm>
            <a:off x="4444479" y="4624859"/>
            <a:ext cx="105086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CUST_TYP_CD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35" name="Rectangle 87"/>
          <p:cNvSpPr>
            <a:spLocks noChangeArrowheads="1"/>
          </p:cNvSpPr>
          <p:nvPr/>
        </p:nvSpPr>
        <p:spPr bwMode="auto">
          <a:xfrm>
            <a:off x="6395517" y="5532909"/>
            <a:ext cx="660400" cy="280987"/>
          </a:xfrm>
          <a:prstGeom prst="rect">
            <a:avLst/>
          </a:prstGeom>
          <a:solidFill>
            <a:srgbClr val="9AA9F4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36" name="Rectangle 88"/>
          <p:cNvSpPr>
            <a:spLocks noChangeArrowheads="1"/>
          </p:cNvSpPr>
          <p:nvPr/>
        </p:nvSpPr>
        <p:spPr bwMode="auto">
          <a:xfrm>
            <a:off x="6468542" y="5602759"/>
            <a:ext cx="4953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도메인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37" name="Rectangle 89"/>
          <p:cNvSpPr>
            <a:spLocks noChangeArrowheads="1"/>
          </p:cNvSpPr>
          <p:nvPr/>
        </p:nvSpPr>
        <p:spPr bwMode="auto">
          <a:xfrm>
            <a:off x="6395517" y="5812309"/>
            <a:ext cx="660400" cy="280987"/>
          </a:xfrm>
          <a:prstGeom prst="rect">
            <a:avLst/>
          </a:prstGeom>
          <a:solidFill>
            <a:srgbClr val="FFFFFF"/>
          </a:solidFill>
          <a:ln w="12700">
            <a:solidFill>
              <a:srgbClr val="777777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538" name="Rectangle 90"/>
          <p:cNvSpPr>
            <a:spLocks noChangeArrowheads="1"/>
          </p:cNvSpPr>
          <p:nvPr/>
        </p:nvSpPr>
        <p:spPr bwMode="auto">
          <a:xfrm>
            <a:off x="6633642" y="5882159"/>
            <a:ext cx="16511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300">
                <a:solidFill>
                  <a:srgbClr val="3333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4541" name="Group 93"/>
          <p:cNvGrpSpPr>
            <a:grpSpLocks/>
          </p:cNvGrpSpPr>
          <p:nvPr/>
        </p:nvGrpSpPr>
        <p:grpSpPr bwMode="auto">
          <a:xfrm>
            <a:off x="5808142" y="4959821"/>
            <a:ext cx="587375" cy="992188"/>
            <a:chOff x="3679" y="2572"/>
            <a:chExt cx="370" cy="625"/>
          </a:xfrm>
        </p:grpSpPr>
        <p:sp>
          <p:nvSpPr>
            <p:cNvPr id="104539" name="Freeform 91"/>
            <p:cNvSpPr>
              <a:spLocks/>
            </p:cNvSpPr>
            <p:nvPr/>
          </p:nvSpPr>
          <p:spPr bwMode="auto">
            <a:xfrm>
              <a:off x="3734" y="2599"/>
              <a:ext cx="315" cy="598"/>
            </a:xfrm>
            <a:custGeom>
              <a:avLst/>
              <a:gdLst>
                <a:gd name="T0" fmla="*/ 628 w 628"/>
                <a:gd name="T1" fmla="*/ 1197 h 1197"/>
                <a:gd name="T2" fmla="*/ 594 w 628"/>
                <a:gd name="T3" fmla="*/ 1193 h 1197"/>
                <a:gd name="T4" fmla="*/ 559 w 628"/>
                <a:gd name="T5" fmla="*/ 1182 h 1197"/>
                <a:gd name="T6" fmla="*/ 526 w 628"/>
                <a:gd name="T7" fmla="*/ 1166 h 1197"/>
                <a:gd name="T8" fmla="*/ 494 w 628"/>
                <a:gd name="T9" fmla="*/ 1144 h 1197"/>
                <a:gd name="T10" fmla="*/ 461 w 628"/>
                <a:gd name="T11" fmla="*/ 1116 h 1197"/>
                <a:gd name="T12" fmla="*/ 430 w 628"/>
                <a:gd name="T13" fmla="*/ 1083 h 1197"/>
                <a:gd name="T14" fmla="*/ 401 w 628"/>
                <a:gd name="T15" fmla="*/ 1047 h 1197"/>
                <a:gd name="T16" fmla="*/ 375 w 628"/>
                <a:gd name="T17" fmla="*/ 1004 h 1197"/>
                <a:gd name="T18" fmla="*/ 350 w 628"/>
                <a:gd name="T19" fmla="*/ 959 h 1197"/>
                <a:gd name="T20" fmla="*/ 326 w 628"/>
                <a:gd name="T21" fmla="*/ 911 h 1197"/>
                <a:gd name="T22" fmla="*/ 307 w 628"/>
                <a:gd name="T23" fmla="*/ 860 h 1197"/>
                <a:gd name="T24" fmla="*/ 292 w 628"/>
                <a:gd name="T25" fmla="*/ 807 h 1197"/>
                <a:gd name="T26" fmla="*/ 278 w 628"/>
                <a:gd name="T27" fmla="*/ 752 h 1197"/>
                <a:gd name="T28" fmla="*/ 267 w 628"/>
                <a:gd name="T29" fmla="*/ 697 h 1197"/>
                <a:gd name="T30" fmla="*/ 261 w 628"/>
                <a:gd name="T31" fmla="*/ 638 h 1197"/>
                <a:gd name="T32" fmla="*/ 259 w 628"/>
                <a:gd name="T33" fmla="*/ 581 h 1197"/>
                <a:gd name="T34" fmla="*/ 257 w 628"/>
                <a:gd name="T35" fmla="*/ 535 h 1197"/>
                <a:gd name="T36" fmla="*/ 253 w 628"/>
                <a:gd name="T37" fmla="*/ 490 h 1197"/>
                <a:gd name="T38" fmla="*/ 248 w 628"/>
                <a:gd name="T39" fmla="*/ 444 h 1197"/>
                <a:gd name="T40" fmla="*/ 238 w 628"/>
                <a:gd name="T41" fmla="*/ 400 h 1197"/>
                <a:gd name="T42" fmla="*/ 228 w 628"/>
                <a:gd name="T43" fmla="*/ 356 h 1197"/>
                <a:gd name="T44" fmla="*/ 215 w 628"/>
                <a:gd name="T45" fmla="*/ 314 h 1197"/>
                <a:gd name="T46" fmla="*/ 200 w 628"/>
                <a:gd name="T47" fmla="*/ 272 h 1197"/>
                <a:gd name="T48" fmla="*/ 182 w 628"/>
                <a:gd name="T49" fmla="*/ 233 h 1197"/>
                <a:gd name="T50" fmla="*/ 165 w 628"/>
                <a:gd name="T51" fmla="*/ 195 h 1197"/>
                <a:gd name="T52" fmla="*/ 144 w 628"/>
                <a:gd name="T53" fmla="*/ 160 h 1197"/>
                <a:gd name="T54" fmla="*/ 123 w 628"/>
                <a:gd name="T55" fmla="*/ 125 h 1197"/>
                <a:gd name="T56" fmla="*/ 100 w 628"/>
                <a:gd name="T57" fmla="*/ 94 h 1197"/>
                <a:gd name="T58" fmla="*/ 76 w 628"/>
                <a:gd name="T59" fmla="*/ 66 h 1197"/>
                <a:gd name="T60" fmla="*/ 51 w 628"/>
                <a:gd name="T61" fmla="*/ 41 h 1197"/>
                <a:gd name="T62" fmla="*/ 26 w 628"/>
                <a:gd name="T63" fmla="*/ 19 h 1197"/>
                <a:gd name="T64" fmla="*/ 0 w 628"/>
                <a:gd name="T65" fmla="*/ 0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8" h="1197">
                  <a:moveTo>
                    <a:pt x="628" y="1197"/>
                  </a:moveTo>
                  <a:lnTo>
                    <a:pt x="594" y="1193"/>
                  </a:lnTo>
                  <a:lnTo>
                    <a:pt x="559" y="1182"/>
                  </a:lnTo>
                  <a:lnTo>
                    <a:pt x="526" y="1166"/>
                  </a:lnTo>
                  <a:lnTo>
                    <a:pt x="494" y="1144"/>
                  </a:lnTo>
                  <a:lnTo>
                    <a:pt x="461" y="1116"/>
                  </a:lnTo>
                  <a:lnTo>
                    <a:pt x="430" y="1083"/>
                  </a:lnTo>
                  <a:lnTo>
                    <a:pt x="401" y="1047"/>
                  </a:lnTo>
                  <a:lnTo>
                    <a:pt x="375" y="1004"/>
                  </a:lnTo>
                  <a:lnTo>
                    <a:pt x="350" y="959"/>
                  </a:lnTo>
                  <a:lnTo>
                    <a:pt x="326" y="911"/>
                  </a:lnTo>
                  <a:lnTo>
                    <a:pt x="307" y="860"/>
                  </a:lnTo>
                  <a:lnTo>
                    <a:pt x="292" y="807"/>
                  </a:lnTo>
                  <a:lnTo>
                    <a:pt x="278" y="752"/>
                  </a:lnTo>
                  <a:lnTo>
                    <a:pt x="267" y="697"/>
                  </a:lnTo>
                  <a:lnTo>
                    <a:pt x="261" y="638"/>
                  </a:lnTo>
                  <a:lnTo>
                    <a:pt x="259" y="581"/>
                  </a:lnTo>
                  <a:lnTo>
                    <a:pt x="257" y="535"/>
                  </a:lnTo>
                  <a:lnTo>
                    <a:pt x="253" y="490"/>
                  </a:lnTo>
                  <a:lnTo>
                    <a:pt x="248" y="444"/>
                  </a:lnTo>
                  <a:lnTo>
                    <a:pt x="238" y="400"/>
                  </a:lnTo>
                  <a:lnTo>
                    <a:pt x="228" y="356"/>
                  </a:lnTo>
                  <a:lnTo>
                    <a:pt x="215" y="314"/>
                  </a:lnTo>
                  <a:lnTo>
                    <a:pt x="200" y="272"/>
                  </a:lnTo>
                  <a:lnTo>
                    <a:pt x="182" y="233"/>
                  </a:lnTo>
                  <a:lnTo>
                    <a:pt x="165" y="195"/>
                  </a:lnTo>
                  <a:lnTo>
                    <a:pt x="144" y="160"/>
                  </a:lnTo>
                  <a:lnTo>
                    <a:pt x="123" y="125"/>
                  </a:lnTo>
                  <a:lnTo>
                    <a:pt x="100" y="94"/>
                  </a:lnTo>
                  <a:lnTo>
                    <a:pt x="76" y="66"/>
                  </a:lnTo>
                  <a:lnTo>
                    <a:pt x="51" y="41"/>
                  </a:lnTo>
                  <a:lnTo>
                    <a:pt x="26" y="1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40" name="Freeform 92"/>
            <p:cNvSpPr>
              <a:spLocks/>
            </p:cNvSpPr>
            <p:nvPr/>
          </p:nvSpPr>
          <p:spPr bwMode="auto">
            <a:xfrm>
              <a:off x="3679" y="2572"/>
              <a:ext cx="68" cy="55"/>
            </a:xfrm>
            <a:custGeom>
              <a:avLst/>
              <a:gdLst>
                <a:gd name="T0" fmla="*/ 135 w 135"/>
                <a:gd name="T1" fmla="*/ 0 h 110"/>
                <a:gd name="T2" fmla="*/ 0 w 135"/>
                <a:gd name="T3" fmla="*/ 19 h 110"/>
                <a:gd name="T4" fmla="*/ 98 w 135"/>
                <a:gd name="T5" fmla="*/ 110 h 110"/>
                <a:gd name="T6" fmla="*/ 135 w 135"/>
                <a:gd name="T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10">
                  <a:moveTo>
                    <a:pt x="135" y="0"/>
                  </a:moveTo>
                  <a:lnTo>
                    <a:pt x="0" y="19"/>
                  </a:lnTo>
                  <a:lnTo>
                    <a:pt x="98" y="11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4544" name="Group 96"/>
          <p:cNvGrpSpPr>
            <a:grpSpLocks/>
          </p:cNvGrpSpPr>
          <p:nvPr/>
        </p:nvGrpSpPr>
        <p:grpSpPr bwMode="auto">
          <a:xfrm>
            <a:off x="2585517" y="4415309"/>
            <a:ext cx="682625" cy="558800"/>
            <a:chOff x="1649" y="2229"/>
            <a:chExt cx="430" cy="352"/>
          </a:xfrm>
        </p:grpSpPr>
        <p:sp>
          <p:nvSpPr>
            <p:cNvPr id="104542" name="Line 94"/>
            <p:cNvSpPr>
              <a:spLocks noChangeShapeType="1"/>
            </p:cNvSpPr>
            <p:nvPr/>
          </p:nvSpPr>
          <p:spPr bwMode="auto">
            <a:xfrm>
              <a:off x="1649" y="2229"/>
              <a:ext cx="387" cy="31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43" name="Freeform 95"/>
            <p:cNvSpPr>
              <a:spLocks/>
            </p:cNvSpPr>
            <p:nvPr/>
          </p:nvSpPr>
          <p:spPr bwMode="auto">
            <a:xfrm>
              <a:off x="2014" y="2523"/>
              <a:ext cx="65" cy="58"/>
            </a:xfrm>
            <a:custGeom>
              <a:avLst/>
              <a:gdLst>
                <a:gd name="T0" fmla="*/ 0 w 131"/>
                <a:gd name="T1" fmla="*/ 88 h 118"/>
                <a:gd name="T2" fmla="*/ 131 w 131"/>
                <a:gd name="T3" fmla="*/ 118 h 118"/>
                <a:gd name="T4" fmla="*/ 79 w 131"/>
                <a:gd name="T5" fmla="*/ 0 h 118"/>
                <a:gd name="T6" fmla="*/ 0 w 131"/>
                <a:gd name="T7" fmla="*/ 8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18">
                  <a:moveTo>
                    <a:pt x="0" y="88"/>
                  </a:moveTo>
                  <a:lnTo>
                    <a:pt x="131" y="118"/>
                  </a:lnTo>
                  <a:lnTo>
                    <a:pt x="79" y="0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4547" name="Group 99"/>
          <p:cNvGrpSpPr>
            <a:grpSpLocks/>
          </p:cNvGrpSpPr>
          <p:nvPr/>
        </p:nvGrpSpPr>
        <p:grpSpPr bwMode="auto">
          <a:xfrm>
            <a:off x="2585517" y="4969346"/>
            <a:ext cx="682625" cy="284163"/>
            <a:chOff x="1649" y="2578"/>
            <a:chExt cx="430" cy="179"/>
          </a:xfrm>
        </p:grpSpPr>
        <p:sp>
          <p:nvSpPr>
            <p:cNvPr id="104545" name="Line 97"/>
            <p:cNvSpPr>
              <a:spLocks noChangeShapeType="1"/>
            </p:cNvSpPr>
            <p:nvPr/>
          </p:nvSpPr>
          <p:spPr bwMode="auto">
            <a:xfrm flipV="1">
              <a:off x="1649" y="2603"/>
              <a:ext cx="377" cy="15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46" name="Freeform 98"/>
            <p:cNvSpPr>
              <a:spLocks/>
            </p:cNvSpPr>
            <p:nvPr/>
          </p:nvSpPr>
          <p:spPr bwMode="auto">
            <a:xfrm>
              <a:off x="2012" y="2578"/>
              <a:ext cx="67" cy="53"/>
            </a:xfrm>
            <a:custGeom>
              <a:avLst/>
              <a:gdLst>
                <a:gd name="T0" fmla="*/ 48 w 135"/>
                <a:gd name="T1" fmla="*/ 106 h 106"/>
                <a:gd name="T2" fmla="*/ 135 w 135"/>
                <a:gd name="T3" fmla="*/ 8 h 106"/>
                <a:gd name="T4" fmla="*/ 0 w 135"/>
                <a:gd name="T5" fmla="*/ 0 h 106"/>
                <a:gd name="T6" fmla="*/ 48 w 135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06">
                  <a:moveTo>
                    <a:pt x="48" y="106"/>
                  </a:moveTo>
                  <a:lnTo>
                    <a:pt x="135" y="8"/>
                  </a:lnTo>
                  <a:lnTo>
                    <a:pt x="0" y="0"/>
                  </a:lnTo>
                  <a:lnTo>
                    <a:pt x="48" y="10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4457" name="Rectangle 9"/>
          <p:cNvSpPr>
            <a:spLocks noChangeArrowheads="1"/>
          </p:cNvSpPr>
          <p:nvPr/>
        </p:nvSpPr>
        <p:spPr bwMode="auto">
          <a:xfrm>
            <a:off x="2915717" y="3872384"/>
            <a:ext cx="3241675" cy="151288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 용어 정의 및 적용</a:t>
            </a:r>
            <a:endParaRPr lang="ko-KR" altLang="en-US" dirty="0"/>
          </a:p>
        </p:txBody>
      </p:sp>
      <p:sp>
        <p:nvSpPr>
          <p:cNvPr id="97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III.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표준화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표준화 활용 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53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207" name="Group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160277"/>
              </p:ext>
            </p:extLst>
          </p:nvPr>
        </p:nvGraphicFramePr>
        <p:xfrm>
          <a:off x="251521" y="948870"/>
          <a:ext cx="8646050" cy="5576474"/>
        </p:xfrm>
        <a:graphic>
          <a:graphicData uri="http://schemas.openxmlformats.org/drawingml/2006/table">
            <a:tbl>
              <a:tblPr/>
              <a:tblGrid>
                <a:gridCol w="720079"/>
                <a:gridCol w="1224136"/>
                <a:gridCol w="2880320"/>
                <a:gridCol w="1512168"/>
                <a:gridCol w="2309347"/>
              </a:tblGrid>
              <a:tr h="5572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84406" marR="84406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활동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 설명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산출물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 설명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90926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/>
                      </a:r>
                      <a:b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베이스 설계</a:t>
                      </a:r>
                    </a:p>
                  </a:txBody>
                  <a:tcPr marL="84406" marR="84406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부가 요소 설계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85725" marR="0" lvl="0" indent="-85725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테이블 구조에 더해서 데이터 </a:t>
                      </a:r>
                      <a:r>
                        <a:rPr kumimoji="1" lang="ko-KR" altLang="en-US" sz="1200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접근성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향상을 위한 인덱스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뷰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파티셔닝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등 부가적 요소를 정의</a:t>
                      </a:r>
                    </a:p>
                    <a:p>
                      <a:pPr marL="85725" marR="0" lvl="0" indent="-85725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저장량을 예측하여 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I/O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개선을 위한 저장공간 구성 및 할당량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테이블 저장 </a:t>
                      </a:r>
                      <a:r>
                        <a:rPr kumimoji="1" lang="ko-KR" altLang="en-US" sz="1200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파라미터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등을 정의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인덱스 정의서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테이블에 저장된 데이터에 대한 빠른 접근을 보장하는 인덱스의 구성을 정의함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27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저장공간 설계서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저장 데이터의 용량을 고려하여 테이블스페이스 구성 및 할당량</a:t>
                      </a:r>
                      <a:r>
                        <a:rPr kumimoji="1" lang="en-US" altLang="ko-KR" sz="1200" kern="120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kern="120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테이블 저장 파라미터 등을 정의함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2355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/>
                      </a:r>
                      <a:b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베이스 </a:t>
                      </a:r>
                      <a:r>
                        <a:rPr kumimoji="1" lang="ko-KR" altLang="en-US" sz="1200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빌드</a:t>
                      </a:r>
                      <a:endParaRPr kumimoji="1" lang="ko-KR" altLang="en-US" sz="120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406" marR="84406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생성 </a:t>
                      </a:r>
                      <a:endParaRPr kumimoji="1" lang="en-US" altLang="ko-KR" sz="120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스크립트 작성</a:t>
                      </a:r>
                      <a:endParaRPr kumimoji="1" lang="en-US" altLang="ko-KR" sz="120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데이터베이스 설계 결과를 토대로 저장공간 생성 및 테이블 생성을 위한 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SQL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스크립트를 작성</a:t>
                      </a:r>
                      <a:endParaRPr kumimoji="1" lang="en-US" altLang="ko-KR" sz="120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생성 스크립트</a:t>
                      </a:r>
                      <a:endParaRPr kumimoji="1" lang="en-US" altLang="ko-KR" sz="120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kern="120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DB, Tablespace, Table, Index, View, Partition </a:t>
                      </a:r>
                      <a:r>
                        <a:rPr kumimoji="1" lang="ko-KR" altLang="en-US" sz="1200" kern="120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등에 대한 </a:t>
                      </a:r>
                      <a:r>
                        <a:rPr kumimoji="1" lang="en-US" altLang="ko-KR" sz="1200" kern="120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DDL </a:t>
                      </a:r>
                      <a:r>
                        <a:rPr kumimoji="1" lang="ko-KR" altLang="en-US" sz="1200" kern="120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문장 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27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이행 설계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85725" marR="0" lvl="0" indent="-85725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현행 시스템에 존재하는 데이터를 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To-Be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시스템으로 옮겨가기 위한 </a:t>
                      </a:r>
                      <a:r>
                        <a:rPr kumimoji="1" lang="ko-KR" altLang="en-US" sz="1200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매핑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추출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정제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저장 대상 및 방법 등에 대해 정의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</a:t>
                      </a:r>
                      <a:r>
                        <a:rPr kumimoji="1" lang="ko-KR" altLang="en-US" sz="1200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매핑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정의서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현행 시스템의 테이블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컬럼이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To-Be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시스템의 어떤 테이블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컬럼에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어떤 관계로 연계되는지를 정의함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62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이행 설계서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매핑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200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정의서를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토대로 현행 시스템의 데이터를 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To-Be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시스템으로 옮기기 위한 절차와 관련 프로그램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작업 순서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자동화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200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스케쥴링</a:t>
                      </a:r>
                      <a:r>
                        <a:rPr kumimoji="1" lang="en-US" altLang="ko-KR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kumimoji="1" lang="ko-KR" altLang="en-US" sz="12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내역 등을 정의함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1026"/>
          <p:cNvSpPr txBox="1">
            <a:spLocks noChangeArrowheads="1"/>
          </p:cNvSpPr>
          <p:nvPr/>
        </p:nvSpPr>
        <p:spPr>
          <a:xfrm>
            <a:off x="179388" y="187425"/>
            <a:ext cx="8229600" cy="649287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kern="0" smtClean="0"/>
              <a:t>데이터베이스 구축 절차</a:t>
            </a:r>
            <a:endParaRPr lang="ko-KR" altLang="en-US" kern="0" dirty="0" smtClean="0"/>
          </a:p>
        </p:txBody>
      </p:sp>
      <p:sp>
        <p:nvSpPr>
          <p:cNvPr id="8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Ⅰ.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이해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데이터 모델링의 개요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168525" y="2060575"/>
            <a:ext cx="36513" cy="360045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50000">
                <a:srgbClr val="95B850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38100" algn="ctr">
            <a:noFill/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latin typeface="굴림" charset="-127"/>
              <a:ea typeface="굴림" charset="-127"/>
            </a:endParaRPr>
          </a:p>
        </p:txBody>
      </p:sp>
      <p:sp>
        <p:nvSpPr>
          <p:cNvPr id="8195" name="Rectangle 63"/>
          <p:cNvSpPr>
            <a:spLocks noChangeArrowheads="1"/>
          </p:cNvSpPr>
          <p:nvPr/>
        </p:nvSpPr>
        <p:spPr bwMode="auto">
          <a:xfrm>
            <a:off x="2266950" y="1535113"/>
            <a:ext cx="5400675" cy="6032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6E6E6"/>
              </a:gs>
              <a:gs pos="100000">
                <a:srgbClr val="D1D1D1"/>
              </a:gs>
            </a:gsLst>
            <a:lin ang="5400000" scaled="1"/>
          </a:gradFill>
          <a:ln>
            <a:noFill/>
          </a:ln>
          <a:effectLst>
            <a:outerShdw dist="17961" dir="18900000" algn="ctr" rotWithShape="0">
              <a:srgbClr val="C0C0C0"/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3629" tIns="45696" rIns="91390" bIns="45696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kumimoji="0" lang="ko-KR" altLang="en-US" sz="2400" b="1" dirty="0" smtClean="0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t>물리 데이터 모델링</a:t>
            </a:r>
            <a:endParaRPr kumimoji="0" lang="ko-KR" altLang="ko-KR" sz="2400" b="1" dirty="0">
              <a:solidFill>
                <a:srgbClr val="387C2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96" name="Group 45"/>
          <p:cNvGrpSpPr>
            <a:grpSpLocks/>
          </p:cNvGrpSpPr>
          <p:nvPr/>
        </p:nvGrpSpPr>
        <p:grpSpPr bwMode="auto">
          <a:xfrm>
            <a:off x="1763713" y="1382713"/>
            <a:ext cx="900112" cy="900112"/>
            <a:chOff x="815" y="1597"/>
            <a:chExt cx="296" cy="296"/>
          </a:xfrm>
        </p:grpSpPr>
        <p:sp>
          <p:nvSpPr>
            <p:cNvPr id="8199" name="Oval 43"/>
            <p:cNvSpPr>
              <a:spLocks noChangeArrowheads="1"/>
            </p:cNvSpPr>
            <p:nvPr/>
          </p:nvSpPr>
          <p:spPr bwMode="gray">
            <a:xfrm>
              <a:off x="815" y="1597"/>
              <a:ext cx="296" cy="296"/>
            </a:xfrm>
            <a:prstGeom prst="ellipse">
              <a:avLst/>
            </a:prstGeom>
            <a:gradFill rotWithShape="1">
              <a:gsLst>
                <a:gs pos="0">
                  <a:srgbClr val="387C2B"/>
                </a:gs>
                <a:gs pos="100000">
                  <a:srgbClr val="A0CF67">
                    <a:alpha val="18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kumimoji="0" lang="ko-KR" altLang="en-US" sz="4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200" name="Oval 44"/>
            <p:cNvSpPr>
              <a:spLocks noChangeArrowheads="1"/>
            </p:cNvSpPr>
            <p:nvPr/>
          </p:nvSpPr>
          <p:spPr bwMode="gray">
            <a:xfrm>
              <a:off x="834" y="1616"/>
              <a:ext cx="259" cy="259"/>
            </a:xfrm>
            <a:prstGeom prst="ellipse">
              <a:avLst/>
            </a:prstGeom>
            <a:gradFill rotWithShape="1">
              <a:gsLst>
                <a:gs pos="0">
                  <a:srgbClr val="A0CF67"/>
                </a:gs>
                <a:gs pos="100000">
                  <a:srgbClr val="387C2B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kumimoji="0" lang="ko-KR" altLang="en-US" sz="28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197" name="Rectangle 159"/>
          <p:cNvSpPr txBox="1">
            <a:spLocks noChangeArrowheads="1"/>
          </p:cNvSpPr>
          <p:nvPr/>
        </p:nvSpPr>
        <p:spPr bwMode="auto">
          <a:xfrm>
            <a:off x="2606675" y="2205038"/>
            <a:ext cx="47688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None/>
            </a:pPr>
            <a:endParaRPr kumimoji="0" lang="en-US" altLang="ko-KR" sz="140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98" name="Rectangle 159"/>
          <p:cNvSpPr txBox="1">
            <a:spLocks noChangeArrowheads="1"/>
          </p:cNvSpPr>
          <p:nvPr/>
        </p:nvSpPr>
        <p:spPr bwMode="auto">
          <a:xfrm>
            <a:off x="2836863" y="2420938"/>
            <a:ext cx="3751262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40000"/>
              </a:spcAft>
              <a:buClr>
                <a:schemeClr val="tx1"/>
              </a:buClr>
              <a:buFont typeface="Wingdings" pitchFamily="2" charset="2"/>
              <a:buChar char="u"/>
            </a:pPr>
            <a:r>
              <a:rPr kumimoji="0" lang="ko-KR" altLang="en-US" sz="1800" u="sng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물리 모델 변환</a:t>
            </a:r>
            <a:endParaRPr kumimoji="0" lang="en-US" altLang="ko-KR" sz="1800" u="sng" dirty="0" smtClean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IV.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물리 모델 변환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Oval 44"/>
          <p:cNvSpPr>
            <a:spLocks noChangeArrowheads="1"/>
          </p:cNvSpPr>
          <p:nvPr/>
        </p:nvSpPr>
        <p:spPr bwMode="gray">
          <a:xfrm>
            <a:off x="1914144" y="1522809"/>
            <a:ext cx="569624" cy="615554"/>
          </a:xfrm>
          <a:prstGeom prst="ellipse">
            <a:avLst/>
          </a:prstGeom>
          <a:gradFill rotWithShape="1">
            <a:gsLst>
              <a:gs pos="0">
                <a:srgbClr val="A0CF67"/>
              </a:gs>
              <a:gs pos="100000">
                <a:srgbClr val="387C2B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en-US" altLang="ko-KR" sz="2000" b="1" dirty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Ⅳ</a:t>
            </a:r>
            <a:endParaRPr kumimoji="0" lang="ko-KR" altLang="en-US" sz="2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8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물리 데이터 모델링</a:t>
            </a:r>
            <a:endParaRPr lang="ko-KR" altLang="en-US" dirty="0"/>
          </a:p>
        </p:txBody>
      </p:sp>
      <p:sp>
        <p:nvSpPr>
          <p:cNvPr id="276483" name="Text Box 3"/>
          <p:cNvSpPr txBox="1">
            <a:spLocks noChangeArrowheads="1"/>
          </p:cNvSpPr>
          <p:nvPr/>
        </p:nvSpPr>
        <p:spPr bwMode="auto">
          <a:xfrm>
            <a:off x="179512" y="1052736"/>
            <a:ext cx="8545513" cy="5172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66700" indent="-266700">
              <a:lnSpc>
                <a:spcPct val="120000"/>
              </a:lnSpc>
              <a:spcBef>
                <a:spcPts val="1200"/>
              </a:spcBef>
              <a:spcAft>
                <a:spcPct val="40000"/>
              </a:spcAft>
              <a:buFont typeface="Arial" pitchFamily="34" charset="0"/>
              <a:buChar char="•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 데이터 모델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(Physical Data Model)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이란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533400" lvl="1" indent="-265113">
              <a:lnSpc>
                <a:spcPts val="2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작성된 논리 데이터 모델을 토대로 하여 특정 데이터베이스로 설계하여 생성된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실제 데이터 저장이 가능한 물리적 스키마를 물리 데이터 모델이라 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12800" lvl="2" indent="-277813">
              <a:lnSpc>
                <a:spcPts val="2000"/>
              </a:lnSpc>
              <a:spcBef>
                <a:spcPts val="300"/>
              </a:spcBef>
              <a:buFont typeface="Arial" pitchFamily="34" charset="0"/>
              <a:buChar char="–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 데이터 모델은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DBMS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무관하게 데이터의 논리적인 구조에 집중하지만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 데이터 모델은 구현될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DBMS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사용자의 시스템 환경 등이 고려되어야 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33400" lvl="1" indent="-265113">
              <a:lnSpc>
                <a:spcPts val="2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모델링과 데이터베이스 설계는 어떻게 다른가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812800" lvl="2" indent="-277813">
              <a:lnSpc>
                <a:spcPts val="2000"/>
              </a:lnSpc>
              <a:spcBef>
                <a:spcPts val="300"/>
              </a:spcBef>
              <a:buFont typeface="Arial" pitchFamily="34" charset="0"/>
              <a:buChar char="–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모델링은 데이터 구조에 대한 물리적인 모습까지를 정의해 내는 과정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광의의 데이터 모델링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812800" lvl="2" indent="-277813">
              <a:lnSpc>
                <a:spcPts val="2000"/>
              </a:lnSpc>
              <a:spcBef>
                <a:spcPts val="300"/>
              </a:spcBef>
              <a:buFont typeface="Arial" pitchFamily="34" charset="0"/>
              <a:buChar char="–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엄밀한 의미에서 데이터 모델링은 데이터 구조의 논리적인 상세 구조까지를 정의하는 논리 데이터 모델링까지만으로 보기도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협의의 데이터 모델링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12800" lvl="2" indent="-277813">
              <a:lnSpc>
                <a:spcPts val="2000"/>
              </a:lnSpc>
              <a:spcBef>
                <a:spcPts val="300"/>
              </a:spcBef>
              <a:buFont typeface="Arial" pitchFamily="34" charset="0"/>
              <a:buChar char="–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 데이터 모델링은 데이터의 구조에 대한 물리적인 모습까지 정의하는 것이다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12800" lvl="2" indent="-277813">
              <a:lnSpc>
                <a:spcPts val="2000"/>
              </a:lnSpc>
              <a:spcBef>
                <a:spcPts val="300"/>
              </a:spcBef>
              <a:buFont typeface="Arial" pitchFamily="34" charset="0"/>
              <a:buChar char="–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광의의 데이터베이스 설계는 데이터 모델링 과정을 포함하여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정의된 물리적 데이터 구조를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DBMS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관점의 객체로 생성하기 위한 제반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부가 요소들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 공간의 효율적 사용 계획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파티셔닝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인덱스 설계 등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까지 정의하는 것을 지칭한다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12800" lvl="2" indent="-277813">
              <a:lnSpc>
                <a:spcPts val="2000"/>
              </a:lnSpc>
              <a:spcBef>
                <a:spcPts val="300"/>
              </a:spcBef>
              <a:buFont typeface="Arial" pitchFamily="34" charset="0"/>
              <a:buChar char="–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협의의 데이터베이스 설계는 물리 데이터 모델링과 제반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부가 요소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과정만을 지칭하며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제반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부가 요소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만을 데이터베이스 설계로 보기도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방법론에 따라서는 이 과정 모두를 물리 데이터 모델링으로 보기도 함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33400" lvl="1" indent="-265113">
              <a:lnSpc>
                <a:spcPts val="2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 데이터 모델링의 결과로 얻어지는 것이 물리 데이터 모델이며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 데이터 모델링 산출물에 대해서도 이해가 필요하다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IV.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물리 모델 변환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000" dirty="0" smtClean="0"/>
              <a:t>물리 모델 변환</a:t>
            </a:r>
          </a:p>
        </p:txBody>
      </p:sp>
      <p:sp>
        <p:nvSpPr>
          <p:cNvPr id="273424" name="Rectangle 1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물리 모델 변환 절차</a:t>
            </a:r>
          </a:p>
        </p:txBody>
      </p:sp>
      <p:sp>
        <p:nvSpPr>
          <p:cNvPr id="441347" name="Rectangle 3"/>
          <p:cNvSpPr>
            <a:spLocks noChangeArrowheads="1"/>
          </p:cNvSpPr>
          <p:nvPr/>
        </p:nvSpPr>
        <p:spPr bwMode="auto">
          <a:xfrm>
            <a:off x="2506663" y="1989138"/>
            <a:ext cx="5783262" cy="360362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008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별 테이블 단위 결정</a:t>
            </a:r>
          </a:p>
        </p:txBody>
      </p:sp>
      <p:sp>
        <p:nvSpPr>
          <p:cNvPr id="441348" name="AutoShape 4"/>
          <p:cNvSpPr>
            <a:spLocks noChangeArrowheads="1"/>
          </p:cNvSpPr>
          <p:nvPr/>
        </p:nvSpPr>
        <p:spPr bwMode="auto">
          <a:xfrm>
            <a:off x="796925" y="2155825"/>
            <a:ext cx="1392238" cy="338138"/>
          </a:xfrm>
          <a:prstGeom prst="downArrow">
            <a:avLst>
              <a:gd name="adj1" fmla="val 72648"/>
              <a:gd name="adj2" fmla="val 36111"/>
            </a:avLst>
          </a:prstGeom>
          <a:gradFill rotWithShape="0">
            <a:gsLst>
              <a:gs pos="0">
                <a:srgbClr val="CCECFF">
                  <a:gamma/>
                  <a:tint val="33725"/>
                  <a:invGamma/>
                </a:srgbClr>
              </a:gs>
              <a:gs pos="100000">
                <a:srgbClr val="CCECFF"/>
              </a:gs>
            </a:gsLst>
            <a:lin ang="5400000" scaled="1"/>
          </a:gradFill>
          <a:ln w="12700">
            <a:miter lim="800000"/>
            <a:headEnd/>
            <a:tailEnd/>
          </a:ln>
          <a:effectLst/>
          <a:scene3d>
            <a:camera prst="legacyObliqueTopRight"/>
            <a:lightRig rig="legacyFlat3" dir="t"/>
          </a:scene3d>
          <a:sp3d extrusionH="3794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 wrap="none" lIns="92075" tIns="46038" rIns="92075" bIns="46038" anchor="ctr">
            <a:flatTx/>
          </a:bodyPr>
          <a:lstStyle/>
          <a:p>
            <a:pPr marL="285750" indent="-285750" algn="ctr" eaLnBrk="0" latinLnBrk="0" hangingPunct="0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8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endParaRPr lang="ko-KR" altLang="en-US" sz="180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1349" name="AutoShape 5"/>
          <p:cNvSpPr>
            <a:spLocks noChangeArrowheads="1"/>
          </p:cNvSpPr>
          <p:nvPr/>
        </p:nvSpPr>
        <p:spPr bwMode="auto">
          <a:xfrm>
            <a:off x="796925" y="2947988"/>
            <a:ext cx="1392238" cy="338137"/>
          </a:xfrm>
          <a:prstGeom prst="downArrow">
            <a:avLst>
              <a:gd name="adj1" fmla="val 75009"/>
              <a:gd name="adj2" fmla="val 24079"/>
            </a:avLst>
          </a:prstGeom>
          <a:gradFill rotWithShape="0">
            <a:gsLst>
              <a:gs pos="0">
                <a:srgbClr val="CCECFF">
                  <a:gamma/>
                  <a:tint val="33725"/>
                  <a:invGamma/>
                </a:srgbClr>
              </a:gs>
              <a:gs pos="100000">
                <a:srgbClr val="CCECFF"/>
              </a:gs>
            </a:gsLst>
            <a:lin ang="5400000" scaled="1"/>
          </a:gradFill>
          <a:ln w="12700">
            <a:miter lim="800000"/>
            <a:headEnd/>
            <a:tailEnd/>
          </a:ln>
          <a:effectLst/>
          <a:scene3d>
            <a:camera prst="legacyObliqueTopRight"/>
            <a:lightRig rig="legacyFlat3" dir="t"/>
          </a:scene3d>
          <a:sp3d extrusionH="3794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 wrap="none" lIns="92075" tIns="46038" rIns="92075" bIns="46038" anchor="ctr">
            <a:flatTx/>
          </a:bodyPr>
          <a:lstStyle/>
          <a:p>
            <a:pPr marL="285750" indent="-285750" algn="ctr" eaLnBrk="0" latinLnBrk="0" hangingPunct="0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</a:p>
        </p:txBody>
      </p:sp>
      <p:sp>
        <p:nvSpPr>
          <p:cNvPr id="441350" name="Rectangle 6"/>
          <p:cNvSpPr>
            <a:spLocks noChangeArrowheads="1"/>
          </p:cNvSpPr>
          <p:nvPr/>
        </p:nvSpPr>
        <p:spPr bwMode="auto">
          <a:xfrm>
            <a:off x="2508250" y="2565400"/>
            <a:ext cx="5783263" cy="9366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008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 marL="266700" indent="-26670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UID </a:t>
            </a:r>
            <a:r>
              <a:rPr lang="ko-KR" altLang="en-US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를 기본키</a:t>
            </a:r>
            <a:r>
              <a:rPr lang="en-US" altLang="ko-KR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(primary key)</a:t>
            </a:r>
            <a:r>
              <a:rPr lang="ko-KR" altLang="en-US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</a:p>
          <a:p>
            <a:pPr marL="685800" lvl="1" indent="-228600" eaLnBrk="0" latinLnBrk="0" hangingPunct="0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  <a:defRPr/>
            </a:pPr>
            <a:r>
              <a:rPr lang="ko-KR" altLang="en-US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속성 식별자</a:t>
            </a:r>
            <a:r>
              <a:rPr lang="en-US" altLang="ko-KR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(#) </a:t>
            </a:r>
            <a:r>
              <a:rPr lang="ko-KR" altLang="en-US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전환</a:t>
            </a:r>
          </a:p>
          <a:p>
            <a:pPr marL="685800" lvl="1" indent="-228600" eaLnBrk="0" latinLnBrk="0" hangingPunct="0">
              <a:lnSpc>
                <a:spcPct val="6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  <a:defRPr/>
            </a:pPr>
            <a:r>
              <a:rPr lang="ko-KR" altLang="en-US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릴레이션쉽 식별자</a:t>
            </a:r>
            <a:r>
              <a:rPr lang="en-US" altLang="ko-KR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(uid bar) </a:t>
            </a:r>
            <a:r>
              <a:rPr lang="ko-KR" altLang="en-US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전환</a:t>
            </a:r>
          </a:p>
        </p:txBody>
      </p:sp>
      <p:sp>
        <p:nvSpPr>
          <p:cNvPr id="441351" name="AutoShape 7"/>
          <p:cNvSpPr>
            <a:spLocks noChangeArrowheads="1"/>
          </p:cNvSpPr>
          <p:nvPr/>
        </p:nvSpPr>
        <p:spPr bwMode="auto">
          <a:xfrm>
            <a:off x="796925" y="3884613"/>
            <a:ext cx="1392238" cy="338137"/>
          </a:xfrm>
          <a:prstGeom prst="downArrow">
            <a:avLst>
              <a:gd name="adj1" fmla="val 75009"/>
              <a:gd name="adj2" fmla="val 24079"/>
            </a:avLst>
          </a:prstGeom>
          <a:gradFill rotWithShape="0">
            <a:gsLst>
              <a:gs pos="0">
                <a:srgbClr val="CCECFF">
                  <a:gamma/>
                  <a:tint val="33725"/>
                  <a:invGamma/>
                </a:srgbClr>
              </a:gs>
              <a:gs pos="100000">
                <a:srgbClr val="CCECFF"/>
              </a:gs>
            </a:gsLst>
            <a:lin ang="5400000" scaled="1"/>
          </a:gradFill>
          <a:ln w="12700">
            <a:miter lim="800000"/>
            <a:headEnd/>
            <a:tailEnd/>
          </a:ln>
          <a:effectLst/>
          <a:scene3d>
            <a:camera prst="legacyObliqueTopRight"/>
            <a:lightRig rig="legacyFlat3" dir="t"/>
          </a:scene3d>
          <a:sp3d extrusionH="3794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 wrap="none" lIns="92075" tIns="46038" rIns="92075" bIns="46038" anchor="ctr">
            <a:flatTx/>
          </a:bodyPr>
          <a:lstStyle/>
          <a:p>
            <a:pPr marL="285750" indent="-285750" algn="ctr" eaLnBrk="0" latinLnBrk="0" hangingPunct="0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</a:p>
        </p:txBody>
      </p:sp>
      <p:sp>
        <p:nvSpPr>
          <p:cNvPr id="441352" name="Rectangle 8"/>
          <p:cNvSpPr>
            <a:spLocks noChangeArrowheads="1"/>
          </p:cNvSpPr>
          <p:nvPr/>
        </p:nvSpPr>
        <p:spPr bwMode="auto">
          <a:xfrm>
            <a:off x="2509838" y="4438650"/>
            <a:ext cx="5783262" cy="431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008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일반 </a:t>
            </a:r>
            <a:r>
              <a:rPr lang="en-US" altLang="ko-KR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RELATIONSHIP</a:t>
            </a:r>
            <a:r>
              <a:rPr lang="ko-KR" altLang="en-US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의 컬럼 전환</a:t>
            </a:r>
          </a:p>
        </p:txBody>
      </p:sp>
      <p:sp>
        <p:nvSpPr>
          <p:cNvPr id="441353" name="AutoShape 9"/>
          <p:cNvSpPr>
            <a:spLocks noChangeArrowheads="1"/>
          </p:cNvSpPr>
          <p:nvPr/>
        </p:nvSpPr>
        <p:spPr bwMode="auto">
          <a:xfrm>
            <a:off x="796925" y="4603750"/>
            <a:ext cx="1392238" cy="338138"/>
          </a:xfrm>
          <a:prstGeom prst="downArrow">
            <a:avLst>
              <a:gd name="adj1" fmla="val 75009"/>
              <a:gd name="adj2" fmla="val 24079"/>
            </a:avLst>
          </a:prstGeom>
          <a:gradFill rotWithShape="0">
            <a:gsLst>
              <a:gs pos="0">
                <a:srgbClr val="CCECFF">
                  <a:gamma/>
                  <a:tint val="33725"/>
                  <a:invGamma/>
                </a:srgbClr>
              </a:gs>
              <a:gs pos="100000">
                <a:srgbClr val="CCECFF"/>
              </a:gs>
            </a:gsLst>
            <a:lin ang="5400000" scaled="1"/>
          </a:gradFill>
          <a:ln w="12700">
            <a:miter lim="800000"/>
            <a:headEnd/>
            <a:tailEnd/>
          </a:ln>
          <a:effectLst/>
          <a:scene3d>
            <a:camera prst="legacyObliqueTopRight"/>
            <a:lightRig rig="legacyFlat3" dir="t"/>
          </a:scene3d>
          <a:sp3d extrusionH="3794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 wrap="none" lIns="92075" tIns="46038" rIns="92075" bIns="46038" anchor="ctr">
            <a:flatTx/>
          </a:bodyPr>
          <a:lstStyle/>
          <a:p>
            <a:pPr marL="285750" indent="-285750" algn="ctr" eaLnBrk="0" latinLnBrk="0" hangingPunct="0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</a:p>
        </p:txBody>
      </p:sp>
      <p:sp>
        <p:nvSpPr>
          <p:cNvPr id="441354" name="Rectangle 10"/>
          <p:cNvSpPr>
            <a:spLocks noChangeArrowheads="1"/>
          </p:cNvSpPr>
          <p:nvPr/>
        </p:nvSpPr>
        <p:spPr bwMode="auto">
          <a:xfrm>
            <a:off x="2519363" y="5159375"/>
            <a:ext cx="5797550" cy="43021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008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배타적 관계 </a:t>
            </a:r>
            <a:r>
              <a:rPr lang="ko-KR" altLang="en-US" sz="1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전환 형태 </a:t>
            </a:r>
            <a:r>
              <a:rPr lang="ko-KR" alt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결정</a:t>
            </a:r>
          </a:p>
        </p:txBody>
      </p:sp>
      <p:sp>
        <p:nvSpPr>
          <p:cNvPr id="441355" name="AutoShape 11"/>
          <p:cNvSpPr>
            <a:spLocks noChangeArrowheads="1"/>
          </p:cNvSpPr>
          <p:nvPr/>
        </p:nvSpPr>
        <p:spPr bwMode="auto">
          <a:xfrm>
            <a:off x="796925" y="5324475"/>
            <a:ext cx="1392238" cy="338138"/>
          </a:xfrm>
          <a:prstGeom prst="downArrow">
            <a:avLst>
              <a:gd name="adj1" fmla="val 75009"/>
              <a:gd name="adj2" fmla="val 24079"/>
            </a:avLst>
          </a:prstGeom>
          <a:gradFill rotWithShape="0">
            <a:gsLst>
              <a:gs pos="0">
                <a:srgbClr val="CCECFF">
                  <a:gamma/>
                  <a:tint val="33725"/>
                  <a:invGamma/>
                </a:srgbClr>
              </a:gs>
              <a:gs pos="100000">
                <a:srgbClr val="CCECFF"/>
              </a:gs>
            </a:gsLst>
            <a:lin ang="5400000" scaled="1"/>
          </a:gradFill>
          <a:ln w="12700">
            <a:miter lim="800000"/>
            <a:headEnd/>
            <a:tailEnd/>
          </a:ln>
          <a:effectLst/>
          <a:scene3d>
            <a:camera prst="legacyObliqueTopRight"/>
            <a:lightRig rig="legacyFlat3" dir="t"/>
          </a:scene3d>
          <a:sp3d extrusionH="3794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 wrap="none" lIns="92075" tIns="46038" rIns="92075" bIns="46038" anchor="ctr">
            <a:flatTx/>
          </a:bodyPr>
          <a:lstStyle/>
          <a:p>
            <a:pPr marL="285750" indent="-285750" algn="ctr" eaLnBrk="0" latinLnBrk="0" hangingPunct="0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</a:p>
        </p:txBody>
      </p:sp>
      <p:sp>
        <p:nvSpPr>
          <p:cNvPr id="441356" name="Rectangle 12"/>
          <p:cNvSpPr>
            <a:spLocks noChangeArrowheads="1"/>
          </p:cNvSpPr>
          <p:nvPr/>
        </p:nvSpPr>
        <p:spPr bwMode="auto">
          <a:xfrm>
            <a:off x="2519363" y="5878513"/>
            <a:ext cx="5783262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008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각종 </a:t>
            </a:r>
            <a:r>
              <a:rPr lang="ko-KR" altLang="en-US" sz="1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제약 조건</a:t>
            </a:r>
            <a:r>
              <a:rPr lang="en-US" altLang="ko-KR" sz="16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파라메터 결정</a:t>
            </a:r>
          </a:p>
        </p:txBody>
      </p:sp>
      <p:sp>
        <p:nvSpPr>
          <p:cNvPr id="441357" name="AutoShape 13"/>
          <p:cNvSpPr>
            <a:spLocks noChangeArrowheads="1"/>
          </p:cNvSpPr>
          <p:nvPr/>
        </p:nvSpPr>
        <p:spPr bwMode="auto">
          <a:xfrm>
            <a:off x="796925" y="6043613"/>
            <a:ext cx="1392238" cy="338137"/>
          </a:xfrm>
          <a:prstGeom prst="downArrow">
            <a:avLst>
              <a:gd name="adj1" fmla="val 75009"/>
              <a:gd name="adj2" fmla="val 24079"/>
            </a:avLst>
          </a:prstGeom>
          <a:gradFill rotWithShape="0">
            <a:gsLst>
              <a:gs pos="0">
                <a:srgbClr val="CCECFF">
                  <a:gamma/>
                  <a:tint val="33725"/>
                  <a:invGamma/>
                </a:srgbClr>
              </a:gs>
              <a:gs pos="100000">
                <a:srgbClr val="CCECFF"/>
              </a:gs>
            </a:gsLst>
            <a:lin ang="5400000" scaled="1"/>
          </a:gradFill>
          <a:ln w="12700">
            <a:miter lim="800000"/>
            <a:headEnd/>
            <a:tailEnd/>
          </a:ln>
          <a:effectLst/>
          <a:scene3d>
            <a:camera prst="legacyObliqueTopRight"/>
            <a:lightRig rig="legacyFlat3" dir="t"/>
          </a:scene3d>
          <a:sp3d extrusionH="3794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 wrap="none" lIns="92075" tIns="46038" rIns="92075" bIns="46038" anchor="ctr">
            <a:flatTx/>
          </a:bodyPr>
          <a:lstStyle/>
          <a:p>
            <a:pPr marL="285750" indent="-285750" algn="ctr" eaLnBrk="0" latinLnBrk="0" hangingPunct="0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</a:p>
        </p:txBody>
      </p:sp>
      <p:sp>
        <p:nvSpPr>
          <p:cNvPr id="441358" name="Rectangle 14"/>
          <p:cNvSpPr>
            <a:spLocks noChangeArrowheads="1"/>
          </p:cNvSpPr>
          <p:nvPr/>
        </p:nvSpPr>
        <p:spPr bwMode="auto">
          <a:xfrm>
            <a:off x="2508250" y="3717925"/>
            <a:ext cx="5783263" cy="431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2F276"/>
              </a:gs>
            </a:gsLst>
            <a:lin ang="2700000" scaled="1"/>
          </a:gradFill>
          <a:ln w="9525" algn="ctr">
            <a:solidFill>
              <a:srgbClr val="008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54000" rIns="54000" anchor="ctr"/>
          <a:lstStyle/>
          <a:p>
            <a:pPr marL="266700" indent="-26670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일반 속성</a:t>
            </a:r>
            <a:r>
              <a:rPr lang="en-US" altLang="ko-KR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(non-key attribute)</a:t>
            </a:r>
            <a:r>
              <a:rPr lang="ko-KR" altLang="en-US" sz="16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의 컬럼 전환</a:t>
            </a:r>
          </a:p>
        </p:txBody>
      </p:sp>
      <p:sp>
        <p:nvSpPr>
          <p:cNvPr id="17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IV.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물리 모델 변환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44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44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44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500"/>
                                        <p:tgtEl>
                                          <p:spTgt spid="44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9" dur="500"/>
                                        <p:tgtEl>
                                          <p:spTgt spid="44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7" dur="500"/>
                                        <p:tgtEl>
                                          <p:spTgt spid="44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347" grpId="0" animBg="1" autoUpdateAnimBg="0"/>
      <p:bldP spid="441348" grpId="0" animBg="1" autoUpdateAnimBg="0"/>
      <p:bldP spid="441349" grpId="0" animBg="1" autoUpdateAnimBg="0"/>
      <p:bldP spid="441350" grpId="0" animBg="1" autoUpdateAnimBg="0"/>
      <p:bldP spid="441351" grpId="0" animBg="1" autoUpdateAnimBg="0"/>
      <p:bldP spid="441352" grpId="0" animBg="1" autoUpdateAnimBg="0"/>
      <p:bldP spid="441353" grpId="0" animBg="1" autoUpdateAnimBg="0"/>
      <p:bldP spid="441354" grpId="0" animBg="1" autoUpdateAnimBg="0"/>
      <p:bldP spid="441355" grpId="0" animBg="1" autoUpdateAnimBg="0"/>
      <p:bldP spid="441356" grpId="0" animBg="1" autoUpdateAnimBg="0"/>
      <p:bldP spid="441357" grpId="0" animBg="1" autoUpdateAnimBg="0"/>
      <p:bldP spid="441358" grpId="0" animBg="1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3</a:t>
            </a:r>
            <a:r>
              <a:rPr lang="ko-KR" altLang="en-US" smtClean="0"/>
              <a:t>절 논리</a:t>
            </a:r>
            <a:r>
              <a:rPr lang="en-US" altLang="ko-KR" smtClean="0"/>
              <a:t>-</a:t>
            </a:r>
            <a:r>
              <a:rPr lang="ko-KR" altLang="en-US" smtClean="0"/>
              <a:t>물리 데이터 모델 변환</a:t>
            </a:r>
          </a:p>
        </p:txBody>
      </p:sp>
      <p:sp>
        <p:nvSpPr>
          <p:cNvPr id="280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단위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엔터티를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테이블로 </a:t>
            </a:r>
            <a:endParaRPr lang="ko-KR" altLang="en-US" sz="3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581" name="Rectangle 4"/>
          <p:cNvSpPr>
            <a:spLocks noChangeArrowheads="1"/>
          </p:cNvSpPr>
          <p:nvPr/>
        </p:nvSpPr>
        <p:spPr bwMode="auto">
          <a:xfrm>
            <a:off x="5694560" y="3922291"/>
            <a:ext cx="1789113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사례표</a:t>
            </a:r>
          </a:p>
        </p:txBody>
      </p:sp>
      <p:sp>
        <p:nvSpPr>
          <p:cNvPr id="674821" name="Rectangle 5"/>
          <p:cNvSpPr>
            <a:spLocks noChangeArrowheads="1"/>
          </p:cNvSpPr>
          <p:nvPr/>
        </p:nvSpPr>
        <p:spPr bwMode="auto">
          <a:xfrm>
            <a:off x="3730823" y="1772816"/>
            <a:ext cx="40862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Table Name : </a:t>
            </a:r>
            <a:r>
              <a:rPr lang="en-US" altLang="ko-KR" sz="12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DEPARTMENT</a:t>
            </a:r>
            <a:endParaRPr lang="en-US" altLang="ko-KR" sz="10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583" name="Rectangle 6"/>
          <p:cNvSpPr>
            <a:spLocks noChangeArrowheads="1"/>
          </p:cNvSpPr>
          <p:nvPr/>
        </p:nvSpPr>
        <p:spPr bwMode="auto">
          <a:xfrm>
            <a:off x="3730823" y="1931566"/>
            <a:ext cx="4086225" cy="23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Table Role   : </a:t>
            </a:r>
          </a:p>
        </p:txBody>
      </p:sp>
      <p:sp>
        <p:nvSpPr>
          <p:cNvPr id="674823" name="Rectangle 7"/>
          <p:cNvSpPr>
            <a:spLocks noChangeArrowheads="1"/>
          </p:cNvSpPr>
          <p:nvPr/>
        </p:nvSpPr>
        <p:spPr bwMode="auto">
          <a:xfrm>
            <a:off x="3827660" y="2145878"/>
            <a:ext cx="4762500" cy="1782763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585" name="Line 8"/>
          <p:cNvSpPr>
            <a:spLocks noChangeShapeType="1"/>
          </p:cNvSpPr>
          <p:nvPr/>
        </p:nvSpPr>
        <p:spPr bwMode="auto">
          <a:xfrm>
            <a:off x="3827660" y="2414166"/>
            <a:ext cx="477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586" name="Line 9"/>
          <p:cNvSpPr>
            <a:spLocks noChangeShapeType="1"/>
          </p:cNvSpPr>
          <p:nvPr/>
        </p:nvSpPr>
        <p:spPr bwMode="auto">
          <a:xfrm>
            <a:off x="3827660" y="2992016"/>
            <a:ext cx="477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587" name="Line 10"/>
          <p:cNvSpPr>
            <a:spLocks noChangeShapeType="1"/>
          </p:cNvSpPr>
          <p:nvPr/>
        </p:nvSpPr>
        <p:spPr bwMode="auto">
          <a:xfrm>
            <a:off x="4791273" y="3220616"/>
            <a:ext cx="38020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588" name="Line 11"/>
          <p:cNvSpPr>
            <a:spLocks noChangeShapeType="1"/>
          </p:cNvSpPr>
          <p:nvPr/>
        </p:nvSpPr>
        <p:spPr bwMode="auto">
          <a:xfrm>
            <a:off x="4794448" y="3449216"/>
            <a:ext cx="3786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589" name="Line 12"/>
          <p:cNvSpPr>
            <a:spLocks noChangeShapeType="1"/>
          </p:cNvSpPr>
          <p:nvPr/>
        </p:nvSpPr>
        <p:spPr bwMode="auto">
          <a:xfrm>
            <a:off x="4794448" y="3688928"/>
            <a:ext cx="37988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590" name="Rectangle 13"/>
          <p:cNvSpPr>
            <a:spLocks noChangeArrowheads="1"/>
          </p:cNvSpPr>
          <p:nvPr/>
        </p:nvSpPr>
        <p:spPr bwMode="auto">
          <a:xfrm>
            <a:off x="3800673" y="2449091"/>
            <a:ext cx="914400" cy="24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3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000">
                <a:solidFill>
                  <a:srgbClr val="BC37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 </a:t>
            </a:r>
          </a:p>
          <a:p>
            <a:pPr marL="285750" indent="-285750" eaLnBrk="0" latinLnBrk="0" hangingPunct="0">
              <a:lnSpc>
                <a:spcPct val="1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000">
                <a:solidFill>
                  <a:srgbClr val="BC37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type    </a:t>
            </a:r>
          </a:p>
        </p:txBody>
      </p:sp>
      <p:sp>
        <p:nvSpPr>
          <p:cNvPr id="280591" name="Rectangle 14"/>
          <p:cNvSpPr>
            <a:spLocks noChangeArrowheads="1"/>
          </p:cNvSpPr>
          <p:nvPr/>
        </p:nvSpPr>
        <p:spPr bwMode="auto">
          <a:xfrm>
            <a:off x="3786385" y="2761828"/>
            <a:ext cx="1217613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3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000">
                <a:solidFill>
                  <a:srgbClr val="BC37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Null/</a:t>
            </a:r>
          </a:p>
          <a:p>
            <a:pPr marL="285750" indent="-285750" eaLnBrk="0" latinLnBrk="0" hangingPunct="0">
              <a:lnSpc>
                <a:spcPct val="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000">
                <a:solidFill>
                  <a:srgbClr val="BC37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Unique    </a:t>
            </a:r>
          </a:p>
        </p:txBody>
      </p:sp>
      <p:sp>
        <p:nvSpPr>
          <p:cNvPr id="280592" name="Rectangle 15"/>
          <p:cNvSpPr>
            <a:spLocks noChangeArrowheads="1"/>
          </p:cNvSpPr>
          <p:nvPr/>
        </p:nvSpPr>
        <p:spPr bwMode="auto">
          <a:xfrm>
            <a:off x="3770510" y="3096791"/>
            <a:ext cx="13081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3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000">
                <a:solidFill>
                  <a:srgbClr val="BC37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Sample </a:t>
            </a:r>
          </a:p>
          <a:p>
            <a:pPr marL="285750" indent="-285750" eaLnBrk="0" latinLnBrk="0" hangingPunct="0">
              <a:lnSpc>
                <a:spcPct val="35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000">
                <a:solidFill>
                  <a:srgbClr val="BC37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   </a:t>
            </a:r>
          </a:p>
        </p:txBody>
      </p:sp>
      <p:sp>
        <p:nvSpPr>
          <p:cNvPr id="280593" name="Line 16"/>
          <p:cNvSpPr>
            <a:spLocks noChangeShapeType="1"/>
          </p:cNvSpPr>
          <p:nvPr/>
        </p:nvSpPr>
        <p:spPr bwMode="auto">
          <a:xfrm>
            <a:off x="4772223" y="2149053"/>
            <a:ext cx="0" cy="17637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594" name="Line 17"/>
          <p:cNvSpPr>
            <a:spLocks noChangeShapeType="1"/>
          </p:cNvSpPr>
          <p:nvPr/>
        </p:nvSpPr>
        <p:spPr bwMode="auto">
          <a:xfrm>
            <a:off x="5761235" y="2152228"/>
            <a:ext cx="0" cy="1770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595" name="Line 18"/>
          <p:cNvSpPr>
            <a:spLocks noChangeShapeType="1"/>
          </p:cNvSpPr>
          <p:nvPr/>
        </p:nvSpPr>
        <p:spPr bwMode="auto">
          <a:xfrm>
            <a:off x="6662935" y="2142703"/>
            <a:ext cx="0" cy="1790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596" name="Line 19"/>
          <p:cNvSpPr>
            <a:spLocks noChangeShapeType="1"/>
          </p:cNvSpPr>
          <p:nvPr/>
        </p:nvSpPr>
        <p:spPr bwMode="auto">
          <a:xfrm>
            <a:off x="7572573" y="2152228"/>
            <a:ext cx="0" cy="1770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597" name="Line 20"/>
          <p:cNvSpPr>
            <a:spLocks noChangeShapeType="1"/>
          </p:cNvSpPr>
          <p:nvPr/>
        </p:nvSpPr>
        <p:spPr bwMode="auto">
          <a:xfrm>
            <a:off x="3830835" y="2677691"/>
            <a:ext cx="4773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598" name="Rectangle 21"/>
          <p:cNvSpPr>
            <a:spLocks noChangeArrowheads="1"/>
          </p:cNvSpPr>
          <p:nvPr/>
        </p:nvSpPr>
        <p:spPr bwMode="auto">
          <a:xfrm>
            <a:off x="3379985" y="2153816"/>
            <a:ext cx="1541463" cy="23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381000" indent="-38100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000">
                <a:solidFill>
                  <a:srgbClr val="BC37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Column  Name   </a:t>
            </a:r>
          </a:p>
        </p:txBody>
      </p:sp>
      <p:sp>
        <p:nvSpPr>
          <p:cNvPr id="674838" name="AutoShape 22"/>
          <p:cNvSpPr>
            <a:spLocks noChangeArrowheads="1"/>
          </p:cNvSpPr>
          <p:nvPr/>
        </p:nvSpPr>
        <p:spPr bwMode="auto">
          <a:xfrm>
            <a:off x="571698" y="2363366"/>
            <a:ext cx="2498725" cy="1079500"/>
          </a:xfrm>
          <a:prstGeom prst="roundRect">
            <a:avLst>
              <a:gd name="adj" fmla="val 12495"/>
            </a:avLst>
          </a:prstGeom>
          <a:solidFill>
            <a:srgbClr val="FFFF99"/>
          </a:solidFill>
          <a:ln w="25400">
            <a:solidFill>
              <a:srgbClr val="FFB673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285750" indent="-285750" eaLnBrk="0" latinLnBrk="0" hangingPunct="0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endParaRPr lang="ko-KR" altLang="en-US" sz="18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ko-KR" altLang="en-US" sz="16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 latinLnBrk="0" hangingPunct="0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en-US" altLang="ko-KR" sz="16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600" name="Rectangle 23"/>
          <p:cNvSpPr>
            <a:spLocks noChangeArrowheads="1"/>
          </p:cNvSpPr>
          <p:nvPr/>
        </p:nvSpPr>
        <p:spPr bwMode="auto">
          <a:xfrm>
            <a:off x="1020960" y="3466678"/>
            <a:ext cx="179070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</a:p>
        </p:txBody>
      </p:sp>
      <p:sp>
        <p:nvSpPr>
          <p:cNvPr id="280601" name="Line 24"/>
          <p:cNvSpPr>
            <a:spLocks noChangeShapeType="1"/>
          </p:cNvSpPr>
          <p:nvPr/>
        </p:nvSpPr>
        <p:spPr bwMode="auto">
          <a:xfrm>
            <a:off x="3235523" y="2866603"/>
            <a:ext cx="50323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0602" name="Rectangle 25"/>
          <p:cNvSpPr>
            <a:spLocks noChangeArrowheads="1"/>
          </p:cNvSpPr>
          <p:nvPr/>
        </p:nvSpPr>
        <p:spPr bwMode="auto">
          <a:xfrm>
            <a:off x="1008063" y="4437112"/>
            <a:ext cx="76200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42950" lvl="1" indent="-285750">
              <a:lnSpc>
                <a:spcPct val="110000"/>
              </a:lnSpc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일반적으로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TABLE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명칭과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ENTITY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명칭은 같게 하는 것이 좋다</a:t>
            </a:r>
          </a:p>
          <a:p>
            <a:pPr marL="742950" lvl="1" indent="-285750">
              <a:lnSpc>
                <a:spcPct val="110000"/>
              </a:lnSpc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필요에 따라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ENTITY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명칭은 한글로 하고 동의어를 영문으로 표시</a:t>
            </a:r>
            <a:b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가능하다면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TABLE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명칭과 같게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lnSpc>
                <a:spcPct val="110000"/>
              </a:lnSpc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사례표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(instance chart)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TABLE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역할을 간략하게 표현</a:t>
            </a:r>
          </a:p>
          <a:p>
            <a:pPr marL="742950" lvl="1" indent="-285750">
              <a:lnSpc>
                <a:spcPct val="110000"/>
              </a:lnSpc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SUPER-TYPE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SUB-TYPE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나중에 결정</a:t>
            </a:r>
          </a:p>
        </p:txBody>
      </p:sp>
      <p:sp>
        <p:nvSpPr>
          <p:cNvPr id="27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IV.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물리 모델 변환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3</a:t>
            </a:r>
            <a:r>
              <a:rPr lang="ko-KR" altLang="en-US" smtClean="0"/>
              <a:t>절 논리</a:t>
            </a:r>
            <a:r>
              <a:rPr lang="en-US" altLang="ko-KR" smtClean="0"/>
              <a:t>-</a:t>
            </a:r>
            <a:r>
              <a:rPr lang="ko-KR" altLang="en-US" smtClean="0"/>
              <a:t>물리 데이터 모델 변환</a:t>
            </a:r>
          </a:p>
        </p:txBody>
      </p:sp>
      <p:sp>
        <p:nvSpPr>
          <p:cNvPr id="2816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UID → PK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변환 </a:t>
            </a:r>
          </a:p>
          <a:p>
            <a:pPr eaLnBrk="1" hangingPunct="1"/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eaLnBrk="1" hangingPunct="1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키형태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란에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ENTITY UID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속하는 모든 속성들에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PK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표시</a:t>
            </a:r>
          </a:p>
          <a:p>
            <a:pPr lvl="1" eaLnBrk="1" hangingPunct="1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PK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표시된 모든 컬럼들은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Nulls/Unique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란에 반드시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NN, U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표시</a:t>
            </a:r>
          </a:p>
          <a:p>
            <a:pPr lvl="1" eaLnBrk="1" hangingPunct="1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개의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컬럼으로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UID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구성되어 있는 경우는 각각의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컬럼에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NN, U1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표시</a:t>
            </a:r>
          </a:p>
          <a:p>
            <a:pPr lvl="1" eaLnBrk="1" hangingPunct="1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 다른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Unique Key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있다면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U2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표시</a:t>
            </a:r>
          </a:p>
          <a:p>
            <a:pPr eaLnBrk="1" hangingPunct="1"/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1605" name="AutoShape 4"/>
          <p:cNvSpPr>
            <a:spLocks noChangeArrowheads="1"/>
          </p:cNvSpPr>
          <p:nvPr/>
        </p:nvSpPr>
        <p:spPr bwMode="auto">
          <a:xfrm>
            <a:off x="761926" y="3876229"/>
            <a:ext cx="1822450" cy="1042987"/>
          </a:xfrm>
          <a:prstGeom prst="roundRect">
            <a:avLst>
              <a:gd name="adj" fmla="val 12495"/>
            </a:avLst>
          </a:prstGeom>
          <a:solidFill>
            <a:srgbClr val="CCECFF"/>
          </a:solidFill>
          <a:ln w="25400">
            <a:solidFill>
              <a:schemeClr val="folHlink"/>
            </a:solidFill>
            <a:round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8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</a:p>
          <a:p>
            <a:pPr marL="285750" indent="-285750" eaLnBrk="0" latinLnBrk="0" hangingPunct="0">
              <a:lnSpc>
                <a:spcPct val="5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사원번호</a:t>
            </a:r>
          </a:p>
          <a:p>
            <a:pPr marL="285750" indent="-285750" eaLnBrk="0" latinLnBrk="0" hangingPunct="0">
              <a:lnSpc>
                <a:spcPct val="8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성명</a:t>
            </a:r>
          </a:p>
          <a:p>
            <a:pPr marL="285750" indent="-285750" eaLnBrk="0" latinLnBrk="0" hangingPunct="0">
              <a:lnSpc>
                <a:spcPct val="8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직책</a:t>
            </a:r>
          </a:p>
        </p:txBody>
      </p:sp>
      <p:sp>
        <p:nvSpPr>
          <p:cNvPr id="281606" name="Rectangle 5"/>
          <p:cNvSpPr>
            <a:spLocks noChangeArrowheads="1"/>
          </p:cNvSpPr>
          <p:nvPr/>
        </p:nvSpPr>
        <p:spPr bwMode="auto">
          <a:xfrm>
            <a:off x="755576" y="4168329"/>
            <a:ext cx="635000" cy="265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8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40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#</a:t>
            </a:r>
          </a:p>
        </p:txBody>
      </p:sp>
      <p:sp>
        <p:nvSpPr>
          <p:cNvPr id="281607" name="Rectangle 6"/>
          <p:cNvSpPr>
            <a:spLocks noChangeArrowheads="1"/>
          </p:cNvSpPr>
          <p:nvPr/>
        </p:nvSpPr>
        <p:spPr bwMode="auto">
          <a:xfrm>
            <a:off x="936551" y="4400104"/>
            <a:ext cx="255587" cy="31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algn="ctr" eaLnBrk="0" latinLnBrk="0" hangingPunct="0">
              <a:lnSpc>
                <a:spcPct val="8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80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</a:p>
        </p:txBody>
      </p:sp>
      <p:sp>
        <p:nvSpPr>
          <p:cNvPr id="281608" name="Rectangle 7"/>
          <p:cNvSpPr>
            <a:spLocks noChangeArrowheads="1"/>
          </p:cNvSpPr>
          <p:nvPr/>
        </p:nvSpPr>
        <p:spPr bwMode="auto">
          <a:xfrm>
            <a:off x="936551" y="4638229"/>
            <a:ext cx="255587" cy="240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algn="ctr" eaLnBrk="0" latinLnBrk="0" hangingPunct="0">
              <a:lnSpc>
                <a:spcPct val="8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20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</a:p>
        </p:txBody>
      </p:sp>
      <p:sp>
        <p:nvSpPr>
          <p:cNvPr id="675848" name="Rectangle 8"/>
          <p:cNvSpPr>
            <a:spLocks noChangeArrowheads="1"/>
          </p:cNvSpPr>
          <p:nvPr/>
        </p:nvSpPr>
        <p:spPr bwMode="auto">
          <a:xfrm>
            <a:off x="3381301" y="3576191"/>
            <a:ext cx="4967287" cy="2503488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1610" name="Line 9"/>
          <p:cNvSpPr>
            <a:spLocks noChangeShapeType="1"/>
          </p:cNvSpPr>
          <p:nvPr/>
        </p:nvSpPr>
        <p:spPr bwMode="auto">
          <a:xfrm>
            <a:off x="3389238" y="3925441"/>
            <a:ext cx="4965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1611" name="Line 10"/>
          <p:cNvSpPr>
            <a:spLocks noChangeShapeType="1"/>
          </p:cNvSpPr>
          <p:nvPr/>
        </p:nvSpPr>
        <p:spPr bwMode="auto">
          <a:xfrm>
            <a:off x="3389238" y="4258816"/>
            <a:ext cx="4965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1612" name="Line 11"/>
          <p:cNvSpPr>
            <a:spLocks noChangeShapeType="1"/>
          </p:cNvSpPr>
          <p:nvPr/>
        </p:nvSpPr>
        <p:spPr bwMode="auto">
          <a:xfrm>
            <a:off x="3389238" y="4622354"/>
            <a:ext cx="4965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1613" name="Line 12"/>
          <p:cNvSpPr>
            <a:spLocks noChangeShapeType="1"/>
          </p:cNvSpPr>
          <p:nvPr/>
        </p:nvSpPr>
        <p:spPr bwMode="auto">
          <a:xfrm>
            <a:off x="4433813" y="4933504"/>
            <a:ext cx="39227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1614" name="Group 13"/>
          <p:cNvGrpSpPr>
            <a:grpSpLocks/>
          </p:cNvGrpSpPr>
          <p:nvPr/>
        </p:nvGrpSpPr>
        <p:grpSpPr bwMode="auto">
          <a:xfrm>
            <a:off x="4436988" y="3573016"/>
            <a:ext cx="2422525" cy="2513013"/>
            <a:chOff x="2159" y="3596"/>
            <a:chExt cx="1200" cy="2286"/>
          </a:xfrm>
        </p:grpSpPr>
        <p:sp>
          <p:nvSpPr>
            <p:cNvPr id="281634" name="Line 14"/>
            <p:cNvSpPr>
              <a:spLocks noChangeShapeType="1"/>
            </p:cNvSpPr>
            <p:nvPr/>
          </p:nvSpPr>
          <p:spPr bwMode="auto">
            <a:xfrm flipH="1">
              <a:off x="2159" y="3596"/>
              <a:ext cx="1" cy="2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635" name="Line 15"/>
            <p:cNvSpPr>
              <a:spLocks noChangeShapeType="1"/>
            </p:cNvSpPr>
            <p:nvPr/>
          </p:nvSpPr>
          <p:spPr bwMode="auto">
            <a:xfrm flipH="1">
              <a:off x="2769" y="3615"/>
              <a:ext cx="1" cy="2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636" name="Line 16"/>
            <p:cNvSpPr>
              <a:spLocks noChangeShapeType="1"/>
            </p:cNvSpPr>
            <p:nvPr/>
          </p:nvSpPr>
          <p:spPr bwMode="auto">
            <a:xfrm flipH="1">
              <a:off x="3358" y="3615"/>
              <a:ext cx="1" cy="2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75857" name="Rectangle 17"/>
          <p:cNvSpPr>
            <a:spLocks noChangeArrowheads="1"/>
          </p:cNvSpPr>
          <p:nvPr/>
        </p:nvSpPr>
        <p:spPr bwMode="auto">
          <a:xfrm>
            <a:off x="3422576" y="4255641"/>
            <a:ext cx="1144587" cy="388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latinLnBrk="0" hangingPunct="0">
              <a:lnSpc>
                <a:spcPct val="8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Nulls/        Unique</a:t>
            </a:r>
          </a:p>
        </p:txBody>
      </p:sp>
      <p:sp>
        <p:nvSpPr>
          <p:cNvPr id="675858" name="Rectangle 18"/>
          <p:cNvSpPr>
            <a:spLocks noChangeArrowheads="1"/>
          </p:cNvSpPr>
          <p:nvPr/>
        </p:nvSpPr>
        <p:spPr bwMode="auto">
          <a:xfrm>
            <a:off x="3351138" y="3993704"/>
            <a:ext cx="4381500" cy="240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8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2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키형태                      </a:t>
            </a:r>
            <a:r>
              <a:rPr lang="en-US" altLang="ko-KR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PK</a:t>
            </a:r>
          </a:p>
        </p:txBody>
      </p:sp>
      <p:sp>
        <p:nvSpPr>
          <p:cNvPr id="675859" name="Rectangle 19"/>
          <p:cNvSpPr>
            <a:spLocks noChangeArrowheads="1"/>
          </p:cNvSpPr>
          <p:nvPr/>
        </p:nvSpPr>
        <p:spPr bwMode="auto">
          <a:xfrm>
            <a:off x="3411463" y="4695379"/>
            <a:ext cx="116363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8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2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견본 </a:t>
            </a:r>
          </a:p>
          <a:p>
            <a:pPr marL="285750" indent="-285750" eaLnBrk="0" latinLnBrk="0" hangingPunct="0">
              <a:lnSpc>
                <a:spcPct val="8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2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</a:p>
        </p:txBody>
      </p:sp>
      <p:sp>
        <p:nvSpPr>
          <p:cNvPr id="675860" name="Rectangle 20"/>
          <p:cNvSpPr>
            <a:spLocks noChangeArrowheads="1"/>
          </p:cNvSpPr>
          <p:nvPr/>
        </p:nvSpPr>
        <p:spPr bwMode="auto">
          <a:xfrm>
            <a:off x="3428926" y="3680966"/>
            <a:ext cx="4821237" cy="265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8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컬럼명          </a:t>
            </a:r>
            <a:r>
              <a:rPr lang="en-US" altLang="ko-KR" sz="1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EMPNO           ENAME              JOB</a:t>
            </a:r>
            <a:r>
              <a:rPr lang="en-US" altLang="ko-KR" sz="1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</a:p>
        </p:txBody>
      </p:sp>
      <p:sp>
        <p:nvSpPr>
          <p:cNvPr id="281619" name="Line 21"/>
          <p:cNvSpPr>
            <a:spLocks noChangeShapeType="1"/>
          </p:cNvSpPr>
          <p:nvPr/>
        </p:nvSpPr>
        <p:spPr bwMode="auto">
          <a:xfrm>
            <a:off x="4433813" y="5539929"/>
            <a:ext cx="39227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1620" name="Rectangle 22"/>
          <p:cNvSpPr>
            <a:spLocks noChangeArrowheads="1"/>
          </p:cNvSpPr>
          <p:nvPr/>
        </p:nvSpPr>
        <p:spPr bwMode="auto">
          <a:xfrm>
            <a:off x="4729088" y="4647754"/>
            <a:ext cx="3778250" cy="265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8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400" b="1">
                <a:solidFill>
                  <a:srgbClr val="CC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1354             </a:t>
            </a:r>
            <a:r>
              <a:rPr lang="ko-KR" altLang="en-US" sz="1400" b="1">
                <a:solidFill>
                  <a:srgbClr val="CC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홍길동               부장</a:t>
            </a:r>
          </a:p>
        </p:txBody>
      </p:sp>
      <p:sp>
        <p:nvSpPr>
          <p:cNvPr id="281621" name="Rectangle 23"/>
          <p:cNvSpPr>
            <a:spLocks noChangeArrowheads="1"/>
          </p:cNvSpPr>
          <p:nvPr/>
        </p:nvSpPr>
        <p:spPr bwMode="auto">
          <a:xfrm>
            <a:off x="4729088" y="4950966"/>
            <a:ext cx="3778250" cy="265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8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400" b="1">
                <a:solidFill>
                  <a:srgbClr val="CC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4562             </a:t>
            </a:r>
            <a:r>
              <a:rPr lang="ko-KR" altLang="en-US" sz="1400" b="1">
                <a:solidFill>
                  <a:srgbClr val="CC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박경수               사원</a:t>
            </a:r>
          </a:p>
        </p:txBody>
      </p:sp>
      <p:sp>
        <p:nvSpPr>
          <p:cNvPr id="281622" name="Rectangle 24"/>
          <p:cNvSpPr>
            <a:spLocks noChangeArrowheads="1"/>
          </p:cNvSpPr>
          <p:nvPr/>
        </p:nvSpPr>
        <p:spPr bwMode="auto">
          <a:xfrm>
            <a:off x="4729088" y="5241479"/>
            <a:ext cx="3778250" cy="265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8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400" b="1">
                <a:solidFill>
                  <a:srgbClr val="CC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2763             </a:t>
            </a:r>
            <a:r>
              <a:rPr lang="ko-KR" altLang="en-US" sz="1400" b="1">
                <a:solidFill>
                  <a:srgbClr val="CC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김정구    </a:t>
            </a:r>
          </a:p>
        </p:txBody>
      </p:sp>
      <p:sp>
        <p:nvSpPr>
          <p:cNvPr id="281623" name="Rectangle 25"/>
          <p:cNvSpPr>
            <a:spLocks noChangeArrowheads="1"/>
          </p:cNvSpPr>
          <p:nvPr/>
        </p:nvSpPr>
        <p:spPr bwMode="auto">
          <a:xfrm>
            <a:off x="4729088" y="5544691"/>
            <a:ext cx="3778250" cy="265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8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400" b="1">
                <a:solidFill>
                  <a:srgbClr val="CC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2874             </a:t>
            </a:r>
            <a:r>
              <a:rPr lang="ko-KR" altLang="en-US" sz="1400" b="1">
                <a:solidFill>
                  <a:srgbClr val="CC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신동파               차장</a:t>
            </a:r>
          </a:p>
        </p:txBody>
      </p:sp>
      <p:sp>
        <p:nvSpPr>
          <p:cNvPr id="281624" name="Rectangle 26"/>
          <p:cNvSpPr>
            <a:spLocks noChangeArrowheads="1"/>
          </p:cNvSpPr>
          <p:nvPr/>
        </p:nvSpPr>
        <p:spPr bwMode="auto">
          <a:xfrm>
            <a:off x="4729088" y="5847904"/>
            <a:ext cx="3778250" cy="265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8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400" b="1">
                <a:solidFill>
                  <a:srgbClr val="CC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6538             </a:t>
            </a:r>
            <a:r>
              <a:rPr lang="ko-KR" altLang="en-US" sz="1400" b="1">
                <a:solidFill>
                  <a:srgbClr val="CC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정명훈  </a:t>
            </a:r>
          </a:p>
        </p:txBody>
      </p:sp>
      <p:sp>
        <p:nvSpPr>
          <p:cNvPr id="281625" name="Line 27"/>
          <p:cNvSpPr>
            <a:spLocks noChangeShapeType="1"/>
          </p:cNvSpPr>
          <p:nvPr/>
        </p:nvSpPr>
        <p:spPr bwMode="auto">
          <a:xfrm>
            <a:off x="4440163" y="5251004"/>
            <a:ext cx="39227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1626" name="Line 28"/>
          <p:cNvSpPr>
            <a:spLocks noChangeShapeType="1"/>
          </p:cNvSpPr>
          <p:nvPr/>
        </p:nvSpPr>
        <p:spPr bwMode="auto">
          <a:xfrm>
            <a:off x="4440163" y="5822504"/>
            <a:ext cx="39227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5869" name="Rectangle 29"/>
          <p:cNvSpPr>
            <a:spLocks noChangeArrowheads="1"/>
          </p:cNvSpPr>
          <p:nvPr/>
        </p:nvSpPr>
        <p:spPr bwMode="auto">
          <a:xfrm>
            <a:off x="4762426" y="4336604"/>
            <a:ext cx="3195637" cy="240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8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NN,</a:t>
            </a:r>
            <a:r>
              <a:rPr lang="en-US" altLang="ko-KR" sz="12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U</a:t>
            </a:r>
            <a:r>
              <a:rPr lang="en-US" altLang="ko-KR" sz="12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NN</a:t>
            </a:r>
          </a:p>
        </p:txBody>
      </p:sp>
      <p:grpSp>
        <p:nvGrpSpPr>
          <p:cNvPr id="281628" name="Group 30"/>
          <p:cNvGrpSpPr>
            <a:grpSpLocks/>
          </p:cNvGrpSpPr>
          <p:nvPr/>
        </p:nvGrpSpPr>
        <p:grpSpPr bwMode="auto">
          <a:xfrm>
            <a:off x="2390701" y="4109591"/>
            <a:ext cx="1095375" cy="331788"/>
            <a:chOff x="1414" y="2498"/>
            <a:chExt cx="690" cy="209"/>
          </a:xfrm>
        </p:grpSpPr>
        <p:sp>
          <p:nvSpPr>
            <p:cNvPr id="281630" name="Line 31"/>
            <p:cNvSpPr>
              <a:spLocks noChangeShapeType="1"/>
            </p:cNvSpPr>
            <p:nvPr/>
          </p:nvSpPr>
          <p:spPr bwMode="auto">
            <a:xfrm>
              <a:off x="1664" y="2498"/>
              <a:ext cx="0" cy="209"/>
            </a:xfrm>
            <a:prstGeom prst="line">
              <a:avLst/>
            </a:prstGeom>
            <a:noFill/>
            <a:ln w="5080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631" name="Line 32"/>
            <p:cNvSpPr>
              <a:spLocks noChangeShapeType="1"/>
            </p:cNvSpPr>
            <p:nvPr/>
          </p:nvSpPr>
          <p:spPr bwMode="auto">
            <a:xfrm>
              <a:off x="1658" y="2505"/>
              <a:ext cx="442" cy="0"/>
            </a:xfrm>
            <a:prstGeom prst="line">
              <a:avLst/>
            </a:prstGeom>
            <a:noFill/>
            <a:ln w="50800">
              <a:solidFill>
                <a:srgbClr val="FF3300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632" name="Line 33"/>
            <p:cNvSpPr>
              <a:spLocks noChangeShapeType="1"/>
            </p:cNvSpPr>
            <p:nvPr/>
          </p:nvSpPr>
          <p:spPr bwMode="auto">
            <a:xfrm>
              <a:off x="1662" y="2692"/>
              <a:ext cx="442" cy="0"/>
            </a:xfrm>
            <a:prstGeom prst="line">
              <a:avLst/>
            </a:prstGeom>
            <a:noFill/>
            <a:ln w="50800">
              <a:solidFill>
                <a:srgbClr val="FF3300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633" name="Line 34"/>
            <p:cNvSpPr>
              <a:spLocks noChangeShapeType="1"/>
            </p:cNvSpPr>
            <p:nvPr/>
          </p:nvSpPr>
          <p:spPr bwMode="auto">
            <a:xfrm>
              <a:off x="1414" y="2592"/>
              <a:ext cx="244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7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IV.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물리 모델 변환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3</a:t>
            </a:r>
            <a:r>
              <a:rPr lang="ko-KR" altLang="en-US" dirty="0" smtClean="0"/>
              <a:t>절 논리</a:t>
            </a:r>
            <a:r>
              <a:rPr lang="en-US" altLang="ko-KR" dirty="0" smtClean="0"/>
              <a:t>-</a:t>
            </a:r>
            <a:r>
              <a:rPr lang="ko-KR" altLang="en-US" dirty="0" smtClean="0"/>
              <a:t>물리 데이터 모델 변환</a:t>
            </a:r>
          </a:p>
        </p:txBody>
      </p:sp>
      <p:sp>
        <p:nvSpPr>
          <p:cNvPr id="282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ts val="22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변환 절차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(UID BAR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있는 경우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 eaLnBrk="1" hangingPunct="1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테이블에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외부키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컬럼을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포함시킨다</a:t>
            </a:r>
          </a:p>
          <a:p>
            <a:pPr lvl="1" eaLnBrk="1" hangingPunct="1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PK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일부분으로 표시</a:t>
            </a:r>
          </a:p>
          <a:p>
            <a:pPr lvl="2" eaLnBrk="1" hangingPunct="1">
              <a:lnSpc>
                <a:spcPts val="2200"/>
              </a:lnSpc>
              <a:spcBef>
                <a:spcPct val="10000"/>
              </a:spcBef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Nulls/Unique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란에 각각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NN, U1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표시</a:t>
            </a:r>
          </a:p>
          <a:p>
            <a:pPr lvl="2" eaLnBrk="1" hangingPunct="1">
              <a:lnSpc>
                <a:spcPts val="2200"/>
              </a:lnSpc>
              <a:spcBef>
                <a:spcPct val="10000"/>
              </a:spcBef>
            </a:pP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키형태란에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PK, FK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표시</a:t>
            </a:r>
          </a:p>
          <a:p>
            <a:pPr lvl="2" eaLnBrk="1" hangingPunct="1">
              <a:lnSpc>
                <a:spcPts val="2200"/>
              </a:lnSpc>
              <a:spcBef>
                <a:spcPct val="10000"/>
              </a:spcBef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UIS BAR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있는 경우는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PK, FK1  PK, FK2 ...</a:t>
            </a:r>
          </a:p>
          <a:p>
            <a:pPr lvl="2" eaLnBrk="1" hangingPunct="1">
              <a:lnSpc>
                <a:spcPts val="2200"/>
              </a:lnSpc>
              <a:spcBef>
                <a:spcPct val="10000"/>
              </a:spcBef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컬럼으로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구성된 경우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PK, FK1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각각에 표시</a:t>
            </a:r>
          </a:p>
          <a:p>
            <a:pPr eaLnBrk="1" hangingPunct="1">
              <a:lnSpc>
                <a:spcPts val="2200"/>
              </a:lnSpc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2629" name="Group 58"/>
          <p:cNvGrpSpPr>
            <a:grpSpLocks/>
          </p:cNvGrpSpPr>
          <p:nvPr/>
        </p:nvGrpSpPr>
        <p:grpSpPr bwMode="auto">
          <a:xfrm>
            <a:off x="2513013" y="4500563"/>
            <a:ext cx="5216525" cy="2005012"/>
            <a:chOff x="1589" y="2748"/>
            <a:chExt cx="3926" cy="1250"/>
          </a:xfrm>
        </p:grpSpPr>
        <p:sp>
          <p:nvSpPr>
            <p:cNvPr id="676923" name="Rectangle 59"/>
            <p:cNvSpPr>
              <a:spLocks noChangeArrowheads="1"/>
            </p:cNvSpPr>
            <p:nvPr/>
          </p:nvSpPr>
          <p:spPr bwMode="auto">
            <a:xfrm>
              <a:off x="1589" y="2748"/>
              <a:ext cx="3922" cy="125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668" name="Rectangle 60"/>
            <p:cNvSpPr>
              <a:spLocks noChangeArrowheads="1"/>
            </p:cNvSpPr>
            <p:nvPr/>
          </p:nvSpPr>
          <p:spPr bwMode="auto">
            <a:xfrm>
              <a:off x="4253" y="2754"/>
              <a:ext cx="1262" cy="1237"/>
            </a:xfrm>
            <a:prstGeom prst="rect">
              <a:avLst/>
            </a:prstGeom>
            <a:solidFill>
              <a:srgbClr val="FFFF99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2630" name="Rectangle 61"/>
          <p:cNvSpPr>
            <a:spLocks noChangeArrowheads="1"/>
          </p:cNvSpPr>
          <p:nvPr/>
        </p:nvSpPr>
        <p:spPr bwMode="auto">
          <a:xfrm>
            <a:off x="3438525" y="4783138"/>
            <a:ext cx="4276725" cy="550862"/>
          </a:xfrm>
          <a:prstGeom prst="rect">
            <a:avLst/>
          </a:prstGeom>
          <a:solidFill>
            <a:srgbClr val="F4DF74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631" name="Line 62"/>
          <p:cNvSpPr>
            <a:spLocks noChangeShapeType="1"/>
          </p:cNvSpPr>
          <p:nvPr/>
        </p:nvSpPr>
        <p:spPr bwMode="auto">
          <a:xfrm flipH="1">
            <a:off x="3430588" y="4495800"/>
            <a:ext cx="0" cy="2008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632" name="Line 63"/>
          <p:cNvSpPr>
            <a:spLocks noChangeShapeType="1"/>
          </p:cNvSpPr>
          <p:nvPr/>
        </p:nvSpPr>
        <p:spPr bwMode="auto">
          <a:xfrm flipH="1">
            <a:off x="4354513" y="4513263"/>
            <a:ext cx="1587" cy="2006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633" name="Line 64"/>
          <p:cNvSpPr>
            <a:spLocks noChangeShapeType="1"/>
          </p:cNvSpPr>
          <p:nvPr/>
        </p:nvSpPr>
        <p:spPr bwMode="auto">
          <a:xfrm flipH="1">
            <a:off x="5248275" y="4513263"/>
            <a:ext cx="0" cy="2006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634" name="Line 65"/>
          <p:cNvSpPr>
            <a:spLocks noChangeShapeType="1"/>
          </p:cNvSpPr>
          <p:nvPr/>
        </p:nvSpPr>
        <p:spPr bwMode="auto">
          <a:xfrm flipH="1">
            <a:off x="6045200" y="4503738"/>
            <a:ext cx="1588" cy="2006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635" name="Line 66"/>
          <p:cNvSpPr>
            <a:spLocks noChangeShapeType="1"/>
          </p:cNvSpPr>
          <p:nvPr/>
        </p:nvSpPr>
        <p:spPr bwMode="auto">
          <a:xfrm flipH="1">
            <a:off x="6937375" y="4513263"/>
            <a:ext cx="1588" cy="2006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6931" name="Rectangle 67"/>
          <p:cNvSpPr>
            <a:spLocks noChangeArrowheads="1"/>
          </p:cNvSpPr>
          <p:nvPr/>
        </p:nvSpPr>
        <p:spPr bwMode="auto">
          <a:xfrm>
            <a:off x="2516188" y="4503738"/>
            <a:ext cx="5656212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marL="285750" indent="-285750" eaLnBrk="0" latinLnBrk="0" hangingPunct="0"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컬럼명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SDATE      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EDATE      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GRADE      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CCODE     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STID      </a:t>
            </a:r>
          </a:p>
        </p:txBody>
      </p:sp>
      <p:sp>
        <p:nvSpPr>
          <p:cNvPr id="676932" name="Rectangle 68"/>
          <p:cNvSpPr>
            <a:spLocks noChangeArrowheads="1"/>
          </p:cNvSpPr>
          <p:nvPr/>
        </p:nvSpPr>
        <p:spPr bwMode="auto">
          <a:xfrm>
            <a:off x="3562350" y="5097463"/>
            <a:ext cx="4237038" cy="222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7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200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NN,U  </a:t>
            </a:r>
            <a:r>
              <a:rPr lang="en-US" altLang="ko-KR" sz="1200" dirty="0" smtClean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</a:t>
            </a:r>
            <a:r>
              <a:rPr lang="en-US" altLang="ko-KR" sz="1200" dirty="0" err="1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NN,U</a:t>
            </a:r>
            <a:r>
              <a:rPr lang="en-US" altLang="ko-KR" sz="1200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en-US" altLang="ko-KR" sz="1200" dirty="0" err="1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NN,U</a:t>
            </a:r>
            <a:endParaRPr lang="en-US" altLang="ko-KR" sz="1200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6933" name="Rectangle 69"/>
          <p:cNvSpPr>
            <a:spLocks noChangeArrowheads="1"/>
          </p:cNvSpPr>
          <p:nvPr/>
        </p:nvSpPr>
        <p:spPr bwMode="auto">
          <a:xfrm>
            <a:off x="2463800" y="4819650"/>
            <a:ext cx="5708600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marL="285750" indent="-285750" eaLnBrk="0" latinLnBrk="0" hangingPunct="0"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200" dirty="0">
                <a:solidFill>
                  <a:srgbClr val="8901F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키형태</a:t>
            </a:r>
            <a:r>
              <a:rPr lang="ko-KR" altLang="en-US" sz="12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</a:t>
            </a:r>
            <a:r>
              <a:rPr lang="en-US" altLang="ko-KR" sz="12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PK                                  </a:t>
            </a:r>
            <a:r>
              <a:rPr lang="en-US" altLang="ko-KR" sz="120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2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PK,FK1      PK,FK2</a:t>
            </a:r>
          </a:p>
        </p:txBody>
      </p:sp>
      <p:sp>
        <p:nvSpPr>
          <p:cNvPr id="282639" name="Line 70"/>
          <p:cNvSpPr>
            <a:spLocks noChangeShapeType="1"/>
          </p:cNvSpPr>
          <p:nvPr/>
        </p:nvSpPr>
        <p:spPr bwMode="auto">
          <a:xfrm>
            <a:off x="2527300" y="5049838"/>
            <a:ext cx="5187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640" name="Line 71"/>
          <p:cNvSpPr>
            <a:spLocks noChangeShapeType="1"/>
          </p:cNvSpPr>
          <p:nvPr/>
        </p:nvSpPr>
        <p:spPr bwMode="auto">
          <a:xfrm>
            <a:off x="2541588" y="4779963"/>
            <a:ext cx="5187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6936" name="Rectangle 72"/>
          <p:cNvSpPr>
            <a:spLocks noChangeArrowheads="1"/>
          </p:cNvSpPr>
          <p:nvPr/>
        </p:nvSpPr>
        <p:spPr bwMode="auto">
          <a:xfrm>
            <a:off x="2527300" y="5033963"/>
            <a:ext cx="100488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latinLnBrk="0" hangingPunct="0">
              <a:lnSpc>
                <a:spcPct val="7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Nulls/        Unique</a:t>
            </a:r>
          </a:p>
        </p:txBody>
      </p:sp>
      <p:sp>
        <p:nvSpPr>
          <p:cNvPr id="282642" name="Line 73"/>
          <p:cNvSpPr>
            <a:spLocks noChangeShapeType="1"/>
          </p:cNvSpPr>
          <p:nvPr/>
        </p:nvSpPr>
        <p:spPr bwMode="auto">
          <a:xfrm>
            <a:off x="2527300" y="5318125"/>
            <a:ext cx="5187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643" name="Line 74"/>
          <p:cNvSpPr>
            <a:spLocks noChangeShapeType="1"/>
          </p:cNvSpPr>
          <p:nvPr/>
        </p:nvSpPr>
        <p:spPr bwMode="auto">
          <a:xfrm>
            <a:off x="3435350" y="5567363"/>
            <a:ext cx="4279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6939" name="Rectangle 75"/>
          <p:cNvSpPr>
            <a:spLocks noChangeArrowheads="1"/>
          </p:cNvSpPr>
          <p:nvPr/>
        </p:nvSpPr>
        <p:spPr bwMode="auto">
          <a:xfrm>
            <a:off x="2527300" y="5326063"/>
            <a:ext cx="1020763" cy="554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2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견본 </a:t>
            </a:r>
          </a:p>
          <a:p>
            <a:pPr marL="285750" indent="-285750" eaLnBrk="0" latinLnBrk="0" hangingPunct="0"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2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</a:p>
        </p:txBody>
      </p:sp>
      <p:sp>
        <p:nvSpPr>
          <p:cNvPr id="282645" name="Rectangle 76"/>
          <p:cNvSpPr>
            <a:spLocks noChangeArrowheads="1"/>
          </p:cNvSpPr>
          <p:nvPr/>
        </p:nvSpPr>
        <p:spPr bwMode="auto">
          <a:xfrm>
            <a:off x="3548063" y="5341938"/>
            <a:ext cx="4336306" cy="116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80000"/>
              </a:lnSpc>
              <a:spcBef>
                <a:spcPct val="45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2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940525    </a:t>
            </a:r>
            <a:r>
              <a:rPr lang="en-US" altLang="ko-KR" sz="120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2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940630        </a:t>
            </a:r>
            <a:r>
              <a:rPr lang="en-US" altLang="ko-KR" sz="120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</a:t>
            </a:r>
            <a:r>
              <a:rPr lang="en-US" altLang="ko-KR" sz="12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344            4567</a:t>
            </a:r>
          </a:p>
          <a:p>
            <a:pPr marL="285750" indent="-285750" eaLnBrk="0" latinLnBrk="0" hangingPunct="0">
              <a:lnSpc>
                <a:spcPct val="80000"/>
              </a:lnSpc>
              <a:spcBef>
                <a:spcPct val="45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2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940520               </a:t>
            </a:r>
            <a:r>
              <a:rPr lang="en-US" altLang="ko-KR" sz="120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</a:t>
            </a:r>
            <a:r>
              <a:rPr lang="en-US" altLang="ko-KR" sz="12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401            2341</a:t>
            </a:r>
          </a:p>
          <a:p>
            <a:pPr marL="285750" indent="-285750" eaLnBrk="0" latinLnBrk="0" hangingPunct="0">
              <a:lnSpc>
                <a:spcPct val="80000"/>
              </a:lnSpc>
              <a:spcBef>
                <a:spcPct val="45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2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940601         940630       </a:t>
            </a:r>
            <a:r>
              <a:rPr lang="en-US" altLang="ko-KR" sz="120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2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      </a:t>
            </a:r>
            <a:r>
              <a:rPr lang="en-US" altLang="ko-KR" sz="120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2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344            5672</a:t>
            </a:r>
          </a:p>
          <a:p>
            <a:pPr marL="285750" indent="-285750" eaLnBrk="0" latinLnBrk="0" hangingPunct="0">
              <a:lnSpc>
                <a:spcPct val="80000"/>
              </a:lnSpc>
              <a:spcBef>
                <a:spcPct val="45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2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940712         940731       </a:t>
            </a:r>
            <a:r>
              <a:rPr lang="en-US" altLang="ko-KR" sz="120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2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           </a:t>
            </a:r>
            <a:r>
              <a:rPr lang="en-US" altLang="ko-KR" sz="120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401            </a:t>
            </a:r>
            <a:r>
              <a:rPr lang="en-US" altLang="ko-KR" sz="12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4132</a:t>
            </a:r>
          </a:p>
          <a:p>
            <a:pPr marL="285750" indent="-285750" eaLnBrk="0" latinLnBrk="0" hangingPunct="0">
              <a:lnSpc>
                <a:spcPct val="80000"/>
              </a:lnSpc>
              <a:spcBef>
                <a:spcPct val="45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2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940827         940920     </a:t>
            </a:r>
            <a:r>
              <a:rPr lang="en-US" altLang="ko-KR" sz="120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2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       </a:t>
            </a:r>
            <a:r>
              <a:rPr lang="en-US" altLang="ko-KR" sz="1200" dirty="0" smtClean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743            3564</a:t>
            </a:r>
            <a:endParaRPr lang="en-US" altLang="ko-KR" sz="1400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646" name="Line 77"/>
          <p:cNvSpPr>
            <a:spLocks noChangeShapeType="1"/>
          </p:cNvSpPr>
          <p:nvPr/>
        </p:nvSpPr>
        <p:spPr bwMode="auto">
          <a:xfrm>
            <a:off x="3448050" y="5808663"/>
            <a:ext cx="42814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647" name="Line 78"/>
          <p:cNvSpPr>
            <a:spLocks noChangeShapeType="1"/>
          </p:cNvSpPr>
          <p:nvPr/>
        </p:nvSpPr>
        <p:spPr bwMode="auto">
          <a:xfrm>
            <a:off x="3448050" y="6042025"/>
            <a:ext cx="42814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648" name="Line 79"/>
          <p:cNvSpPr>
            <a:spLocks noChangeShapeType="1"/>
          </p:cNvSpPr>
          <p:nvPr/>
        </p:nvSpPr>
        <p:spPr bwMode="auto">
          <a:xfrm>
            <a:off x="3460750" y="6262688"/>
            <a:ext cx="42814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649" name="Line 45"/>
          <p:cNvSpPr>
            <a:spLocks noChangeShapeType="1"/>
          </p:cNvSpPr>
          <p:nvPr/>
        </p:nvSpPr>
        <p:spPr bwMode="auto">
          <a:xfrm>
            <a:off x="2130425" y="3871913"/>
            <a:ext cx="11668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650" name="Line 46"/>
          <p:cNvSpPr>
            <a:spLocks noChangeShapeType="1"/>
          </p:cNvSpPr>
          <p:nvPr/>
        </p:nvSpPr>
        <p:spPr bwMode="auto">
          <a:xfrm>
            <a:off x="2122488" y="3816350"/>
            <a:ext cx="93662" cy="492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651" name="Line 47"/>
          <p:cNvSpPr>
            <a:spLocks noChangeShapeType="1"/>
          </p:cNvSpPr>
          <p:nvPr/>
        </p:nvSpPr>
        <p:spPr bwMode="auto">
          <a:xfrm flipV="1">
            <a:off x="2130425" y="3871913"/>
            <a:ext cx="85725" cy="476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652" name="Line 48"/>
          <p:cNvSpPr>
            <a:spLocks noChangeShapeType="1"/>
          </p:cNvSpPr>
          <p:nvPr/>
        </p:nvSpPr>
        <p:spPr bwMode="auto">
          <a:xfrm>
            <a:off x="2216150" y="3810000"/>
            <a:ext cx="0" cy="1206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653" name="Line 49"/>
          <p:cNvSpPr>
            <a:spLocks noChangeShapeType="1"/>
          </p:cNvSpPr>
          <p:nvPr/>
        </p:nvSpPr>
        <p:spPr bwMode="auto">
          <a:xfrm>
            <a:off x="1450975" y="4500563"/>
            <a:ext cx="0" cy="2381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654" name="Line 50"/>
          <p:cNvSpPr>
            <a:spLocks noChangeShapeType="1"/>
          </p:cNvSpPr>
          <p:nvPr/>
        </p:nvSpPr>
        <p:spPr bwMode="auto">
          <a:xfrm flipH="1">
            <a:off x="1450975" y="4495800"/>
            <a:ext cx="68263" cy="666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655" name="Line 51"/>
          <p:cNvSpPr>
            <a:spLocks noChangeShapeType="1"/>
          </p:cNvSpPr>
          <p:nvPr/>
        </p:nvSpPr>
        <p:spPr bwMode="auto">
          <a:xfrm>
            <a:off x="1381125" y="4500563"/>
            <a:ext cx="68263" cy="635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2656" name="Group 52"/>
          <p:cNvGrpSpPr>
            <a:grpSpLocks/>
          </p:cNvGrpSpPr>
          <p:nvPr/>
        </p:nvGrpSpPr>
        <p:grpSpPr bwMode="auto">
          <a:xfrm>
            <a:off x="1447800" y="4732338"/>
            <a:ext cx="0" cy="258762"/>
            <a:chOff x="671" y="4256"/>
            <a:chExt cx="0" cy="314"/>
          </a:xfrm>
        </p:grpSpPr>
        <p:sp>
          <p:nvSpPr>
            <p:cNvPr id="282663" name="Line 53"/>
            <p:cNvSpPr>
              <a:spLocks noChangeShapeType="1"/>
            </p:cNvSpPr>
            <p:nvPr/>
          </p:nvSpPr>
          <p:spPr bwMode="auto">
            <a:xfrm>
              <a:off x="671" y="4341"/>
              <a:ext cx="0" cy="5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664" name="Line 54"/>
            <p:cNvSpPr>
              <a:spLocks noChangeShapeType="1"/>
            </p:cNvSpPr>
            <p:nvPr/>
          </p:nvSpPr>
          <p:spPr bwMode="auto">
            <a:xfrm>
              <a:off x="671" y="4435"/>
              <a:ext cx="0" cy="5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665" name="Line 55"/>
            <p:cNvSpPr>
              <a:spLocks noChangeShapeType="1"/>
            </p:cNvSpPr>
            <p:nvPr/>
          </p:nvSpPr>
          <p:spPr bwMode="auto">
            <a:xfrm>
              <a:off x="671" y="4515"/>
              <a:ext cx="0" cy="5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666" name="Line 56"/>
            <p:cNvSpPr>
              <a:spLocks noChangeShapeType="1"/>
            </p:cNvSpPr>
            <p:nvPr/>
          </p:nvSpPr>
          <p:spPr bwMode="auto">
            <a:xfrm>
              <a:off x="671" y="4256"/>
              <a:ext cx="0" cy="5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2657" name="Line 57"/>
          <p:cNvSpPr>
            <a:spLocks noChangeShapeType="1"/>
          </p:cNvSpPr>
          <p:nvPr/>
        </p:nvSpPr>
        <p:spPr bwMode="auto">
          <a:xfrm>
            <a:off x="1371600" y="4567238"/>
            <a:ext cx="1476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658" name="Line 83"/>
          <p:cNvSpPr>
            <a:spLocks noChangeShapeType="1"/>
          </p:cNvSpPr>
          <p:nvPr/>
        </p:nvSpPr>
        <p:spPr bwMode="auto">
          <a:xfrm>
            <a:off x="1981200" y="4256088"/>
            <a:ext cx="541338" cy="255587"/>
          </a:xfrm>
          <a:prstGeom prst="line">
            <a:avLst/>
          </a:prstGeom>
          <a:noFill/>
          <a:ln w="50800">
            <a:solidFill>
              <a:srgbClr val="CC0066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659" name="Line 84"/>
          <p:cNvSpPr>
            <a:spLocks noChangeShapeType="1"/>
          </p:cNvSpPr>
          <p:nvPr/>
        </p:nvSpPr>
        <p:spPr bwMode="auto">
          <a:xfrm>
            <a:off x="3286125" y="3867150"/>
            <a:ext cx="11684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660" name="AutoShape 80"/>
          <p:cNvSpPr>
            <a:spLocks noChangeArrowheads="1"/>
          </p:cNvSpPr>
          <p:nvPr/>
        </p:nvSpPr>
        <p:spPr bwMode="auto">
          <a:xfrm>
            <a:off x="771525" y="4953000"/>
            <a:ext cx="1331913" cy="903288"/>
          </a:xfrm>
          <a:prstGeom prst="roundRect">
            <a:avLst>
              <a:gd name="adj" fmla="val 10019"/>
            </a:avLst>
          </a:prstGeom>
          <a:solidFill>
            <a:srgbClr val="CCECFF"/>
          </a:solidFill>
          <a:ln w="25400">
            <a:solidFill>
              <a:schemeClr val="folHlink"/>
            </a:solidFill>
            <a:round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</a:t>
            </a:r>
          </a:p>
          <a:p>
            <a:pPr marL="285750" indent="-285750" eaLnBrk="0" latinLnBrk="0" hangingPunct="0">
              <a:lnSpc>
                <a:spcPct val="6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학번</a:t>
            </a:r>
          </a:p>
          <a:p>
            <a:pPr marL="285750" indent="-285750" eaLnBrk="0" latinLnBrk="0" hangingPunct="0">
              <a:lnSpc>
                <a:spcPct val="6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* 성명</a:t>
            </a:r>
          </a:p>
          <a:p>
            <a:pPr marL="285750" indent="-285750" eaLnBrk="0" latinLnBrk="0" hangingPunct="0">
              <a:lnSpc>
                <a:spcPct val="6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 </a:t>
            </a:r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ko-KR" altLang="en-US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</a:t>
            </a:r>
          </a:p>
        </p:txBody>
      </p:sp>
      <p:sp>
        <p:nvSpPr>
          <p:cNvPr id="282661" name="AutoShape 81"/>
          <p:cNvSpPr>
            <a:spLocks noChangeArrowheads="1"/>
          </p:cNvSpPr>
          <p:nvPr/>
        </p:nvSpPr>
        <p:spPr bwMode="auto">
          <a:xfrm>
            <a:off x="4478338" y="3505200"/>
            <a:ext cx="1082675" cy="896938"/>
          </a:xfrm>
          <a:prstGeom prst="roundRect">
            <a:avLst>
              <a:gd name="adj" fmla="val 12495"/>
            </a:avLst>
          </a:prstGeom>
          <a:solidFill>
            <a:srgbClr val="CCECFF"/>
          </a:solidFill>
          <a:ln w="25400">
            <a:solidFill>
              <a:schemeClr val="folHlink"/>
            </a:solidFill>
            <a:round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교육과정</a:t>
            </a:r>
          </a:p>
          <a:p>
            <a:pPr marL="285750" indent="-285750" eaLnBrk="0" latinLnBrk="0" hangingPunct="0">
              <a:lnSpc>
                <a:spcPct val="6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과정코드</a:t>
            </a:r>
          </a:p>
          <a:p>
            <a:pPr marL="285750" indent="-285750" eaLnBrk="0" latinLnBrk="0" hangingPunct="0">
              <a:lnSpc>
                <a:spcPct val="6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* 과정명</a:t>
            </a:r>
          </a:p>
          <a:p>
            <a:pPr marL="285750" indent="-285750" eaLnBrk="0" latinLnBrk="0" hangingPunct="0">
              <a:lnSpc>
                <a:spcPct val="6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* 기간</a:t>
            </a:r>
          </a:p>
        </p:txBody>
      </p:sp>
      <p:sp>
        <p:nvSpPr>
          <p:cNvPr id="282662" name="AutoShape 82"/>
          <p:cNvSpPr>
            <a:spLocks noChangeArrowheads="1"/>
          </p:cNvSpPr>
          <p:nvPr/>
        </p:nvSpPr>
        <p:spPr bwMode="auto">
          <a:xfrm>
            <a:off x="766763" y="3538538"/>
            <a:ext cx="1335087" cy="952500"/>
          </a:xfrm>
          <a:prstGeom prst="roundRect">
            <a:avLst>
              <a:gd name="adj" fmla="val 12495"/>
            </a:avLst>
          </a:prstGeom>
          <a:solidFill>
            <a:srgbClr val="CCECFF"/>
          </a:solidFill>
          <a:ln w="25400">
            <a:solidFill>
              <a:schemeClr val="folHlink"/>
            </a:solidFill>
            <a:round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  <a:p>
            <a:pPr marL="285750" indent="-285750" eaLnBrk="0" latinLnBrk="0" hangingPunct="0">
              <a:lnSpc>
                <a:spcPct val="7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</a:p>
          <a:p>
            <a:pPr marL="285750" indent="-285750" eaLnBrk="0" latinLnBrk="0" hangingPunct="0">
              <a:lnSpc>
                <a:spcPct val="7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*  완료일</a:t>
            </a:r>
          </a:p>
          <a:p>
            <a:pPr marL="285750" indent="-285750" eaLnBrk="0" latinLnBrk="0" hangingPunct="0">
              <a:lnSpc>
                <a:spcPct val="6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  </a:t>
            </a:r>
            <a:r>
              <a:rPr lang="ko-KR" altLang="en-US" sz="11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등급</a:t>
            </a:r>
          </a:p>
        </p:txBody>
      </p:sp>
      <p:sp>
        <p:nvSpPr>
          <p:cNvPr id="45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IV.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물리 모델 변환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Line 65"/>
          <p:cNvSpPr>
            <a:spLocks noChangeShapeType="1"/>
          </p:cNvSpPr>
          <p:nvPr/>
        </p:nvSpPr>
        <p:spPr bwMode="auto">
          <a:xfrm flipH="1">
            <a:off x="7733118" y="4503289"/>
            <a:ext cx="1588" cy="2006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3</a:t>
            </a:r>
            <a:r>
              <a:rPr lang="ko-KR" altLang="en-US" smtClean="0"/>
              <a:t>절 논리</a:t>
            </a:r>
            <a:r>
              <a:rPr lang="en-US" altLang="ko-KR" smtClean="0"/>
              <a:t>-</a:t>
            </a:r>
            <a:r>
              <a:rPr lang="ko-KR" altLang="en-US" smtClean="0"/>
              <a:t>물리 데이터 모델 변환</a:t>
            </a:r>
          </a:p>
        </p:txBody>
      </p:sp>
      <p:sp>
        <p:nvSpPr>
          <p:cNvPr id="283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 속성을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컬럼으로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변환</a:t>
            </a:r>
          </a:p>
          <a:p>
            <a:pPr lvl="1" eaLnBrk="1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있는 속성들을 사례표의 컬럼명란에 기록</a:t>
            </a:r>
          </a:p>
          <a:p>
            <a:pPr lvl="1" eaLnBrk="1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컬럼의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명칭은 속성의 명칭과 반드시 일치할 필요는 없으나 프로그래머와 사용자의 혼동을 피하기 위해 가능한 표준화된 약어를 사용</a:t>
            </a:r>
          </a:p>
          <a:p>
            <a:pPr lvl="1" eaLnBrk="1" hangingPunct="1">
              <a:lnSpc>
                <a:spcPct val="110000"/>
              </a:lnSpc>
              <a:spcBef>
                <a:spcPct val="30000"/>
              </a:spcBef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예약어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(Reserved Word)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사용 피함</a:t>
            </a:r>
          </a:p>
          <a:p>
            <a:pPr lvl="1" eaLnBrk="1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가능한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컬럼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명칭은 짧은 것이 좋으며 짧은 명칭은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SQL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해독 시간을 감소시킴</a:t>
            </a:r>
          </a:p>
          <a:p>
            <a:pPr lvl="1" eaLnBrk="1" hangingPunct="1">
              <a:lnSpc>
                <a:spcPct val="110000"/>
              </a:lnSpc>
              <a:spcBef>
                <a:spcPct val="30000"/>
              </a:spcBef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필수입력 속성은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Nulls/Unique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란에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NN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표시  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7892" name="Rectangle 4"/>
          <p:cNvSpPr>
            <a:spLocks noChangeArrowheads="1"/>
          </p:cNvSpPr>
          <p:nvPr/>
        </p:nvSpPr>
        <p:spPr bwMode="auto">
          <a:xfrm>
            <a:off x="3463925" y="4100513"/>
            <a:ext cx="5208588" cy="2376487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latinLnBrk="0" hangingPunct="0">
              <a:lnSpc>
                <a:spcPct val="7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endParaRPr lang="ko-KR" altLang="ko-KR" sz="14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7893" name="Rectangle 5"/>
          <p:cNvSpPr>
            <a:spLocks noChangeArrowheads="1"/>
          </p:cNvSpPr>
          <p:nvPr/>
        </p:nvSpPr>
        <p:spPr bwMode="auto">
          <a:xfrm>
            <a:off x="3455988" y="5186363"/>
            <a:ext cx="1219200" cy="459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6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견본 </a:t>
            </a:r>
          </a:p>
          <a:p>
            <a:pPr marL="285750" indent="-285750" eaLnBrk="0" latinLnBrk="0" hangingPunct="0">
              <a:lnSpc>
                <a:spcPct val="6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</a:p>
        </p:txBody>
      </p:sp>
      <p:sp>
        <p:nvSpPr>
          <p:cNvPr id="283655" name="Line 6"/>
          <p:cNvSpPr>
            <a:spLocks noChangeShapeType="1"/>
          </p:cNvSpPr>
          <p:nvPr/>
        </p:nvSpPr>
        <p:spPr bwMode="auto">
          <a:xfrm>
            <a:off x="3471863" y="4418013"/>
            <a:ext cx="52070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3656" name="Line 7"/>
          <p:cNvSpPr>
            <a:spLocks noChangeShapeType="1"/>
          </p:cNvSpPr>
          <p:nvPr/>
        </p:nvSpPr>
        <p:spPr bwMode="auto">
          <a:xfrm>
            <a:off x="3471863" y="4724400"/>
            <a:ext cx="52070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3657" name="Line 8"/>
          <p:cNvSpPr>
            <a:spLocks noChangeShapeType="1"/>
          </p:cNvSpPr>
          <p:nvPr/>
        </p:nvSpPr>
        <p:spPr bwMode="auto">
          <a:xfrm>
            <a:off x="3471863" y="5105400"/>
            <a:ext cx="52070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7897" name="Rectangle 9"/>
          <p:cNvSpPr>
            <a:spLocks noChangeArrowheads="1"/>
          </p:cNvSpPr>
          <p:nvPr/>
        </p:nvSpPr>
        <p:spPr bwMode="auto">
          <a:xfrm>
            <a:off x="3557588" y="4724400"/>
            <a:ext cx="4976812" cy="394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latinLnBrk="0" hangingPunct="0">
              <a:lnSpc>
                <a:spcPct val="7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Nulls/                   NN                   </a:t>
            </a:r>
            <a:r>
              <a:rPr lang="en-US" altLang="ko-KR" sz="1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NN</a:t>
            </a:r>
            <a:r>
              <a:rPr lang="en-US" altLang="ko-KR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Unique</a:t>
            </a:r>
          </a:p>
        </p:txBody>
      </p:sp>
      <p:sp>
        <p:nvSpPr>
          <p:cNvPr id="677898" name="Rectangle 10"/>
          <p:cNvSpPr>
            <a:spLocks noChangeArrowheads="1"/>
          </p:cNvSpPr>
          <p:nvPr/>
        </p:nvSpPr>
        <p:spPr bwMode="auto">
          <a:xfrm>
            <a:off x="3432175" y="4495800"/>
            <a:ext cx="1524000" cy="222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6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4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키형태</a:t>
            </a:r>
          </a:p>
        </p:txBody>
      </p:sp>
      <p:sp>
        <p:nvSpPr>
          <p:cNvPr id="677899" name="Rectangle 11"/>
          <p:cNvSpPr>
            <a:spLocks noChangeArrowheads="1"/>
          </p:cNvSpPr>
          <p:nvPr/>
        </p:nvSpPr>
        <p:spPr bwMode="auto">
          <a:xfrm>
            <a:off x="3513138" y="4191000"/>
            <a:ext cx="5056187" cy="222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6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ko-KR" altLang="en-US" sz="1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컬럼명           </a:t>
            </a:r>
            <a:r>
              <a:rPr lang="en-US" altLang="ko-KR" sz="1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EMPNO              ENAME            JOB     </a:t>
            </a:r>
          </a:p>
        </p:txBody>
      </p:sp>
      <p:grpSp>
        <p:nvGrpSpPr>
          <p:cNvPr id="283661" name="Group 12"/>
          <p:cNvGrpSpPr>
            <a:grpSpLocks/>
          </p:cNvGrpSpPr>
          <p:nvPr/>
        </p:nvGrpSpPr>
        <p:grpSpPr bwMode="auto">
          <a:xfrm>
            <a:off x="2803525" y="4249738"/>
            <a:ext cx="769938" cy="717550"/>
            <a:chOff x="1324" y="3184"/>
            <a:chExt cx="364" cy="601"/>
          </a:xfrm>
        </p:grpSpPr>
        <p:sp>
          <p:nvSpPr>
            <p:cNvPr id="283702" name="Line 13"/>
            <p:cNvSpPr>
              <a:spLocks noChangeShapeType="1"/>
            </p:cNvSpPr>
            <p:nvPr/>
          </p:nvSpPr>
          <p:spPr bwMode="auto">
            <a:xfrm>
              <a:off x="1341" y="3187"/>
              <a:ext cx="0" cy="598"/>
            </a:xfrm>
            <a:prstGeom prst="line">
              <a:avLst/>
            </a:prstGeom>
            <a:noFill/>
            <a:ln w="50800">
              <a:solidFill>
                <a:srgbClr val="CC0066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703" name="Line 14"/>
            <p:cNvSpPr>
              <a:spLocks noChangeShapeType="1"/>
            </p:cNvSpPr>
            <p:nvPr/>
          </p:nvSpPr>
          <p:spPr bwMode="auto">
            <a:xfrm>
              <a:off x="1324" y="3184"/>
              <a:ext cx="348" cy="0"/>
            </a:xfrm>
            <a:prstGeom prst="line">
              <a:avLst/>
            </a:prstGeom>
            <a:noFill/>
            <a:ln w="50800">
              <a:solidFill>
                <a:srgbClr val="CC0066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704" name="Line 15"/>
            <p:cNvSpPr>
              <a:spLocks noChangeShapeType="1"/>
            </p:cNvSpPr>
            <p:nvPr/>
          </p:nvSpPr>
          <p:spPr bwMode="auto">
            <a:xfrm>
              <a:off x="1340" y="3766"/>
              <a:ext cx="348" cy="0"/>
            </a:xfrm>
            <a:prstGeom prst="line">
              <a:avLst/>
            </a:prstGeom>
            <a:noFill/>
            <a:ln w="50800">
              <a:solidFill>
                <a:srgbClr val="CC0066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3662" name="Line 17"/>
          <p:cNvSpPr>
            <a:spLocks noChangeShapeType="1"/>
          </p:cNvSpPr>
          <p:nvPr/>
        </p:nvSpPr>
        <p:spPr bwMode="auto">
          <a:xfrm>
            <a:off x="4565650" y="5359400"/>
            <a:ext cx="411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3663" name="Line 18"/>
          <p:cNvSpPr>
            <a:spLocks noChangeShapeType="1"/>
          </p:cNvSpPr>
          <p:nvPr/>
        </p:nvSpPr>
        <p:spPr bwMode="auto">
          <a:xfrm>
            <a:off x="4565650" y="5943600"/>
            <a:ext cx="411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3664" name="Line 19"/>
          <p:cNvSpPr>
            <a:spLocks noChangeShapeType="1"/>
          </p:cNvSpPr>
          <p:nvPr/>
        </p:nvSpPr>
        <p:spPr bwMode="auto">
          <a:xfrm>
            <a:off x="4572000" y="5676900"/>
            <a:ext cx="411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3665" name="Line 20"/>
          <p:cNvSpPr>
            <a:spLocks noChangeShapeType="1"/>
          </p:cNvSpPr>
          <p:nvPr/>
        </p:nvSpPr>
        <p:spPr bwMode="auto">
          <a:xfrm>
            <a:off x="4572000" y="6172200"/>
            <a:ext cx="411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3666" name="Group 21"/>
          <p:cNvGrpSpPr>
            <a:grpSpLocks/>
          </p:cNvGrpSpPr>
          <p:nvPr/>
        </p:nvGrpSpPr>
        <p:grpSpPr bwMode="auto">
          <a:xfrm>
            <a:off x="4570413" y="4097338"/>
            <a:ext cx="2540000" cy="2379662"/>
            <a:chOff x="2159" y="3596"/>
            <a:chExt cx="1200" cy="2286"/>
          </a:xfrm>
        </p:grpSpPr>
        <p:sp>
          <p:nvSpPr>
            <p:cNvPr id="283699" name="Line 22"/>
            <p:cNvSpPr>
              <a:spLocks noChangeShapeType="1"/>
            </p:cNvSpPr>
            <p:nvPr/>
          </p:nvSpPr>
          <p:spPr bwMode="auto">
            <a:xfrm flipH="1">
              <a:off x="2159" y="3596"/>
              <a:ext cx="1" cy="2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700" name="Line 23"/>
            <p:cNvSpPr>
              <a:spLocks noChangeShapeType="1"/>
            </p:cNvSpPr>
            <p:nvPr/>
          </p:nvSpPr>
          <p:spPr bwMode="auto">
            <a:xfrm flipH="1">
              <a:off x="2769" y="3615"/>
              <a:ext cx="1" cy="2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701" name="Line 24"/>
            <p:cNvSpPr>
              <a:spLocks noChangeShapeType="1"/>
            </p:cNvSpPr>
            <p:nvPr/>
          </p:nvSpPr>
          <p:spPr bwMode="auto">
            <a:xfrm flipH="1">
              <a:off x="3358" y="3615"/>
              <a:ext cx="1" cy="22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3667" name="Group 25"/>
          <p:cNvGrpSpPr>
            <a:grpSpLocks/>
          </p:cNvGrpSpPr>
          <p:nvPr/>
        </p:nvGrpSpPr>
        <p:grpSpPr bwMode="auto">
          <a:xfrm>
            <a:off x="587375" y="5573713"/>
            <a:ext cx="2239963" cy="488950"/>
            <a:chOff x="278" y="4294"/>
            <a:chExt cx="1058" cy="412"/>
          </a:xfrm>
        </p:grpSpPr>
        <p:sp>
          <p:nvSpPr>
            <p:cNvPr id="677914" name="Rectangle 26"/>
            <p:cNvSpPr>
              <a:spLocks noChangeArrowheads="1"/>
            </p:cNvSpPr>
            <p:nvPr/>
          </p:nvSpPr>
          <p:spPr bwMode="auto">
            <a:xfrm>
              <a:off x="282" y="4295"/>
              <a:ext cx="1015" cy="405"/>
            </a:xfrm>
            <a:prstGeom prst="rect">
              <a:avLst/>
            </a:prstGeom>
            <a:solidFill>
              <a:srgbClr val="8CF4E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7915" name="Rectangle 27"/>
            <p:cNvSpPr>
              <a:spLocks noChangeArrowheads="1"/>
            </p:cNvSpPr>
            <p:nvPr/>
          </p:nvSpPr>
          <p:spPr bwMode="auto">
            <a:xfrm>
              <a:off x="280" y="4298"/>
              <a:ext cx="1037" cy="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28575" tIns="14288" rIns="28575" bIns="14288">
              <a:spAutoFit/>
            </a:bodyPr>
            <a:lstStyle/>
            <a:p>
              <a:pPr marL="88900" indent="-88900" defTabSz="284163" eaLnBrk="0" latinLnBrk="0" hangingPunct="0">
                <a:lnSpc>
                  <a:spcPct val="8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en-US" altLang="ko-KR" sz="300" b="1">
                  <a:solidFill>
                    <a:srgbClr val="BC37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ATTRIBUTE          EMPNO         ENAME         JOB                HIREDATE   </a:t>
              </a:r>
            </a:p>
          </p:txBody>
        </p:sp>
        <p:sp>
          <p:nvSpPr>
            <p:cNvPr id="283680" name="Line 28"/>
            <p:cNvSpPr>
              <a:spLocks noChangeShapeType="1"/>
            </p:cNvSpPr>
            <p:nvPr/>
          </p:nvSpPr>
          <p:spPr bwMode="auto">
            <a:xfrm>
              <a:off x="535" y="4296"/>
              <a:ext cx="0" cy="4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681" name="Line 29"/>
            <p:cNvSpPr>
              <a:spLocks noChangeShapeType="1"/>
            </p:cNvSpPr>
            <p:nvPr/>
          </p:nvSpPr>
          <p:spPr bwMode="auto">
            <a:xfrm>
              <a:off x="727" y="4294"/>
              <a:ext cx="0" cy="4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682" name="Line 30"/>
            <p:cNvSpPr>
              <a:spLocks noChangeShapeType="1"/>
            </p:cNvSpPr>
            <p:nvPr/>
          </p:nvSpPr>
          <p:spPr bwMode="auto">
            <a:xfrm>
              <a:off x="890" y="4294"/>
              <a:ext cx="0" cy="4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683" name="Line 31"/>
            <p:cNvSpPr>
              <a:spLocks noChangeShapeType="1"/>
            </p:cNvSpPr>
            <p:nvPr/>
          </p:nvSpPr>
          <p:spPr bwMode="auto">
            <a:xfrm>
              <a:off x="1091" y="4294"/>
              <a:ext cx="0" cy="4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684" name="Line 32"/>
            <p:cNvSpPr>
              <a:spLocks noChangeShapeType="1"/>
            </p:cNvSpPr>
            <p:nvPr/>
          </p:nvSpPr>
          <p:spPr bwMode="auto">
            <a:xfrm>
              <a:off x="278" y="4366"/>
              <a:ext cx="10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685" name="Line 33"/>
            <p:cNvSpPr>
              <a:spLocks noChangeShapeType="1"/>
            </p:cNvSpPr>
            <p:nvPr/>
          </p:nvSpPr>
          <p:spPr bwMode="auto">
            <a:xfrm>
              <a:off x="278" y="4432"/>
              <a:ext cx="10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7922" name="Rectangle 34"/>
            <p:cNvSpPr>
              <a:spLocks noChangeArrowheads="1"/>
            </p:cNvSpPr>
            <p:nvPr/>
          </p:nvSpPr>
          <p:spPr bwMode="auto">
            <a:xfrm>
              <a:off x="294" y="4376"/>
              <a:ext cx="327" cy="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28575" tIns="14288" rIns="28575" bIns="14288">
              <a:spAutoFit/>
            </a:bodyPr>
            <a:lstStyle/>
            <a:p>
              <a:pPr marL="88900" indent="-88900" defTabSz="284163" eaLnBrk="0" latinLnBrk="0" hangingPunct="0">
                <a:lnSpc>
                  <a:spcPct val="8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ko-KR" altLang="en-US" sz="300" b="1">
                  <a:solidFill>
                    <a:srgbClr val="BC37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                 시</a:t>
              </a:r>
            </a:p>
          </p:txBody>
        </p:sp>
        <p:sp>
          <p:nvSpPr>
            <p:cNvPr id="677923" name="Rectangle 35"/>
            <p:cNvSpPr>
              <a:spLocks noChangeArrowheads="1"/>
            </p:cNvSpPr>
            <p:nvPr/>
          </p:nvSpPr>
          <p:spPr bwMode="auto">
            <a:xfrm>
              <a:off x="291" y="4463"/>
              <a:ext cx="161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28575" tIns="14288" rIns="28575" bIns="14288">
              <a:spAutoFit/>
            </a:bodyPr>
            <a:lstStyle/>
            <a:p>
              <a:pPr marL="88900" indent="-88900" defTabSz="284163" eaLnBrk="0" latinLnBrk="0" hangingPunct="0">
                <a:lnSpc>
                  <a:spcPct val="8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en-US" altLang="ko-KR" sz="300" b="1">
                  <a:solidFill>
                    <a:srgbClr val="BC37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Sample </a:t>
              </a:r>
            </a:p>
            <a:p>
              <a:pPr marL="88900" indent="-88900" defTabSz="284163" eaLnBrk="0" latinLnBrk="0" hangingPunct="0">
                <a:lnSpc>
                  <a:spcPct val="8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en-US" altLang="ko-KR" sz="300" b="1">
                  <a:solidFill>
                    <a:srgbClr val="BC37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   </a:t>
              </a:r>
            </a:p>
          </p:txBody>
        </p:sp>
        <p:sp>
          <p:nvSpPr>
            <p:cNvPr id="283688" name="Line 36"/>
            <p:cNvSpPr>
              <a:spLocks noChangeShapeType="1"/>
            </p:cNvSpPr>
            <p:nvPr/>
          </p:nvSpPr>
          <p:spPr bwMode="auto">
            <a:xfrm>
              <a:off x="537" y="4509"/>
              <a:ext cx="7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7925" name="Rectangle 37"/>
            <p:cNvSpPr>
              <a:spLocks noChangeArrowheads="1"/>
            </p:cNvSpPr>
            <p:nvPr/>
          </p:nvSpPr>
          <p:spPr bwMode="auto">
            <a:xfrm>
              <a:off x="570" y="4451"/>
              <a:ext cx="751" cy="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28575" tIns="14288" rIns="28575" bIns="14288">
              <a:spAutoFit/>
            </a:bodyPr>
            <a:lstStyle/>
            <a:p>
              <a:pPr marL="88900" indent="-88900" defTabSz="284163" eaLnBrk="0" latinLnBrk="0" hangingPunct="0">
                <a:lnSpc>
                  <a:spcPct val="8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en-US" altLang="ko-KR" sz="300" b="1">
                  <a:solidFill>
                    <a:srgbClr val="8901F3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7398             MARY          CLERK           17-DEC-80     </a:t>
              </a:r>
            </a:p>
          </p:txBody>
        </p:sp>
        <p:sp>
          <p:nvSpPr>
            <p:cNvPr id="677926" name="Rectangle 38"/>
            <p:cNvSpPr>
              <a:spLocks noChangeArrowheads="1"/>
            </p:cNvSpPr>
            <p:nvPr/>
          </p:nvSpPr>
          <p:spPr bwMode="auto">
            <a:xfrm>
              <a:off x="571" y="4578"/>
              <a:ext cx="737" cy="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28575" tIns="14288" rIns="28575" bIns="14288">
              <a:spAutoFit/>
            </a:bodyPr>
            <a:lstStyle/>
            <a:p>
              <a:pPr marL="88900" indent="-88900" defTabSz="284163" eaLnBrk="0" latinLnBrk="0" hangingPunct="0">
                <a:lnSpc>
                  <a:spcPct val="8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en-US" altLang="ko-KR" sz="300" b="1">
                  <a:solidFill>
                    <a:srgbClr val="8901F3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7521           WARD                                   22-FEB-89     </a:t>
              </a:r>
            </a:p>
          </p:txBody>
        </p:sp>
        <p:sp>
          <p:nvSpPr>
            <p:cNvPr id="677927" name="Rectangle 39"/>
            <p:cNvSpPr>
              <a:spLocks noChangeArrowheads="1"/>
            </p:cNvSpPr>
            <p:nvPr/>
          </p:nvSpPr>
          <p:spPr bwMode="auto">
            <a:xfrm>
              <a:off x="567" y="4646"/>
              <a:ext cx="769" cy="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28575" tIns="14288" rIns="28575" bIns="14288">
              <a:spAutoFit/>
            </a:bodyPr>
            <a:lstStyle/>
            <a:p>
              <a:pPr marL="88900" indent="-88900" defTabSz="284163" eaLnBrk="0" latinLnBrk="0" hangingPunct="0">
                <a:lnSpc>
                  <a:spcPct val="8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en-US" altLang="ko-KR" sz="300" b="1">
                  <a:solidFill>
                    <a:srgbClr val="8901F3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7832            BLAKE                                01-MAY-81    </a:t>
              </a:r>
            </a:p>
          </p:txBody>
        </p:sp>
        <p:sp>
          <p:nvSpPr>
            <p:cNvPr id="283692" name="Line 40"/>
            <p:cNvSpPr>
              <a:spLocks noChangeShapeType="1"/>
            </p:cNvSpPr>
            <p:nvPr/>
          </p:nvSpPr>
          <p:spPr bwMode="auto">
            <a:xfrm>
              <a:off x="539" y="4573"/>
              <a:ext cx="7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693" name="Line 41"/>
            <p:cNvSpPr>
              <a:spLocks noChangeShapeType="1"/>
            </p:cNvSpPr>
            <p:nvPr/>
          </p:nvSpPr>
          <p:spPr bwMode="auto">
            <a:xfrm>
              <a:off x="537" y="4638"/>
              <a:ext cx="7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7930" name="Rectangle 42"/>
            <p:cNvSpPr>
              <a:spLocks noChangeArrowheads="1"/>
            </p:cNvSpPr>
            <p:nvPr/>
          </p:nvSpPr>
          <p:spPr bwMode="auto">
            <a:xfrm>
              <a:off x="600" y="4374"/>
              <a:ext cx="4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28575" tIns="14288" rIns="28575" bIns="14288">
              <a:spAutoFit/>
            </a:bodyPr>
            <a:lstStyle/>
            <a:p>
              <a:pPr marL="88900" indent="-88900" defTabSz="284163" eaLnBrk="0" latinLnBrk="0" hangingPunct="0">
                <a:lnSpc>
                  <a:spcPct val="8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en-US" altLang="ko-KR" sz="700" b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*</a:t>
              </a:r>
            </a:p>
          </p:txBody>
        </p:sp>
        <p:sp>
          <p:nvSpPr>
            <p:cNvPr id="677931" name="Rectangle 43"/>
            <p:cNvSpPr>
              <a:spLocks noChangeArrowheads="1"/>
            </p:cNvSpPr>
            <p:nvPr/>
          </p:nvSpPr>
          <p:spPr bwMode="auto">
            <a:xfrm>
              <a:off x="944" y="4368"/>
              <a:ext cx="45" cy="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28575" tIns="14288" rIns="28575" bIns="14288">
              <a:spAutoFit/>
            </a:bodyPr>
            <a:lstStyle/>
            <a:p>
              <a:pPr marL="88900" indent="-88900" defTabSz="284163" eaLnBrk="0" latinLnBrk="0" hangingPunct="0">
                <a:lnSpc>
                  <a:spcPct val="8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en-US" altLang="ko-KR" sz="500" b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</a:t>
              </a:r>
            </a:p>
          </p:txBody>
        </p:sp>
        <p:sp>
          <p:nvSpPr>
            <p:cNvPr id="677932" name="Rectangle 44"/>
            <p:cNvSpPr>
              <a:spLocks noChangeArrowheads="1"/>
            </p:cNvSpPr>
            <p:nvPr/>
          </p:nvSpPr>
          <p:spPr bwMode="auto">
            <a:xfrm>
              <a:off x="791" y="4374"/>
              <a:ext cx="4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28575" tIns="14288" rIns="28575" bIns="14288">
              <a:spAutoFit/>
            </a:bodyPr>
            <a:lstStyle/>
            <a:p>
              <a:pPr marL="88900" indent="-88900" defTabSz="284163" eaLnBrk="0" latinLnBrk="0" hangingPunct="0">
                <a:lnSpc>
                  <a:spcPct val="8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en-US" altLang="ko-KR" sz="700" b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*</a:t>
              </a:r>
            </a:p>
          </p:txBody>
        </p:sp>
        <p:sp>
          <p:nvSpPr>
            <p:cNvPr id="677933" name="Rectangle 45"/>
            <p:cNvSpPr>
              <a:spLocks noChangeArrowheads="1"/>
            </p:cNvSpPr>
            <p:nvPr/>
          </p:nvSpPr>
          <p:spPr bwMode="auto">
            <a:xfrm>
              <a:off x="1162" y="4378"/>
              <a:ext cx="4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28575" tIns="14288" rIns="28575" bIns="14288">
              <a:spAutoFit/>
            </a:bodyPr>
            <a:lstStyle/>
            <a:p>
              <a:pPr marL="88900" indent="-88900" defTabSz="284163" eaLnBrk="0" latinLnBrk="0" hangingPunct="0">
                <a:lnSpc>
                  <a:spcPct val="8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en-US" altLang="ko-KR" sz="700" b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*</a:t>
              </a:r>
            </a:p>
          </p:txBody>
        </p:sp>
        <p:sp>
          <p:nvSpPr>
            <p:cNvPr id="677934" name="Rectangle 46"/>
            <p:cNvSpPr>
              <a:spLocks noChangeArrowheads="1"/>
            </p:cNvSpPr>
            <p:nvPr/>
          </p:nvSpPr>
          <p:spPr bwMode="auto">
            <a:xfrm>
              <a:off x="571" y="4517"/>
              <a:ext cx="751" cy="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28575" tIns="14288" rIns="28575" bIns="14288">
              <a:spAutoFit/>
            </a:bodyPr>
            <a:lstStyle/>
            <a:p>
              <a:pPr marL="88900" indent="-88900" defTabSz="284163" eaLnBrk="0" latinLnBrk="0" hangingPunct="0">
                <a:lnSpc>
                  <a:spcPct val="80000"/>
                </a:lnSpc>
                <a:spcBef>
                  <a:spcPct val="50000"/>
                </a:spcBef>
                <a:buClr>
                  <a:srgbClr val="FC0128"/>
                </a:buClr>
                <a:buFont typeface="Wingdings" pitchFamily="2" charset="2"/>
                <a:buNone/>
                <a:defRPr/>
              </a:pPr>
              <a:r>
                <a:rPr lang="en-US" altLang="ko-KR" sz="300" b="1">
                  <a:solidFill>
                    <a:srgbClr val="8901F3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7902             SMITH         ANALYST       03-DEC-85     </a:t>
              </a:r>
            </a:p>
          </p:txBody>
        </p:sp>
      </p:grpSp>
      <p:sp>
        <p:nvSpPr>
          <p:cNvPr id="677936" name="Rectangle 48"/>
          <p:cNvSpPr>
            <a:spLocks noChangeArrowheads="1"/>
          </p:cNvSpPr>
          <p:nvPr/>
        </p:nvSpPr>
        <p:spPr bwMode="auto">
          <a:xfrm>
            <a:off x="4841875" y="5105400"/>
            <a:ext cx="3962400" cy="265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8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400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1354                </a:t>
            </a:r>
            <a:r>
              <a:rPr lang="ko-KR" altLang="en-US" sz="1400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홍길동              부장</a:t>
            </a:r>
          </a:p>
        </p:txBody>
      </p:sp>
      <p:sp>
        <p:nvSpPr>
          <p:cNvPr id="677937" name="Rectangle 49"/>
          <p:cNvSpPr>
            <a:spLocks noChangeArrowheads="1"/>
          </p:cNvSpPr>
          <p:nvPr/>
        </p:nvSpPr>
        <p:spPr bwMode="auto">
          <a:xfrm>
            <a:off x="4841875" y="5407025"/>
            <a:ext cx="3962400" cy="265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8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400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4562                </a:t>
            </a:r>
            <a:r>
              <a:rPr lang="ko-KR" altLang="en-US" sz="1400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박경수              사원</a:t>
            </a:r>
          </a:p>
        </p:txBody>
      </p:sp>
      <p:sp>
        <p:nvSpPr>
          <p:cNvPr id="677938" name="Rectangle 50"/>
          <p:cNvSpPr>
            <a:spLocks noChangeArrowheads="1"/>
          </p:cNvSpPr>
          <p:nvPr/>
        </p:nvSpPr>
        <p:spPr bwMode="auto">
          <a:xfrm>
            <a:off x="4841875" y="5681663"/>
            <a:ext cx="3962400" cy="265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8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400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2763                </a:t>
            </a:r>
            <a:r>
              <a:rPr lang="ko-KR" altLang="en-US" sz="1400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김정구    </a:t>
            </a:r>
          </a:p>
        </p:txBody>
      </p:sp>
      <p:sp>
        <p:nvSpPr>
          <p:cNvPr id="677939" name="Rectangle 51"/>
          <p:cNvSpPr>
            <a:spLocks noChangeArrowheads="1"/>
          </p:cNvSpPr>
          <p:nvPr/>
        </p:nvSpPr>
        <p:spPr bwMode="auto">
          <a:xfrm>
            <a:off x="4841875" y="5943600"/>
            <a:ext cx="3962400" cy="265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8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400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2874                </a:t>
            </a:r>
            <a:r>
              <a:rPr lang="ko-KR" altLang="en-US" sz="1400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신동파              차장</a:t>
            </a:r>
          </a:p>
        </p:txBody>
      </p:sp>
      <p:sp>
        <p:nvSpPr>
          <p:cNvPr id="677940" name="Rectangle 52"/>
          <p:cNvSpPr>
            <a:spLocks noChangeArrowheads="1"/>
          </p:cNvSpPr>
          <p:nvPr/>
        </p:nvSpPr>
        <p:spPr bwMode="auto">
          <a:xfrm>
            <a:off x="4841875" y="6248400"/>
            <a:ext cx="3962400" cy="222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6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  <a:defRPr/>
            </a:pPr>
            <a:r>
              <a:rPr lang="en-US" altLang="ko-KR" sz="1400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6538                </a:t>
            </a:r>
            <a:r>
              <a:rPr lang="ko-KR" altLang="en-US" sz="1400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정명훈  </a:t>
            </a:r>
          </a:p>
        </p:txBody>
      </p:sp>
      <p:sp>
        <p:nvSpPr>
          <p:cNvPr id="283673" name="Line 53"/>
          <p:cNvSpPr>
            <a:spLocks noChangeShapeType="1"/>
          </p:cNvSpPr>
          <p:nvPr/>
        </p:nvSpPr>
        <p:spPr bwMode="auto">
          <a:xfrm>
            <a:off x="2919413" y="5794375"/>
            <a:ext cx="736600" cy="0"/>
          </a:xfrm>
          <a:prstGeom prst="line">
            <a:avLst/>
          </a:prstGeom>
          <a:noFill/>
          <a:ln w="50800">
            <a:solidFill>
              <a:srgbClr val="CC0066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3674" name="AutoShape 54"/>
          <p:cNvSpPr>
            <a:spLocks noChangeArrowheads="1"/>
          </p:cNvSpPr>
          <p:nvPr/>
        </p:nvSpPr>
        <p:spPr bwMode="auto">
          <a:xfrm>
            <a:off x="612775" y="4224338"/>
            <a:ext cx="1906588" cy="1109662"/>
          </a:xfrm>
          <a:prstGeom prst="roundRect">
            <a:avLst>
              <a:gd name="adj" fmla="val 12495"/>
            </a:avLst>
          </a:prstGeom>
          <a:solidFill>
            <a:srgbClr val="CCECFF"/>
          </a:solidFill>
          <a:ln w="25400">
            <a:solidFill>
              <a:schemeClr val="folHlink"/>
            </a:solidFill>
            <a:round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</a:p>
          <a:p>
            <a:pPr marL="285750" indent="-285750" eaLnBrk="0" latinLnBrk="0" hangingPunct="0">
              <a:lnSpc>
                <a:spcPct val="5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사원번호</a:t>
            </a:r>
          </a:p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성명</a:t>
            </a:r>
          </a:p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ko-KR" altLang="en-US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직책</a:t>
            </a:r>
          </a:p>
        </p:txBody>
      </p:sp>
      <p:sp>
        <p:nvSpPr>
          <p:cNvPr id="283675" name="Rectangle 55"/>
          <p:cNvSpPr>
            <a:spLocks noChangeArrowheads="1"/>
          </p:cNvSpPr>
          <p:nvPr/>
        </p:nvSpPr>
        <p:spPr bwMode="auto">
          <a:xfrm>
            <a:off x="598488" y="4532313"/>
            <a:ext cx="666750" cy="286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4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#</a:t>
            </a:r>
          </a:p>
        </p:txBody>
      </p:sp>
      <p:sp>
        <p:nvSpPr>
          <p:cNvPr id="283676" name="Rectangle 56"/>
          <p:cNvSpPr>
            <a:spLocks noChangeArrowheads="1"/>
          </p:cNvSpPr>
          <p:nvPr/>
        </p:nvSpPr>
        <p:spPr bwMode="auto">
          <a:xfrm>
            <a:off x="788988" y="4762500"/>
            <a:ext cx="2667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algn="ctr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</a:p>
        </p:txBody>
      </p:sp>
      <p:sp>
        <p:nvSpPr>
          <p:cNvPr id="283677" name="Rectangle 57"/>
          <p:cNvSpPr>
            <a:spLocks noChangeArrowheads="1"/>
          </p:cNvSpPr>
          <p:nvPr/>
        </p:nvSpPr>
        <p:spPr bwMode="auto">
          <a:xfrm>
            <a:off x="788988" y="5000625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 algn="ctr" eaLnBrk="0" latinLnBrk="0" hangingPunct="0">
              <a:lnSpc>
                <a:spcPct val="90000"/>
              </a:lnSpc>
              <a:spcBef>
                <a:spcPct val="50000"/>
              </a:spcBef>
              <a:buClr>
                <a:srgbClr val="FC0128"/>
              </a:buClr>
              <a:buFont typeface="Wingdings" pitchFamily="2" charset="2"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</a:p>
        </p:txBody>
      </p:sp>
      <p:sp>
        <p:nvSpPr>
          <p:cNvPr id="59" name="제목 1"/>
          <p:cNvSpPr>
            <a:spLocks/>
          </p:cNvSpPr>
          <p:nvPr/>
        </p:nvSpPr>
        <p:spPr bwMode="auto">
          <a:xfrm>
            <a:off x="7092280" y="115987"/>
            <a:ext cx="17875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IV. </a:t>
            </a: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물리 데이터 모델링</a:t>
            </a:r>
            <a:endParaRPr kumimoji="0" lang="en-US" altLang="ko-KR" sz="1000" b="1" dirty="0" smtClean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0" lang="ko-KR" altLang="en-US" sz="1000" b="1" dirty="0" smtClean="0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rPr>
              <a:t>물리 모델 변환</a:t>
            </a:r>
            <a:endParaRPr kumimoji="0" lang="en-US" altLang="ko-KR" sz="1000" b="1" dirty="0">
              <a:solidFill>
                <a:srgbClr val="F8F8F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2168525" y="2060575"/>
            <a:ext cx="36513" cy="360045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50000">
                <a:srgbClr val="95B850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38100" algn="ctr">
            <a:noFill/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latin typeface="굴림" charset="-127"/>
              <a:ea typeface="굴림" charset="-127"/>
            </a:endParaRPr>
          </a:p>
        </p:txBody>
      </p:sp>
      <p:sp>
        <p:nvSpPr>
          <p:cNvPr id="100355" name="Rectangle 159"/>
          <p:cNvSpPr txBox="1">
            <a:spLocks noChangeArrowheads="1"/>
          </p:cNvSpPr>
          <p:nvPr/>
        </p:nvSpPr>
        <p:spPr bwMode="auto">
          <a:xfrm>
            <a:off x="2601912" y="2393950"/>
            <a:ext cx="4130327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40000"/>
              </a:spcAft>
              <a:buClr>
                <a:srgbClr val="969696"/>
              </a:buClr>
              <a:buFontTx/>
              <a:buNone/>
            </a:pPr>
            <a:r>
              <a:rPr kumimoji="0" lang="en-US" altLang="ko-KR" sz="14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kumimoji="0" lang="ko-KR" altLang="en-US" sz="1400" dirty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프로젝트 관리 </a:t>
            </a:r>
            <a:r>
              <a:rPr kumimoji="0" lang="ko-KR" altLang="en-US" sz="1400" dirty="0" smtClean="0">
                <a:solidFill>
                  <a:srgbClr val="121518"/>
                </a:solidFill>
                <a:latin typeface="맑은 고딕" pitchFamily="50" charset="-127"/>
                <a:ea typeface="맑은 고딕" pitchFamily="50" charset="-127"/>
              </a:rPr>
              <a:t>데이터 모델링</a:t>
            </a:r>
            <a:endParaRPr kumimoji="0" lang="en-US" altLang="ko-KR" sz="1400" dirty="0">
              <a:solidFill>
                <a:srgbClr val="12151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356" name="Rectangle 63"/>
          <p:cNvSpPr>
            <a:spLocks noChangeArrowheads="1"/>
          </p:cNvSpPr>
          <p:nvPr/>
        </p:nvSpPr>
        <p:spPr bwMode="auto">
          <a:xfrm>
            <a:off x="2266950" y="1535113"/>
            <a:ext cx="5400675" cy="6032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6E6E6"/>
              </a:gs>
              <a:gs pos="100000">
                <a:srgbClr val="D1D1D1"/>
              </a:gs>
            </a:gsLst>
            <a:lin ang="5400000" scaled="1"/>
          </a:gradFill>
          <a:ln>
            <a:noFill/>
          </a:ln>
          <a:effectLst>
            <a:outerShdw dist="17961" dir="18900000" algn="ctr" rotWithShape="0">
              <a:srgbClr val="C0C0C0"/>
            </a:outer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3629" tIns="45696" rIns="91390" bIns="45696" anchor="ctr"/>
          <a:lstStyle>
            <a:lvl1pPr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ctr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/>
            <a:r>
              <a:rPr kumimoji="0" lang="ko-KR" altLang="en-US" sz="2400" b="1">
                <a:solidFill>
                  <a:srgbClr val="387C2B"/>
                </a:solidFill>
                <a:latin typeface="맑은 고딕" pitchFamily="50" charset="-127"/>
                <a:ea typeface="맑은 고딕" pitchFamily="50" charset="-127"/>
              </a:rPr>
              <a:t>모델링 실습</a:t>
            </a:r>
            <a:endParaRPr kumimoji="0" lang="ko-KR" altLang="ko-KR" sz="2400" b="1">
              <a:solidFill>
                <a:srgbClr val="387C2B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0357" name="Group 45"/>
          <p:cNvGrpSpPr>
            <a:grpSpLocks/>
          </p:cNvGrpSpPr>
          <p:nvPr/>
        </p:nvGrpSpPr>
        <p:grpSpPr bwMode="auto">
          <a:xfrm>
            <a:off x="1763713" y="1382713"/>
            <a:ext cx="900112" cy="900112"/>
            <a:chOff x="815" y="1597"/>
            <a:chExt cx="296" cy="296"/>
          </a:xfrm>
        </p:grpSpPr>
        <p:sp>
          <p:nvSpPr>
            <p:cNvPr id="100358" name="Oval 43"/>
            <p:cNvSpPr>
              <a:spLocks noChangeArrowheads="1"/>
            </p:cNvSpPr>
            <p:nvPr/>
          </p:nvSpPr>
          <p:spPr bwMode="gray">
            <a:xfrm>
              <a:off x="815" y="1597"/>
              <a:ext cx="296" cy="296"/>
            </a:xfrm>
            <a:prstGeom prst="ellipse">
              <a:avLst/>
            </a:prstGeom>
            <a:gradFill rotWithShape="1">
              <a:gsLst>
                <a:gs pos="0">
                  <a:srgbClr val="387C2B"/>
                </a:gs>
                <a:gs pos="100000">
                  <a:srgbClr val="A0CF67">
                    <a:alpha val="18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kumimoji="0" lang="ko-KR" altLang="en-US" sz="40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0359" name="Oval 44"/>
            <p:cNvSpPr>
              <a:spLocks noChangeArrowheads="1"/>
            </p:cNvSpPr>
            <p:nvPr/>
          </p:nvSpPr>
          <p:spPr bwMode="gray">
            <a:xfrm>
              <a:off x="834" y="1616"/>
              <a:ext cx="259" cy="259"/>
            </a:xfrm>
            <a:prstGeom prst="ellipse">
              <a:avLst/>
            </a:prstGeom>
            <a:gradFill rotWithShape="1">
              <a:gsLst>
                <a:gs pos="0">
                  <a:srgbClr val="A0CF67"/>
                </a:gs>
                <a:gs pos="100000">
                  <a:srgbClr val="387C2B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ctr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kumimoji="0" lang="en-US" altLang="ko-KR" sz="2800" b="1">
                  <a:solidFill>
                    <a:srgbClr val="F8F8F8"/>
                  </a:solidFill>
                  <a:latin typeface="맑은 고딕" pitchFamily="50" charset="-127"/>
                  <a:ea typeface="맑은 고딕" pitchFamily="50" charset="-127"/>
                </a:rPr>
                <a:t>Ⅴ</a:t>
              </a:r>
              <a:endParaRPr kumimoji="0" lang="ko-KR" altLang="en-US" sz="2800" b="1">
                <a:solidFill>
                  <a:srgbClr val="F8F8F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56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업무 기술서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052736"/>
            <a:ext cx="8712968" cy="54726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100"/>
              </a:lnSpc>
            </a:pPr>
            <a:r>
              <a:rPr lang="ko-KR" altLang="ko-KR" sz="1200" b="1" i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내용의 업무 요건을 충족하는 최적의 논리 및 물리 모델을 제시하시오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우리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150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명의 직원을 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SI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업체로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50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명의 마케팅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경영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연구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직원을 제외하면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100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명의 개발자가 월 평균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10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정도의 프로젝트를 수행하고 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개발자들은 프로젝트에 초기부터 종료 시까지 투입되기도 하고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중간에 일정 기간 동안만 투입되기도 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투입되는 개발자들은 경력과 기술 등급에 따라서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PM, PL, </a:t>
            </a:r>
            <a:r>
              <a:rPr lang="ko-KR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분석자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테스터 등 다양한 직무를 맡는다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우리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회사가 수행하는 프로젝트에 대해 프로젝트번호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착수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종료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발주처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등을 관리하고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직원들에 대해서는 직원번호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직원명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주민등록번호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최종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학력을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관리하며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특히 프로젝트 투입 직원들에 대해서는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경험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기술들을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관리하고자 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경영진은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우리 회사가 몇 개의 프로젝트를 수행하고 있고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직원들이 현재 어느 프로젝트에 몇 명이나 투입되어 있으며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그들이 각각 어떤 직무를 수행하고 있고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투입기간이 어떻게 되는지 등을 체계적으로 관리하길 원하고 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통해서 과거 특정 시점에 어떤 직원이 어느 프로젝트에 어떤 직무로 참여했었는지도 알 수 있고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개인별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경력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관리는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물론 인센티브 지급을 위한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자료까지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추출할 수 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직원들이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참여한 각 프로젝트에서는 프로젝트 종료 시점에 평가를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실시한다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평가에는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평가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PM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동료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평가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등이 존재한다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평가는 평가자와 피 평가자가 존재하고 평가 항목으로는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업무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커뮤니케이션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능력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평가가 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평가 항목당 평점과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내용을 관리한다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평가는 고객이 프로젝트에 참여한 참여사 직원들에 대해서 평가하는 것을 말한다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종료하는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시점에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PM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주관하여 고객사의 담당자로부터 평가서를 의뢰하고 결과를 회사에 보고해야 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동료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평가는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참여한 각 멤버들이 자기 이외의 프로젝트 참여자에 대해서 평가하는 것이다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중에서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PM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평가는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PM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프로젝트 팀원을 평가하는 것을 말한다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평가의 결과는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회사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내부에서 인사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고과와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인사 평가의 근거 자료로 활용된다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100"/>
              </a:lnSpc>
            </a:pP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45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테마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0CFA4">
            <a:alpha val="30000"/>
          </a:srgbClr>
        </a:solidFill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/>
          </a:prst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0CFA4">
            <a:alpha val="30000"/>
          </a:srgbClr>
        </a:solidFill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/>
          </a:prst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8194</TotalTime>
  <Words>10492</Words>
  <Application>Microsoft Office PowerPoint</Application>
  <PresentationFormat>화면 슬라이드 쇼(4:3)</PresentationFormat>
  <Paragraphs>2388</Paragraphs>
  <Slides>98</Slides>
  <Notes>59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99" baseType="lpstr">
      <vt:lpstr>Office 테마</vt:lpstr>
      <vt:lpstr>PowerPoint 프레젠테이션</vt:lpstr>
      <vt:lpstr>PowerPoint 프레젠테이션</vt:lpstr>
      <vt:lpstr>PowerPoint 프레젠테이션</vt:lpstr>
      <vt:lpstr>데이터 모델링 역사</vt:lpstr>
      <vt:lpstr>데이터 모델링과 데이터베이스 설계</vt:lpstr>
      <vt:lpstr>데이터베이스와 데이터베이스 시스템</vt:lpstr>
      <vt:lpstr>데이터베이스 구축 절차</vt:lpstr>
      <vt:lpstr>PowerPoint 프레젠테이션</vt:lpstr>
      <vt:lpstr>PowerPoint 프레젠테이션</vt:lpstr>
      <vt:lpstr>PowerPoint 프레젠테이션</vt:lpstr>
      <vt:lpstr>Good Design, 좋은 데이터베이스 설계란?</vt:lpstr>
      <vt:lpstr>PowerPoint 프레젠테이션</vt:lpstr>
      <vt:lpstr>PowerPoint 프레젠테이션</vt:lpstr>
      <vt:lpstr>관계형 데이터 모델링 기법</vt:lpstr>
      <vt:lpstr>관계형 데이터 모델링 기법 요소</vt:lpstr>
      <vt:lpstr>관계형 데이터 모델링 기법 요소</vt:lpstr>
      <vt:lpstr>관계형 데이터 모델링 기법 요소</vt:lpstr>
      <vt:lpstr>관계형 데이터 모델링 기법 요소</vt:lpstr>
      <vt:lpstr>관계형 데이터 모델링 기법 요소</vt:lpstr>
      <vt:lpstr>PowerPoint 프레젠테이션</vt:lpstr>
      <vt:lpstr>PowerPoint 프레젠테이션</vt:lpstr>
      <vt:lpstr>관계형 데이터 모델링 기법 요소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대표적인 데이터 모델링 표기법</vt:lpstr>
      <vt:lpstr>대표적인 데이터 모델링 표기법</vt:lpstr>
      <vt:lpstr>실체/속성/관계의 표현</vt:lpstr>
      <vt:lpstr>실체/속성/관계의 표현</vt:lpstr>
      <vt:lpstr>실체/속성/관계의 표현</vt:lpstr>
      <vt:lpstr>서브타입 표현</vt:lpstr>
      <vt:lpstr>서브타입 표현</vt:lpstr>
      <vt:lpstr>배타 관계 표현</vt:lpstr>
      <vt:lpstr> 순환 관계 표현</vt:lpstr>
      <vt:lpstr>PowerPoint 프레젠테이션</vt:lpstr>
      <vt:lpstr>주제 영역 정의</vt:lpstr>
      <vt:lpstr>주제 영역 정의</vt:lpstr>
      <vt:lpstr>주제 영역 정의</vt:lpstr>
      <vt:lpstr>주제 영역 정의</vt:lpstr>
      <vt:lpstr>주제 영역 정의</vt:lpstr>
      <vt:lpstr>주제 영역 정의</vt:lpstr>
      <vt:lpstr>PowerPoint 프레젠테이션</vt:lpstr>
      <vt:lpstr>엔터티 정의 절차</vt:lpstr>
      <vt:lpstr>엔터티 후보 수집</vt:lpstr>
      <vt:lpstr>엔터티의 식별</vt:lpstr>
      <vt:lpstr>엔터티 식별</vt:lpstr>
      <vt:lpstr>엔터티 정의 우선 순위 결정</vt:lpstr>
      <vt:lpstr>엔터티 분류 연습</vt:lpstr>
      <vt:lpstr>서브타입 정의</vt:lpstr>
      <vt:lpstr>PowerPoint 프레젠테이션</vt:lpstr>
      <vt:lpstr>관계 정의</vt:lpstr>
      <vt:lpstr> 관계의 의미</vt:lpstr>
      <vt:lpstr>관계의 의미</vt:lpstr>
      <vt:lpstr>관계의 표현</vt:lpstr>
      <vt:lpstr>5절 관계 정의</vt:lpstr>
      <vt:lpstr>관계 규명 절차</vt:lpstr>
      <vt:lpstr>관계의 형태</vt:lpstr>
      <vt:lpstr>관계의 형태</vt:lpstr>
      <vt:lpstr>관계의 형태</vt:lpstr>
      <vt:lpstr>관계의 형태</vt:lpstr>
      <vt:lpstr>PowerPoint 프레젠테이션</vt:lpstr>
      <vt:lpstr>속성 정의</vt:lpstr>
      <vt:lpstr>속성 정의 시 유의사항</vt:lpstr>
      <vt:lpstr>속성 검증 기준</vt:lpstr>
      <vt:lpstr>속성 검증 기준 ( 원자 단위 검증 )</vt:lpstr>
      <vt:lpstr>속성 검증 기준(유일값 검증)</vt:lpstr>
      <vt:lpstr>PowerPoint 프레젠테이션</vt:lpstr>
      <vt:lpstr>식별자에 대한 이해</vt:lpstr>
      <vt:lpstr>인조 식별자 지정</vt:lpstr>
      <vt:lpstr>UID BAR</vt:lpstr>
      <vt:lpstr>PowerPoint 프레젠테이션</vt:lpstr>
      <vt:lpstr>서브타입 정의</vt:lpstr>
      <vt:lpstr>배타 관계 정의</vt:lpstr>
      <vt:lpstr>PowerPoint 프레젠테이션</vt:lpstr>
      <vt:lpstr>데이터 표준화의 필요성</vt:lpstr>
      <vt:lpstr>데이터 표준화의 기대효과</vt:lpstr>
      <vt:lpstr>데이터 표준화의 개념</vt:lpstr>
      <vt:lpstr>데이터 표준화 구성요소</vt:lpstr>
      <vt:lpstr>PowerPoint 프레젠테이션</vt:lpstr>
      <vt:lpstr>PowerPoint 프레젠테이션</vt:lpstr>
      <vt:lpstr>PowerPoint 프레젠테이션</vt:lpstr>
      <vt:lpstr>표준 도메인 정의</vt:lpstr>
      <vt:lpstr>표준 코드 정의</vt:lpstr>
      <vt:lpstr>표준 용어 정의 및 적용</vt:lpstr>
      <vt:lpstr>PowerPoint 프레젠테이션</vt:lpstr>
      <vt:lpstr>물리 데이터 모델링</vt:lpstr>
      <vt:lpstr>물리 모델 변환</vt:lpstr>
      <vt:lpstr>3절 논리-물리 데이터 모델 변환</vt:lpstr>
      <vt:lpstr>3절 논리-물리 데이터 모델 변환</vt:lpstr>
      <vt:lpstr>3절 논리-물리 데이터 모델 변환</vt:lpstr>
      <vt:lpstr>3절 논리-물리 데이터 모델 변환</vt:lpstr>
      <vt:lpstr>PowerPoint 프레젠테이션</vt:lpstr>
      <vt:lpstr>업무 기술서</vt:lpstr>
    </vt:vector>
  </TitlesOfParts>
  <Company>한국데이터베이스진흥센터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김권식</dc:creator>
  <cp:lastModifiedBy>임현주</cp:lastModifiedBy>
  <cp:revision>835</cp:revision>
  <dcterms:created xsi:type="dcterms:W3CDTF">2005-12-20T02:03:29Z</dcterms:created>
  <dcterms:modified xsi:type="dcterms:W3CDTF">2014-06-24T06:37:54Z</dcterms:modified>
</cp:coreProperties>
</file>